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51" r:id="rId2"/>
    <p:sldId id="353" r:id="rId3"/>
    <p:sldId id="349" r:id="rId4"/>
    <p:sldId id="344" r:id="rId5"/>
    <p:sldId id="345" r:id="rId6"/>
    <p:sldId id="346" r:id="rId7"/>
    <p:sldId id="350" r:id="rId8"/>
    <p:sldId id="332" r:id="rId9"/>
    <p:sldId id="333" r:id="rId10"/>
    <p:sldId id="334" r:id="rId11"/>
    <p:sldId id="335" r:id="rId12"/>
    <p:sldId id="336" r:id="rId13"/>
    <p:sldId id="337" r:id="rId14"/>
    <p:sldId id="339" r:id="rId15"/>
    <p:sldId id="343" r:id="rId16"/>
    <p:sldId id="292" r:id="rId17"/>
    <p:sldId id="293" r:id="rId18"/>
    <p:sldId id="301" r:id="rId19"/>
    <p:sldId id="265" r:id="rId20"/>
    <p:sldId id="298" r:id="rId21"/>
    <p:sldId id="281" r:id="rId22"/>
    <p:sldId id="303" r:id="rId23"/>
    <p:sldId id="264" r:id="rId24"/>
    <p:sldId id="284" r:id="rId25"/>
    <p:sldId id="282" r:id="rId26"/>
    <p:sldId id="307" r:id="rId27"/>
    <p:sldId id="308" r:id="rId28"/>
    <p:sldId id="309" r:id="rId29"/>
    <p:sldId id="314" r:id="rId30"/>
    <p:sldId id="341" r:id="rId31"/>
    <p:sldId id="342" r:id="rId32"/>
    <p:sldId id="319" r:id="rId33"/>
    <p:sldId id="327" r:id="rId34"/>
    <p:sldId id="315" r:id="rId35"/>
    <p:sldId id="326" r:id="rId36"/>
    <p:sldId id="354" r:id="rId37"/>
  </p:sldIdLst>
  <p:sldSz cx="9144000" cy="6858000" type="screen4x3"/>
  <p:notesSz cx="6858000" cy="9240838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EF2"/>
    <a:srgbClr val="F584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86947" autoAdjust="0"/>
  </p:normalViewPr>
  <p:slideViewPr>
    <p:cSldViewPr>
      <p:cViewPr>
        <p:scale>
          <a:sx n="86" d="100"/>
          <a:sy n="86" d="100"/>
        </p:scale>
        <p:origin x="-147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martinezzavala\Documents\VDSpN%20Data%20MASTE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martinezzavala\Documents\VDSpN%20Data%20MASTER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martinezzavala\Documents\VDSpN%20Data%20MASTER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Numero de hijos por familia</c:v>
                </c:pt>
              </c:strCache>
            </c:strRef>
          </c:tx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17</c:v>
                </c:pt>
                <c:pt idx="2">
                  <c:v>15</c:v>
                </c:pt>
                <c:pt idx="3">
                  <c:v>10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3768704"/>
        <c:axId val="153770240"/>
        <c:axId val="0"/>
      </c:bar3DChart>
      <c:catAx>
        <c:axId val="153768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3770240"/>
        <c:crosses val="autoZero"/>
        <c:auto val="1"/>
        <c:lblAlgn val="ctr"/>
        <c:lblOffset val="100"/>
        <c:noMultiLvlLbl val="0"/>
      </c:catAx>
      <c:valAx>
        <c:axId val="153770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3768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Lugar de nacimiento</c:v>
                </c:pt>
              </c:strCache>
            </c:strRef>
          </c:tx>
          <c:dPt>
            <c:idx val="0"/>
            <c:bubble3D val="0"/>
            <c:spPr>
              <a:solidFill>
                <a:srgbClr val="008000"/>
              </a:solidFill>
            </c:spPr>
          </c:dPt>
          <c:dPt>
            <c:idx val="1"/>
            <c:bubble3D val="0"/>
            <c:spPr>
              <a:solidFill>
                <a:srgbClr val="0000FF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Mexico</c:v>
                </c:pt>
                <c:pt idx="1">
                  <c:v>EE.UU.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/>
              <a:t>Que tan bien habla ingles?</a:t>
            </a:r>
          </a:p>
        </c:rich>
      </c:tx>
      <c:overlay val="0"/>
    </c:title>
    <c:autoTitleDeleted val="0"/>
    <c:plotArea>
      <c:layout/>
      <c:ofPieChart>
        <c:ofPieType val="pie"/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50"/>
        <c:secondPieSize val="75"/>
        <c:serLines/>
      </c:ofPieChart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 dirty="0" smtClean="0"/>
              <a:t>Domino</a:t>
            </a:r>
            <a:r>
              <a:rPr lang="es-MX" baseline="0" dirty="0" smtClean="0"/>
              <a:t> del ingles </a:t>
            </a:r>
            <a:endParaRPr lang="es-MX" dirty="0"/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92D050"/>
              </a:solidFill>
            </c:spPr>
          </c:dPt>
          <c:cat>
            <c:strRef>
              <c:f>'PILOTO - VDSpN Datos'!$W$202:$W$205</c:f>
              <c:strCache>
                <c:ptCount val="4"/>
                <c:pt idx="0">
                  <c:v>Muy bien</c:v>
                </c:pt>
                <c:pt idx="1">
                  <c:v>Bien</c:v>
                </c:pt>
                <c:pt idx="2">
                  <c:v>No muy bien</c:v>
                </c:pt>
                <c:pt idx="3">
                  <c:v>Para nada</c:v>
                </c:pt>
              </c:strCache>
            </c:strRef>
          </c:cat>
          <c:val>
            <c:numRef>
              <c:f>'PILOTO - VDSpN Datos'!$X$202:$X$205</c:f>
              <c:numCache>
                <c:formatCode>General</c:formatCode>
                <c:ptCount val="4"/>
                <c:pt idx="0">
                  <c:v>19</c:v>
                </c:pt>
                <c:pt idx="1">
                  <c:v>14</c:v>
                </c:pt>
                <c:pt idx="2">
                  <c:v>36</c:v>
                </c:pt>
                <c:pt idx="3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47576704"/>
        <c:axId val="147578240"/>
      </c:barChart>
      <c:catAx>
        <c:axId val="147576704"/>
        <c:scaling>
          <c:orientation val="minMax"/>
        </c:scaling>
        <c:delete val="0"/>
        <c:axPos val="b"/>
        <c:majorTickMark val="none"/>
        <c:minorTickMark val="none"/>
        <c:tickLblPos val="nextTo"/>
        <c:crossAx val="147578240"/>
        <c:crosses val="autoZero"/>
        <c:auto val="1"/>
        <c:lblAlgn val="ctr"/>
        <c:lblOffset val="100"/>
        <c:noMultiLvlLbl val="0"/>
      </c:catAx>
      <c:valAx>
        <c:axId val="1475782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475767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'PILOTO - VDSpN Datos'!$Z$197:$Z$203</c:f>
              <c:strCache>
                <c:ptCount val="7"/>
                <c:pt idx="0">
                  <c:v>Madre</c:v>
                </c:pt>
                <c:pt idx="1">
                  <c:v>Padre</c:v>
                </c:pt>
                <c:pt idx="2">
                  <c:v>Abuela</c:v>
                </c:pt>
                <c:pt idx="3">
                  <c:v>Abuelo</c:v>
                </c:pt>
                <c:pt idx="4">
                  <c:v>Tia</c:v>
                </c:pt>
                <c:pt idx="5">
                  <c:v>Padrastro</c:v>
                </c:pt>
                <c:pt idx="6">
                  <c:v>Novio de la madre</c:v>
                </c:pt>
              </c:strCache>
            </c:strRef>
          </c:cat>
          <c:val>
            <c:numRef>
              <c:f>'PILOTO - VDSpN Datos'!$AA$197:$AA$203</c:f>
              <c:numCache>
                <c:formatCode>General</c:formatCode>
                <c:ptCount val="7"/>
                <c:pt idx="0">
                  <c:v>46</c:v>
                </c:pt>
                <c:pt idx="1">
                  <c:v>36</c:v>
                </c:pt>
                <c:pt idx="2">
                  <c:v>3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235520"/>
        <c:axId val="38257792"/>
      </c:barChart>
      <c:catAx>
        <c:axId val="38235520"/>
        <c:scaling>
          <c:orientation val="minMax"/>
        </c:scaling>
        <c:delete val="0"/>
        <c:axPos val="b"/>
        <c:majorTickMark val="out"/>
        <c:minorTickMark val="none"/>
        <c:tickLblPos val="nextTo"/>
        <c:crossAx val="38257792"/>
        <c:crosses val="autoZero"/>
        <c:auto val="1"/>
        <c:lblAlgn val="ctr"/>
        <c:lblOffset val="100"/>
        <c:noMultiLvlLbl val="0"/>
      </c:catAx>
      <c:valAx>
        <c:axId val="38257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235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 dirty="0" smtClean="0"/>
              <a:t>Conoce la Vacuna VPH</a:t>
            </a:r>
            <a:endParaRPr lang="es-MX" dirty="0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728866438864897E-2"/>
          <c:y val="0.102094957470929"/>
          <c:w val="0.70769169778436503"/>
          <c:h val="0.8677833101744639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VPH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Si</c:v>
                </c:pt>
                <c:pt idx="1">
                  <c:v>No</c:v>
                </c:pt>
                <c:pt idx="2">
                  <c:v>No se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</c:v>
                </c:pt>
                <c:pt idx="1">
                  <c:v>9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  <c:txPr>
        <a:bodyPr/>
        <a:lstStyle/>
        <a:p>
          <a:pPr>
            <a:defRPr sz="4000"/>
          </a:pPr>
          <a:endParaRPr lang="es-MX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Vacunacion VPH</c:v>
                </c:pt>
              </c:strCache>
            </c:strRef>
          </c:tx>
          <c:dPt>
            <c:idx val="0"/>
            <c:bubble3D val="0"/>
            <c:spPr>
              <a:solidFill>
                <a:srgbClr val="0080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3366FF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sz="2000"/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Si</c:v>
                </c:pt>
                <c:pt idx="1">
                  <c:v>No</c:v>
                </c:pt>
                <c:pt idx="2">
                  <c:v>No se</c:v>
                </c:pt>
                <c:pt idx="3">
                  <c:v>No contesto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261</c:v>
                </c:pt>
                <c:pt idx="1">
                  <c:v>1096</c:v>
                </c:pt>
                <c:pt idx="2">
                  <c:v>323</c:v>
                </c:pt>
                <c:pt idx="3">
                  <c:v>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sz="2000"/>
          </a:pPr>
          <a:endParaRPr lang="es-MX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 dirty="0" err="1" smtClean="0"/>
              <a:t>Indice</a:t>
            </a:r>
            <a:r>
              <a:rPr lang="en-US" sz="2800" dirty="0" smtClean="0"/>
              <a:t> </a:t>
            </a:r>
            <a:r>
              <a:rPr lang="en-US" sz="2800" dirty="0" err="1" smtClean="0"/>
              <a:t>Masa</a:t>
            </a:r>
            <a:r>
              <a:rPr lang="en-US" sz="2800" dirty="0" smtClean="0"/>
              <a:t>  Corporal</a:t>
            </a:r>
            <a:r>
              <a:rPr lang="en-US" sz="2800" baseline="0" dirty="0" smtClean="0"/>
              <a:t> </a:t>
            </a:r>
            <a:endParaRPr lang="en-US" sz="2800" dirty="0"/>
          </a:p>
        </c:rich>
      </c:tx>
      <c:layout>
        <c:manualLayout>
          <c:xMode val="edge"/>
          <c:yMode val="edge"/>
          <c:x val="0.31922613839936698"/>
          <c:y val="5.882352941176469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Peso (IMC)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2000"/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Bajo peso</c:v>
                </c:pt>
                <c:pt idx="1">
                  <c:v>Saludable</c:v>
                </c:pt>
                <c:pt idx="2">
                  <c:v>Sobrepeso</c:v>
                </c:pt>
                <c:pt idx="3">
                  <c:v>Obesidad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34</c:v>
                </c:pt>
                <c:pt idx="2">
                  <c:v>14</c:v>
                </c:pt>
                <c:pt idx="3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272725284339404"/>
          <c:y val="0.370911366848375"/>
          <c:w val="0.36727274715660502"/>
          <c:h val="0.518641732283465"/>
        </c:manualLayout>
      </c:layout>
      <c:overlay val="0"/>
      <c:txPr>
        <a:bodyPr/>
        <a:lstStyle/>
        <a:p>
          <a:pPr>
            <a:defRPr sz="2400"/>
          </a:pPr>
          <a:endParaRPr lang="es-MX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C67F54-9FDF-4E08-9B79-F346536607DB}" type="doc">
      <dgm:prSet loTypeId="urn:microsoft.com/office/officeart/2005/8/layout/orgChart1" loCatId="hierarchy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C395C15B-F752-4337-9476-FC740DF7F15C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MX" dirty="0" smtClean="0"/>
            <a:t>Formulario de registro</a:t>
          </a:r>
          <a:endParaRPr lang="es-MX" dirty="0"/>
        </a:p>
      </dgm:t>
    </dgm:pt>
    <dgm:pt modelId="{D3D52B64-3BE9-4854-B3A3-58156FB47811}" type="parTrans" cxnId="{02462691-8106-406D-B135-09FB5A00C049}">
      <dgm:prSet/>
      <dgm:spPr/>
      <dgm:t>
        <a:bodyPr/>
        <a:lstStyle/>
        <a:p>
          <a:endParaRPr lang="es-MX"/>
        </a:p>
      </dgm:t>
    </dgm:pt>
    <dgm:pt modelId="{6340266A-B377-412C-93EE-C9656DB294B7}" type="sibTrans" cxnId="{02462691-8106-406D-B135-09FB5A00C049}">
      <dgm:prSet/>
      <dgm:spPr/>
      <dgm:t>
        <a:bodyPr/>
        <a:lstStyle/>
        <a:p>
          <a:endParaRPr lang="es-MX"/>
        </a:p>
      </dgm:t>
    </dgm:pt>
    <dgm:pt modelId="{819951B8-BCE0-432D-BA1F-2292A0BF3DAC}">
      <dgm:prSet phldrT="[Text]"/>
      <dgm:spPr/>
      <dgm:t>
        <a:bodyPr/>
        <a:lstStyle/>
        <a:p>
          <a:r>
            <a:rPr lang="es-MX" dirty="0" smtClean="0"/>
            <a:t>Salud Oral</a:t>
          </a:r>
          <a:endParaRPr lang="es-MX" dirty="0"/>
        </a:p>
      </dgm:t>
    </dgm:pt>
    <dgm:pt modelId="{81FA94E2-01A7-48BE-BA38-084C788BF0F7}" type="parTrans" cxnId="{03752BDB-360C-4E64-8871-F7A092B0EE5B}">
      <dgm:prSet/>
      <dgm:spPr/>
      <dgm:t>
        <a:bodyPr/>
        <a:lstStyle/>
        <a:p>
          <a:endParaRPr lang="es-MX"/>
        </a:p>
      </dgm:t>
    </dgm:pt>
    <dgm:pt modelId="{7F8BCEFB-6876-4951-9E90-068810ED9CF9}" type="sibTrans" cxnId="{03752BDB-360C-4E64-8871-F7A092B0EE5B}">
      <dgm:prSet/>
      <dgm:spPr/>
      <dgm:t>
        <a:bodyPr/>
        <a:lstStyle/>
        <a:p>
          <a:endParaRPr lang="es-MX"/>
        </a:p>
      </dgm:t>
    </dgm:pt>
    <dgm:pt modelId="{C7C20CF5-CEFF-4BE1-9FF0-08FE0DE26DF7}">
      <dgm:prSet phldrT="[Text]"/>
      <dgm:spPr/>
      <dgm:t>
        <a:bodyPr/>
        <a:lstStyle/>
        <a:p>
          <a:r>
            <a:rPr lang="es-MX" dirty="0" smtClean="0"/>
            <a:t>Inmunizaciones</a:t>
          </a:r>
          <a:endParaRPr lang="es-MX" dirty="0"/>
        </a:p>
      </dgm:t>
    </dgm:pt>
    <dgm:pt modelId="{E15DDCE2-75C6-49F0-857D-4F5861748D3D}" type="parTrans" cxnId="{60787E56-5726-4BB2-80FE-FF2829AE0807}">
      <dgm:prSet/>
      <dgm:spPr/>
      <dgm:t>
        <a:bodyPr/>
        <a:lstStyle/>
        <a:p>
          <a:endParaRPr lang="es-MX"/>
        </a:p>
      </dgm:t>
    </dgm:pt>
    <dgm:pt modelId="{C25B6787-F145-456F-960E-ECFDBC32CC7F}" type="sibTrans" cxnId="{60787E56-5726-4BB2-80FE-FF2829AE0807}">
      <dgm:prSet/>
      <dgm:spPr/>
      <dgm:t>
        <a:bodyPr/>
        <a:lstStyle/>
        <a:p>
          <a:endParaRPr lang="es-MX"/>
        </a:p>
      </dgm:t>
    </dgm:pt>
    <dgm:pt modelId="{C20F325B-0CFD-47D3-8776-67C3C7A642A6}">
      <dgm:prSet phldrT="[Text]"/>
      <dgm:spPr/>
      <dgm:t>
        <a:bodyPr/>
        <a:lstStyle/>
        <a:p>
          <a:r>
            <a:rPr lang="es-MX" dirty="0" smtClean="0"/>
            <a:t>Nutrición y Obesidad</a:t>
          </a:r>
          <a:endParaRPr lang="es-MX" dirty="0"/>
        </a:p>
      </dgm:t>
    </dgm:pt>
    <dgm:pt modelId="{73289CD0-2D8D-46CC-9275-8B9552C6995A}" type="sibTrans" cxnId="{9FDE9D9D-08FF-434A-ACB1-89BBE5EBA098}">
      <dgm:prSet/>
      <dgm:spPr/>
      <dgm:t>
        <a:bodyPr/>
        <a:lstStyle/>
        <a:p>
          <a:endParaRPr lang="es-MX"/>
        </a:p>
      </dgm:t>
    </dgm:pt>
    <dgm:pt modelId="{5B84CB7D-B989-4C57-A040-3A911029F331}" type="parTrans" cxnId="{9FDE9D9D-08FF-434A-ACB1-89BBE5EBA098}">
      <dgm:prSet/>
      <dgm:spPr/>
      <dgm:t>
        <a:bodyPr/>
        <a:lstStyle/>
        <a:p>
          <a:endParaRPr lang="es-MX"/>
        </a:p>
      </dgm:t>
    </dgm:pt>
    <dgm:pt modelId="{1EF394F3-E05C-4A5D-8B8A-1C2D7CABFC2B}" type="asst">
      <dgm:prSet phldrT="[Text]"/>
      <dgm:spPr>
        <a:solidFill>
          <a:srgbClr val="7030A0"/>
        </a:solidFill>
      </dgm:spPr>
      <dgm:t>
        <a:bodyPr/>
        <a:lstStyle/>
        <a:p>
          <a:r>
            <a:rPr lang="es-MX" dirty="0" smtClean="0"/>
            <a:t>Peso y Talla</a:t>
          </a:r>
          <a:endParaRPr lang="es-MX" dirty="0"/>
        </a:p>
      </dgm:t>
    </dgm:pt>
    <dgm:pt modelId="{F48155D2-4C7B-42E9-A3A2-507F58355178}" type="sibTrans" cxnId="{1F011C29-3D50-4416-81D1-C7B17DD8C432}">
      <dgm:prSet/>
      <dgm:spPr/>
      <dgm:t>
        <a:bodyPr/>
        <a:lstStyle/>
        <a:p>
          <a:endParaRPr lang="es-MX"/>
        </a:p>
      </dgm:t>
    </dgm:pt>
    <dgm:pt modelId="{1DDF1317-FE0B-48D2-ADBD-855CAFBC3DBA}" type="parTrans" cxnId="{1F011C29-3D50-4416-81D1-C7B17DD8C432}">
      <dgm:prSet/>
      <dgm:spPr/>
      <dgm:t>
        <a:bodyPr/>
        <a:lstStyle/>
        <a:p>
          <a:endParaRPr lang="es-MX"/>
        </a:p>
      </dgm:t>
    </dgm:pt>
    <dgm:pt modelId="{F3EF475A-08C5-4AF5-91C8-19AEA137849F}">
      <dgm:prSet phldrT="[Text]"/>
      <dgm:spPr/>
      <dgm:t>
        <a:bodyPr/>
        <a:lstStyle/>
        <a:p>
          <a:r>
            <a:rPr lang="es-MX" dirty="0" smtClean="0"/>
            <a:t>Salud Sexual</a:t>
          </a:r>
          <a:endParaRPr lang="es-MX" dirty="0"/>
        </a:p>
      </dgm:t>
    </dgm:pt>
    <dgm:pt modelId="{0615B92B-5F4F-4CE9-A049-CB0A0A60A092}" type="parTrans" cxnId="{E4A5F1EC-0F64-4A84-9585-C93CA4A13073}">
      <dgm:prSet/>
      <dgm:spPr/>
      <dgm:t>
        <a:bodyPr/>
        <a:lstStyle/>
        <a:p>
          <a:endParaRPr lang="es-MX"/>
        </a:p>
      </dgm:t>
    </dgm:pt>
    <dgm:pt modelId="{8093B3B3-A104-4529-AAC9-C1EEA778CCD6}" type="sibTrans" cxnId="{E4A5F1EC-0F64-4A84-9585-C93CA4A13073}">
      <dgm:prSet/>
      <dgm:spPr/>
      <dgm:t>
        <a:bodyPr/>
        <a:lstStyle/>
        <a:p>
          <a:endParaRPr lang="es-MX"/>
        </a:p>
      </dgm:t>
    </dgm:pt>
    <dgm:pt modelId="{0CB5D443-5237-4D2C-A259-FDCF2F1EDF95}">
      <dgm:prSet phldrT="[Text]"/>
      <dgm:spPr/>
      <dgm:t>
        <a:bodyPr/>
        <a:lstStyle/>
        <a:p>
          <a:r>
            <a:rPr lang="es-MX" dirty="0" smtClean="0"/>
            <a:t>Entrevista  motivacional</a:t>
          </a:r>
          <a:endParaRPr lang="es-MX" dirty="0"/>
        </a:p>
      </dgm:t>
    </dgm:pt>
    <dgm:pt modelId="{0832039A-66D3-4894-B4E4-097BF1011908}" type="sibTrans" cxnId="{B9FC980D-0638-4E0A-A074-A4DED9EBA006}">
      <dgm:prSet/>
      <dgm:spPr/>
      <dgm:t>
        <a:bodyPr/>
        <a:lstStyle/>
        <a:p>
          <a:endParaRPr lang="es-MX"/>
        </a:p>
      </dgm:t>
    </dgm:pt>
    <dgm:pt modelId="{F8327290-6784-4236-883C-A81C38E61CB0}" type="parTrans" cxnId="{B9FC980D-0638-4E0A-A074-A4DED9EBA006}">
      <dgm:prSet/>
      <dgm:spPr/>
      <dgm:t>
        <a:bodyPr/>
        <a:lstStyle/>
        <a:p>
          <a:endParaRPr lang="es-MX"/>
        </a:p>
      </dgm:t>
    </dgm:pt>
    <dgm:pt modelId="{9A59F07B-F6A8-468E-925B-3EF1A1211DC9}">
      <dgm:prSet phldrT="[Text]"/>
      <dgm:spPr/>
      <dgm:t>
        <a:bodyPr/>
        <a:lstStyle/>
        <a:p>
          <a:r>
            <a:rPr lang="es-MX" dirty="0" smtClean="0"/>
            <a:t>Referencia</a:t>
          </a:r>
          <a:endParaRPr lang="es-MX" dirty="0"/>
        </a:p>
      </dgm:t>
    </dgm:pt>
    <dgm:pt modelId="{A8326527-014E-4B89-BD2B-19DFE0292F2F}" type="parTrans" cxnId="{34716AC2-89E8-4469-91ED-19D03BD0408C}">
      <dgm:prSet/>
      <dgm:spPr/>
      <dgm:t>
        <a:bodyPr/>
        <a:lstStyle/>
        <a:p>
          <a:endParaRPr lang="es-MX"/>
        </a:p>
      </dgm:t>
    </dgm:pt>
    <dgm:pt modelId="{C26E3ADC-89D4-4B4A-99EB-312137396046}" type="sibTrans" cxnId="{34716AC2-89E8-4469-91ED-19D03BD0408C}">
      <dgm:prSet/>
      <dgm:spPr/>
      <dgm:t>
        <a:bodyPr/>
        <a:lstStyle/>
        <a:p>
          <a:endParaRPr lang="es-MX"/>
        </a:p>
      </dgm:t>
    </dgm:pt>
    <dgm:pt modelId="{F1202497-853A-44F4-9E2B-03E152AFE08D}">
      <dgm:prSet phldrT="[Text]"/>
      <dgm:spPr/>
      <dgm:t>
        <a:bodyPr/>
        <a:lstStyle/>
        <a:p>
          <a:r>
            <a:rPr lang="es-MX" dirty="0" smtClean="0"/>
            <a:t>Seguro</a:t>
          </a:r>
        </a:p>
        <a:p>
          <a:r>
            <a:rPr lang="es-MX" dirty="0" smtClean="0"/>
            <a:t>Salud</a:t>
          </a:r>
          <a:endParaRPr lang="es-MX" dirty="0"/>
        </a:p>
      </dgm:t>
    </dgm:pt>
    <dgm:pt modelId="{846B6A57-16C8-41E3-A959-8774D05FAF0A}" type="parTrans" cxnId="{91AD4D6A-9A93-42F7-BBC4-C71975B083A7}">
      <dgm:prSet/>
      <dgm:spPr/>
      <dgm:t>
        <a:bodyPr/>
        <a:lstStyle/>
        <a:p>
          <a:endParaRPr lang="es-MX"/>
        </a:p>
      </dgm:t>
    </dgm:pt>
    <dgm:pt modelId="{FB7E54C7-1627-45D0-A732-3504A429EA8A}" type="sibTrans" cxnId="{91AD4D6A-9A93-42F7-BBC4-C71975B083A7}">
      <dgm:prSet/>
      <dgm:spPr/>
      <dgm:t>
        <a:bodyPr/>
        <a:lstStyle/>
        <a:p>
          <a:endParaRPr lang="es-MX"/>
        </a:p>
      </dgm:t>
    </dgm:pt>
    <dgm:pt modelId="{4AFF7B76-98DC-48DB-8665-74A6217D718F}" type="pres">
      <dgm:prSet presAssocID="{60C67F54-9FDF-4E08-9B79-F346536607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10B444DB-27DF-407E-87D9-90F9F978F650}" type="pres">
      <dgm:prSet presAssocID="{C395C15B-F752-4337-9476-FC740DF7F15C}" presName="hierRoot1" presStyleCnt="0">
        <dgm:presLayoutVars>
          <dgm:hierBranch val="init"/>
        </dgm:presLayoutVars>
      </dgm:prSet>
      <dgm:spPr/>
    </dgm:pt>
    <dgm:pt modelId="{C8A534DF-62EF-4EE5-A7DC-FAA76A883CE1}" type="pres">
      <dgm:prSet presAssocID="{C395C15B-F752-4337-9476-FC740DF7F15C}" presName="rootComposite1" presStyleCnt="0"/>
      <dgm:spPr/>
    </dgm:pt>
    <dgm:pt modelId="{DFD1C71C-D75A-4093-89EE-632D68F156EB}" type="pres">
      <dgm:prSet presAssocID="{C395C15B-F752-4337-9476-FC740DF7F15C}" presName="rootText1" presStyleLbl="node0" presStyleIdx="0" presStyleCnt="3" custLinFactY="-9487" custLinFactNeighborX="-1748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53B7C3E-BD8A-4BBA-A23F-9FECC08452CF}" type="pres">
      <dgm:prSet presAssocID="{C395C15B-F752-4337-9476-FC740DF7F15C}" presName="rootConnector1" presStyleLbl="node1" presStyleIdx="0" presStyleCnt="0"/>
      <dgm:spPr/>
      <dgm:t>
        <a:bodyPr/>
        <a:lstStyle/>
        <a:p>
          <a:endParaRPr lang="es-MX"/>
        </a:p>
      </dgm:t>
    </dgm:pt>
    <dgm:pt modelId="{DDDF9CD6-C610-4870-AA35-67B926F3B7D5}" type="pres">
      <dgm:prSet presAssocID="{C395C15B-F752-4337-9476-FC740DF7F15C}" presName="hierChild2" presStyleCnt="0"/>
      <dgm:spPr/>
    </dgm:pt>
    <dgm:pt modelId="{DE6C6201-D5FC-4C89-BD25-35254F188034}" type="pres">
      <dgm:prSet presAssocID="{5B84CB7D-B989-4C57-A040-3A911029F331}" presName="Name37" presStyleLbl="parChTrans1D2" presStyleIdx="0" presStyleCnt="6"/>
      <dgm:spPr/>
      <dgm:t>
        <a:bodyPr/>
        <a:lstStyle/>
        <a:p>
          <a:endParaRPr lang="es-MX"/>
        </a:p>
      </dgm:t>
    </dgm:pt>
    <dgm:pt modelId="{2519CE31-108D-49C0-A1FD-BAF2287D6437}" type="pres">
      <dgm:prSet presAssocID="{C20F325B-0CFD-47D3-8776-67C3C7A642A6}" presName="hierRoot2" presStyleCnt="0">
        <dgm:presLayoutVars>
          <dgm:hierBranch val="init"/>
        </dgm:presLayoutVars>
      </dgm:prSet>
      <dgm:spPr/>
    </dgm:pt>
    <dgm:pt modelId="{780BF88B-A865-4324-9A34-04DCCD648B9F}" type="pres">
      <dgm:prSet presAssocID="{C20F325B-0CFD-47D3-8776-67C3C7A642A6}" presName="rootComposite" presStyleCnt="0"/>
      <dgm:spPr/>
    </dgm:pt>
    <dgm:pt modelId="{F767AEBA-F2E7-49C3-8C54-E7BA521B3FB0}" type="pres">
      <dgm:prSet presAssocID="{C20F325B-0CFD-47D3-8776-67C3C7A642A6}" presName="rootText" presStyleLbl="node2" presStyleIdx="0" presStyleCnt="5" custLinFactY="-9487" custLinFactNeighborX="-1748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8027B97-2660-4F88-9125-3AA86D05A1E2}" type="pres">
      <dgm:prSet presAssocID="{C20F325B-0CFD-47D3-8776-67C3C7A642A6}" presName="rootConnector" presStyleLbl="node2" presStyleIdx="0" presStyleCnt="5"/>
      <dgm:spPr/>
      <dgm:t>
        <a:bodyPr/>
        <a:lstStyle/>
        <a:p>
          <a:endParaRPr lang="es-MX"/>
        </a:p>
      </dgm:t>
    </dgm:pt>
    <dgm:pt modelId="{C27DB29F-A1DE-4596-A1B4-2E1D12C27B32}" type="pres">
      <dgm:prSet presAssocID="{C20F325B-0CFD-47D3-8776-67C3C7A642A6}" presName="hierChild4" presStyleCnt="0"/>
      <dgm:spPr/>
    </dgm:pt>
    <dgm:pt modelId="{3E735984-2768-4F4D-A6E4-E3EE7E4D327A}" type="pres">
      <dgm:prSet presAssocID="{C20F325B-0CFD-47D3-8776-67C3C7A642A6}" presName="hierChild5" presStyleCnt="0"/>
      <dgm:spPr/>
    </dgm:pt>
    <dgm:pt modelId="{312810B2-1E46-4717-8527-F1EAF73C2B53}" type="pres">
      <dgm:prSet presAssocID="{846B6A57-16C8-41E3-A959-8774D05FAF0A}" presName="Name37" presStyleLbl="parChTrans1D2" presStyleIdx="1" presStyleCnt="6"/>
      <dgm:spPr/>
      <dgm:t>
        <a:bodyPr/>
        <a:lstStyle/>
        <a:p>
          <a:endParaRPr lang="es-MX"/>
        </a:p>
      </dgm:t>
    </dgm:pt>
    <dgm:pt modelId="{18843D00-E346-4879-AFC2-6F77074E1566}" type="pres">
      <dgm:prSet presAssocID="{F1202497-853A-44F4-9E2B-03E152AFE08D}" presName="hierRoot2" presStyleCnt="0">
        <dgm:presLayoutVars>
          <dgm:hierBranch val="init"/>
        </dgm:presLayoutVars>
      </dgm:prSet>
      <dgm:spPr/>
    </dgm:pt>
    <dgm:pt modelId="{3C14FE3F-9E93-44F0-837E-3BDD4F9B8EB6}" type="pres">
      <dgm:prSet presAssocID="{F1202497-853A-44F4-9E2B-03E152AFE08D}" presName="rootComposite" presStyleCnt="0"/>
      <dgm:spPr/>
    </dgm:pt>
    <dgm:pt modelId="{58287AF9-6254-4CBC-A21D-2E29BC944F44}" type="pres">
      <dgm:prSet presAssocID="{F1202497-853A-44F4-9E2B-03E152AFE08D}" presName="rootText" presStyleLbl="node2" presStyleIdx="1" presStyleCnt="5" custLinFactY="-11470" custLinFactNeighborX="-4230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FAC7E55-B20A-4183-82F5-3174CB420C4F}" type="pres">
      <dgm:prSet presAssocID="{F1202497-853A-44F4-9E2B-03E152AFE08D}" presName="rootConnector" presStyleLbl="node2" presStyleIdx="1" presStyleCnt="5"/>
      <dgm:spPr/>
      <dgm:t>
        <a:bodyPr/>
        <a:lstStyle/>
        <a:p>
          <a:endParaRPr lang="es-MX"/>
        </a:p>
      </dgm:t>
    </dgm:pt>
    <dgm:pt modelId="{4F0F051F-2FEF-458F-AE41-6BD19BB73204}" type="pres">
      <dgm:prSet presAssocID="{F1202497-853A-44F4-9E2B-03E152AFE08D}" presName="hierChild4" presStyleCnt="0"/>
      <dgm:spPr/>
    </dgm:pt>
    <dgm:pt modelId="{A037C862-34F9-46F2-B7D2-9522F79B5D0D}" type="pres">
      <dgm:prSet presAssocID="{F1202497-853A-44F4-9E2B-03E152AFE08D}" presName="hierChild5" presStyleCnt="0"/>
      <dgm:spPr/>
    </dgm:pt>
    <dgm:pt modelId="{9E110360-C227-4098-A0E1-9ADE8F1679D3}" type="pres">
      <dgm:prSet presAssocID="{81FA94E2-01A7-48BE-BA38-084C788BF0F7}" presName="Name37" presStyleLbl="parChTrans1D2" presStyleIdx="2" presStyleCnt="6"/>
      <dgm:spPr/>
      <dgm:t>
        <a:bodyPr/>
        <a:lstStyle/>
        <a:p>
          <a:endParaRPr lang="es-MX"/>
        </a:p>
      </dgm:t>
    </dgm:pt>
    <dgm:pt modelId="{6754FB88-9ED6-4ABD-9241-345219EA8330}" type="pres">
      <dgm:prSet presAssocID="{819951B8-BCE0-432D-BA1F-2292A0BF3DAC}" presName="hierRoot2" presStyleCnt="0">
        <dgm:presLayoutVars>
          <dgm:hierBranch val="init"/>
        </dgm:presLayoutVars>
      </dgm:prSet>
      <dgm:spPr/>
    </dgm:pt>
    <dgm:pt modelId="{E177CB86-6A7F-411B-AEA3-0881B7235DCD}" type="pres">
      <dgm:prSet presAssocID="{819951B8-BCE0-432D-BA1F-2292A0BF3DAC}" presName="rootComposite" presStyleCnt="0"/>
      <dgm:spPr/>
    </dgm:pt>
    <dgm:pt modelId="{9699014A-A9E7-4EF5-B371-733FFBD2F968}" type="pres">
      <dgm:prSet presAssocID="{819951B8-BCE0-432D-BA1F-2292A0BF3DAC}" presName="rootText" presStyleLbl="node2" presStyleIdx="2" presStyleCnt="5" custLinFactY="-9487" custLinFactNeighborX="-1748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DD2406-43A9-485F-A0C0-0B5E5720CA49}" type="pres">
      <dgm:prSet presAssocID="{819951B8-BCE0-432D-BA1F-2292A0BF3DAC}" presName="rootConnector" presStyleLbl="node2" presStyleIdx="2" presStyleCnt="5"/>
      <dgm:spPr/>
      <dgm:t>
        <a:bodyPr/>
        <a:lstStyle/>
        <a:p>
          <a:endParaRPr lang="es-MX"/>
        </a:p>
      </dgm:t>
    </dgm:pt>
    <dgm:pt modelId="{3DC28876-DDEA-4027-9447-B8BA9CBB17A2}" type="pres">
      <dgm:prSet presAssocID="{819951B8-BCE0-432D-BA1F-2292A0BF3DAC}" presName="hierChild4" presStyleCnt="0"/>
      <dgm:spPr/>
    </dgm:pt>
    <dgm:pt modelId="{95767E6F-F70A-41B9-8F98-939CA2FE005A}" type="pres">
      <dgm:prSet presAssocID="{819951B8-BCE0-432D-BA1F-2292A0BF3DAC}" presName="hierChild5" presStyleCnt="0"/>
      <dgm:spPr/>
    </dgm:pt>
    <dgm:pt modelId="{B5E013B4-ADE6-4E3C-A43A-CAC88200ACB4}" type="pres">
      <dgm:prSet presAssocID="{E15DDCE2-75C6-49F0-857D-4F5861748D3D}" presName="Name37" presStyleLbl="parChTrans1D2" presStyleIdx="3" presStyleCnt="6"/>
      <dgm:spPr/>
      <dgm:t>
        <a:bodyPr/>
        <a:lstStyle/>
        <a:p>
          <a:endParaRPr lang="es-MX"/>
        </a:p>
      </dgm:t>
    </dgm:pt>
    <dgm:pt modelId="{569D3F78-11FE-40CE-87E1-C21BBE39CE1D}" type="pres">
      <dgm:prSet presAssocID="{C7C20CF5-CEFF-4BE1-9FF0-08FE0DE26DF7}" presName="hierRoot2" presStyleCnt="0">
        <dgm:presLayoutVars>
          <dgm:hierBranch val="init"/>
        </dgm:presLayoutVars>
      </dgm:prSet>
      <dgm:spPr/>
    </dgm:pt>
    <dgm:pt modelId="{F77FFFD8-C1EE-4C13-A898-E69A0CED6537}" type="pres">
      <dgm:prSet presAssocID="{C7C20CF5-CEFF-4BE1-9FF0-08FE0DE26DF7}" presName="rootComposite" presStyleCnt="0"/>
      <dgm:spPr/>
    </dgm:pt>
    <dgm:pt modelId="{07503D32-580C-42D2-90F1-35031BA97BDA}" type="pres">
      <dgm:prSet presAssocID="{C7C20CF5-CEFF-4BE1-9FF0-08FE0DE26DF7}" presName="rootText" presStyleLbl="node2" presStyleIdx="3" presStyleCnt="5" custLinFactY="-9487" custLinFactNeighborX="-1748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FEEF84F-D6BF-47DF-9328-44EC38625AE1}" type="pres">
      <dgm:prSet presAssocID="{C7C20CF5-CEFF-4BE1-9FF0-08FE0DE26DF7}" presName="rootConnector" presStyleLbl="node2" presStyleIdx="3" presStyleCnt="5"/>
      <dgm:spPr/>
      <dgm:t>
        <a:bodyPr/>
        <a:lstStyle/>
        <a:p>
          <a:endParaRPr lang="es-MX"/>
        </a:p>
      </dgm:t>
    </dgm:pt>
    <dgm:pt modelId="{A6484452-C155-4893-A1A7-F095A6430C52}" type="pres">
      <dgm:prSet presAssocID="{C7C20CF5-CEFF-4BE1-9FF0-08FE0DE26DF7}" presName="hierChild4" presStyleCnt="0"/>
      <dgm:spPr/>
    </dgm:pt>
    <dgm:pt modelId="{30236EB4-3F54-4AB5-976F-CACEDFF90A7E}" type="pres">
      <dgm:prSet presAssocID="{C7C20CF5-CEFF-4BE1-9FF0-08FE0DE26DF7}" presName="hierChild5" presStyleCnt="0"/>
      <dgm:spPr/>
    </dgm:pt>
    <dgm:pt modelId="{02C18670-8287-437D-AFF9-FBAFBEFDE3AC}" type="pres">
      <dgm:prSet presAssocID="{0615B92B-5F4F-4CE9-A049-CB0A0A60A092}" presName="Name37" presStyleLbl="parChTrans1D2" presStyleIdx="4" presStyleCnt="6"/>
      <dgm:spPr/>
      <dgm:t>
        <a:bodyPr/>
        <a:lstStyle/>
        <a:p>
          <a:endParaRPr lang="es-MX"/>
        </a:p>
      </dgm:t>
    </dgm:pt>
    <dgm:pt modelId="{FCC4695D-95FA-4675-AC9F-25225C7FD8EB}" type="pres">
      <dgm:prSet presAssocID="{F3EF475A-08C5-4AF5-91C8-19AEA137849F}" presName="hierRoot2" presStyleCnt="0">
        <dgm:presLayoutVars>
          <dgm:hierBranch val="init"/>
        </dgm:presLayoutVars>
      </dgm:prSet>
      <dgm:spPr/>
    </dgm:pt>
    <dgm:pt modelId="{95F214E8-DD7C-4BD4-9C69-544DD683F070}" type="pres">
      <dgm:prSet presAssocID="{F3EF475A-08C5-4AF5-91C8-19AEA137849F}" presName="rootComposite" presStyleCnt="0"/>
      <dgm:spPr/>
    </dgm:pt>
    <dgm:pt modelId="{EB4A1592-E74C-4108-BAF5-A0471359CA98}" type="pres">
      <dgm:prSet presAssocID="{F3EF475A-08C5-4AF5-91C8-19AEA137849F}" presName="rootText" presStyleLbl="node2" presStyleIdx="4" presStyleCnt="5" custLinFactY="-9487" custLinFactNeighborX="-1748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83EDF3E-D99B-4E19-A130-A6F80E194DD4}" type="pres">
      <dgm:prSet presAssocID="{F3EF475A-08C5-4AF5-91C8-19AEA137849F}" presName="rootConnector" presStyleLbl="node2" presStyleIdx="4" presStyleCnt="5"/>
      <dgm:spPr/>
      <dgm:t>
        <a:bodyPr/>
        <a:lstStyle/>
        <a:p>
          <a:endParaRPr lang="es-MX"/>
        </a:p>
      </dgm:t>
    </dgm:pt>
    <dgm:pt modelId="{5D99A651-ABEA-4D9B-A06F-9C29E8F6A312}" type="pres">
      <dgm:prSet presAssocID="{F3EF475A-08C5-4AF5-91C8-19AEA137849F}" presName="hierChild4" presStyleCnt="0"/>
      <dgm:spPr/>
    </dgm:pt>
    <dgm:pt modelId="{F044F34E-F469-42B5-8275-0AD2511A84E3}" type="pres">
      <dgm:prSet presAssocID="{F3EF475A-08C5-4AF5-91C8-19AEA137849F}" presName="hierChild5" presStyleCnt="0"/>
      <dgm:spPr/>
    </dgm:pt>
    <dgm:pt modelId="{09B5DAD3-D20C-42B6-8F5A-C6AF8D716033}" type="pres">
      <dgm:prSet presAssocID="{C395C15B-F752-4337-9476-FC740DF7F15C}" presName="hierChild3" presStyleCnt="0"/>
      <dgm:spPr/>
    </dgm:pt>
    <dgm:pt modelId="{D1A44DE5-D630-4E16-AA9A-8D1C7AE017E4}" type="pres">
      <dgm:prSet presAssocID="{1DDF1317-FE0B-48D2-ADBD-855CAFBC3DBA}" presName="Name111" presStyleLbl="parChTrans1D2" presStyleIdx="5" presStyleCnt="6"/>
      <dgm:spPr/>
      <dgm:t>
        <a:bodyPr/>
        <a:lstStyle/>
        <a:p>
          <a:endParaRPr lang="es-MX"/>
        </a:p>
      </dgm:t>
    </dgm:pt>
    <dgm:pt modelId="{A854FCF3-AF58-4445-B39D-5A32A64FE9F2}" type="pres">
      <dgm:prSet presAssocID="{1EF394F3-E05C-4A5D-8B8A-1C2D7CABFC2B}" presName="hierRoot3" presStyleCnt="0">
        <dgm:presLayoutVars>
          <dgm:hierBranch val="init"/>
        </dgm:presLayoutVars>
      </dgm:prSet>
      <dgm:spPr/>
    </dgm:pt>
    <dgm:pt modelId="{E1BEA164-89AC-4662-9074-91EC6D4948FE}" type="pres">
      <dgm:prSet presAssocID="{1EF394F3-E05C-4A5D-8B8A-1C2D7CABFC2B}" presName="rootComposite3" presStyleCnt="0"/>
      <dgm:spPr/>
    </dgm:pt>
    <dgm:pt modelId="{11F0D382-0CB1-4F16-BC9F-FFCF84F0A96D}" type="pres">
      <dgm:prSet presAssocID="{1EF394F3-E05C-4A5D-8B8A-1C2D7CABFC2B}" presName="rootText3" presStyleLbl="asst1" presStyleIdx="0" presStyleCnt="1" custLinFactY="-9487" custLinFactNeighborX="-1748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BC533D1-F340-4CBD-A172-F99733294030}" type="pres">
      <dgm:prSet presAssocID="{1EF394F3-E05C-4A5D-8B8A-1C2D7CABFC2B}" presName="rootConnector3" presStyleLbl="asst1" presStyleIdx="0" presStyleCnt="1"/>
      <dgm:spPr/>
      <dgm:t>
        <a:bodyPr/>
        <a:lstStyle/>
        <a:p>
          <a:endParaRPr lang="es-MX"/>
        </a:p>
      </dgm:t>
    </dgm:pt>
    <dgm:pt modelId="{45150B0A-C21A-48AC-A3BC-31D38FC38EE1}" type="pres">
      <dgm:prSet presAssocID="{1EF394F3-E05C-4A5D-8B8A-1C2D7CABFC2B}" presName="hierChild6" presStyleCnt="0"/>
      <dgm:spPr/>
    </dgm:pt>
    <dgm:pt modelId="{9C4DB192-A2B4-46F6-81D8-91CF032B6998}" type="pres">
      <dgm:prSet presAssocID="{1EF394F3-E05C-4A5D-8B8A-1C2D7CABFC2B}" presName="hierChild7" presStyleCnt="0"/>
      <dgm:spPr/>
    </dgm:pt>
    <dgm:pt modelId="{1C10EFEF-75E1-403B-BF2C-07B9431332A2}" type="pres">
      <dgm:prSet presAssocID="{0CB5D443-5237-4D2C-A259-FDCF2F1EDF95}" presName="hierRoot1" presStyleCnt="0">
        <dgm:presLayoutVars>
          <dgm:hierBranch val="init"/>
        </dgm:presLayoutVars>
      </dgm:prSet>
      <dgm:spPr/>
    </dgm:pt>
    <dgm:pt modelId="{54779D7A-3C63-481D-A9D5-56C41B158277}" type="pres">
      <dgm:prSet presAssocID="{0CB5D443-5237-4D2C-A259-FDCF2F1EDF95}" presName="rootComposite1" presStyleCnt="0"/>
      <dgm:spPr/>
    </dgm:pt>
    <dgm:pt modelId="{9302C65D-5361-44A4-BF6F-B03A6DC77DFE}" type="pres">
      <dgm:prSet presAssocID="{0CB5D443-5237-4D2C-A259-FDCF2F1EDF95}" presName="rootText1" presStyleLbl="node0" presStyleIdx="1" presStyleCnt="3" custLinFactX="-84929" custLinFactY="158025" custLinFactNeighborX="-100000" custLinFactNeighborY="2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BD35FE8-6B93-45C1-AD2E-8692C714014F}" type="pres">
      <dgm:prSet presAssocID="{0CB5D443-5237-4D2C-A259-FDCF2F1EDF95}" presName="rootConnector1" presStyleLbl="node1" presStyleIdx="0" presStyleCnt="0"/>
      <dgm:spPr/>
      <dgm:t>
        <a:bodyPr/>
        <a:lstStyle/>
        <a:p>
          <a:endParaRPr lang="es-MX"/>
        </a:p>
      </dgm:t>
    </dgm:pt>
    <dgm:pt modelId="{AF3269B1-9039-48AD-8FF4-8FFF4BDB3BCB}" type="pres">
      <dgm:prSet presAssocID="{0CB5D443-5237-4D2C-A259-FDCF2F1EDF95}" presName="hierChild2" presStyleCnt="0"/>
      <dgm:spPr/>
    </dgm:pt>
    <dgm:pt modelId="{F9E46C0C-D363-43C0-9E04-6298A91C94A6}" type="pres">
      <dgm:prSet presAssocID="{0CB5D443-5237-4D2C-A259-FDCF2F1EDF95}" presName="hierChild3" presStyleCnt="0"/>
      <dgm:spPr/>
    </dgm:pt>
    <dgm:pt modelId="{908F0B85-72B3-44BE-993B-59F005C7F3F0}" type="pres">
      <dgm:prSet presAssocID="{9A59F07B-F6A8-468E-925B-3EF1A1211DC9}" presName="hierRoot1" presStyleCnt="0">
        <dgm:presLayoutVars>
          <dgm:hierBranch val="init"/>
        </dgm:presLayoutVars>
      </dgm:prSet>
      <dgm:spPr/>
    </dgm:pt>
    <dgm:pt modelId="{EBD5CECA-8F58-4882-8DF5-A33DA0E02B16}" type="pres">
      <dgm:prSet presAssocID="{9A59F07B-F6A8-468E-925B-3EF1A1211DC9}" presName="rootComposite1" presStyleCnt="0"/>
      <dgm:spPr/>
    </dgm:pt>
    <dgm:pt modelId="{F17156ED-DB5F-4A62-AD54-C233D52FF99A}" type="pres">
      <dgm:prSet presAssocID="{9A59F07B-F6A8-468E-925B-3EF1A1211DC9}" presName="rootText1" presStyleLbl="node0" presStyleIdx="2" presStyleCnt="3" custLinFactX="-79226" custLinFactY="158025" custLinFactNeighborX="-100000" custLinFactNeighborY="2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6C8A48E-4CE8-4B56-9FAC-AEC95F1F3C84}" type="pres">
      <dgm:prSet presAssocID="{9A59F07B-F6A8-468E-925B-3EF1A1211DC9}" presName="rootConnector1" presStyleLbl="node1" presStyleIdx="0" presStyleCnt="0"/>
      <dgm:spPr/>
      <dgm:t>
        <a:bodyPr/>
        <a:lstStyle/>
        <a:p>
          <a:endParaRPr lang="es-MX"/>
        </a:p>
      </dgm:t>
    </dgm:pt>
    <dgm:pt modelId="{7F671931-BC24-49A5-89B1-4C1DC211D75F}" type="pres">
      <dgm:prSet presAssocID="{9A59F07B-F6A8-468E-925B-3EF1A1211DC9}" presName="hierChild2" presStyleCnt="0"/>
      <dgm:spPr/>
    </dgm:pt>
    <dgm:pt modelId="{A424F04B-1B03-493A-8EF0-34FB57A4E8A9}" type="pres">
      <dgm:prSet presAssocID="{9A59F07B-F6A8-468E-925B-3EF1A1211DC9}" presName="hierChild3" presStyleCnt="0"/>
      <dgm:spPr/>
    </dgm:pt>
  </dgm:ptLst>
  <dgm:cxnLst>
    <dgm:cxn modelId="{03752BDB-360C-4E64-8871-F7A092B0EE5B}" srcId="{C395C15B-F752-4337-9476-FC740DF7F15C}" destId="{819951B8-BCE0-432D-BA1F-2292A0BF3DAC}" srcOrd="3" destOrd="0" parTransId="{81FA94E2-01A7-48BE-BA38-084C788BF0F7}" sibTransId="{7F8BCEFB-6876-4951-9E90-068810ED9CF9}"/>
    <dgm:cxn modelId="{60787E56-5726-4BB2-80FE-FF2829AE0807}" srcId="{C395C15B-F752-4337-9476-FC740DF7F15C}" destId="{C7C20CF5-CEFF-4BE1-9FF0-08FE0DE26DF7}" srcOrd="4" destOrd="0" parTransId="{E15DDCE2-75C6-49F0-857D-4F5861748D3D}" sibTransId="{C25B6787-F145-456F-960E-ECFDBC32CC7F}"/>
    <dgm:cxn modelId="{B0453454-CDE4-453F-AF6A-5D747A133625}" type="presOf" srcId="{819951B8-BCE0-432D-BA1F-2292A0BF3DAC}" destId="{C0DD2406-43A9-485F-A0C0-0B5E5720CA49}" srcOrd="1" destOrd="0" presId="urn:microsoft.com/office/officeart/2005/8/layout/orgChart1"/>
    <dgm:cxn modelId="{02462691-8106-406D-B135-09FB5A00C049}" srcId="{60C67F54-9FDF-4E08-9B79-F346536607DB}" destId="{C395C15B-F752-4337-9476-FC740DF7F15C}" srcOrd="0" destOrd="0" parTransId="{D3D52B64-3BE9-4854-B3A3-58156FB47811}" sibTransId="{6340266A-B377-412C-93EE-C9656DB294B7}"/>
    <dgm:cxn modelId="{72F60E15-DC64-40E5-9E42-32931B945D20}" type="presOf" srcId="{0CB5D443-5237-4D2C-A259-FDCF2F1EDF95}" destId="{3BD35FE8-6B93-45C1-AD2E-8692C714014F}" srcOrd="1" destOrd="0" presId="urn:microsoft.com/office/officeart/2005/8/layout/orgChart1"/>
    <dgm:cxn modelId="{1CAE76B9-A311-4840-B0FB-A0638D550761}" type="presOf" srcId="{C20F325B-0CFD-47D3-8776-67C3C7A642A6}" destId="{78027B97-2660-4F88-9125-3AA86D05A1E2}" srcOrd="1" destOrd="0" presId="urn:microsoft.com/office/officeart/2005/8/layout/orgChart1"/>
    <dgm:cxn modelId="{D90087CC-5F4B-4474-8D44-DF7013A7A138}" type="presOf" srcId="{0CB5D443-5237-4D2C-A259-FDCF2F1EDF95}" destId="{9302C65D-5361-44A4-BF6F-B03A6DC77DFE}" srcOrd="0" destOrd="0" presId="urn:microsoft.com/office/officeart/2005/8/layout/orgChart1"/>
    <dgm:cxn modelId="{1596235D-04AA-4D4F-A724-F8C8D8D257F6}" type="presOf" srcId="{C7C20CF5-CEFF-4BE1-9FF0-08FE0DE26DF7}" destId="{DFEEF84F-D6BF-47DF-9328-44EC38625AE1}" srcOrd="1" destOrd="0" presId="urn:microsoft.com/office/officeart/2005/8/layout/orgChart1"/>
    <dgm:cxn modelId="{76AA5E79-85B8-437F-8BA2-FBADD1C8E2F5}" type="presOf" srcId="{F3EF475A-08C5-4AF5-91C8-19AEA137849F}" destId="{F83EDF3E-D99B-4E19-A130-A6F80E194DD4}" srcOrd="1" destOrd="0" presId="urn:microsoft.com/office/officeart/2005/8/layout/orgChart1"/>
    <dgm:cxn modelId="{B6EB533C-B92F-4639-96B1-66BCF55D3AA8}" type="presOf" srcId="{C395C15B-F752-4337-9476-FC740DF7F15C}" destId="{DFD1C71C-D75A-4093-89EE-632D68F156EB}" srcOrd="0" destOrd="0" presId="urn:microsoft.com/office/officeart/2005/8/layout/orgChart1"/>
    <dgm:cxn modelId="{513AC0FF-2066-4821-8E2A-1AF59CCD1C44}" type="presOf" srcId="{C7C20CF5-CEFF-4BE1-9FF0-08FE0DE26DF7}" destId="{07503D32-580C-42D2-90F1-35031BA97BDA}" srcOrd="0" destOrd="0" presId="urn:microsoft.com/office/officeart/2005/8/layout/orgChart1"/>
    <dgm:cxn modelId="{D43AC893-E364-46CA-AA9D-51A0381577C4}" type="presOf" srcId="{0615B92B-5F4F-4CE9-A049-CB0A0A60A092}" destId="{02C18670-8287-437D-AFF9-FBAFBEFDE3AC}" srcOrd="0" destOrd="0" presId="urn:microsoft.com/office/officeart/2005/8/layout/orgChart1"/>
    <dgm:cxn modelId="{6C8201F9-1858-4493-8671-1F5D6368619F}" type="presOf" srcId="{E15DDCE2-75C6-49F0-857D-4F5861748D3D}" destId="{B5E013B4-ADE6-4E3C-A43A-CAC88200ACB4}" srcOrd="0" destOrd="0" presId="urn:microsoft.com/office/officeart/2005/8/layout/orgChart1"/>
    <dgm:cxn modelId="{B9FC980D-0638-4E0A-A074-A4DED9EBA006}" srcId="{60C67F54-9FDF-4E08-9B79-F346536607DB}" destId="{0CB5D443-5237-4D2C-A259-FDCF2F1EDF95}" srcOrd="1" destOrd="0" parTransId="{F8327290-6784-4236-883C-A81C38E61CB0}" sibTransId="{0832039A-66D3-4894-B4E4-097BF1011908}"/>
    <dgm:cxn modelId="{57582D0F-5247-49BC-9A01-8D0E937D69E5}" type="presOf" srcId="{1EF394F3-E05C-4A5D-8B8A-1C2D7CABFC2B}" destId="{9BC533D1-F340-4CBD-A172-F99733294030}" srcOrd="1" destOrd="0" presId="urn:microsoft.com/office/officeart/2005/8/layout/orgChart1"/>
    <dgm:cxn modelId="{9FDE9D9D-08FF-434A-ACB1-89BBE5EBA098}" srcId="{C395C15B-F752-4337-9476-FC740DF7F15C}" destId="{C20F325B-0CFD-47D3-8776-67C3C7A642A6}" srcOrd="1" destOrd="0" parTransId="{5B84CB7D-B989-4C57-A040-3A911029F331}" sibTransId="{73289CD0-2D8D-46CC-9275-8B9552C6995A}"/>
    <dgm:cxn modelId="{C18A7BB6-48FC-40AF-AD76-6C3AA567A139}" type="presOf" srcId="{846B6A57-16C8-41E3-A959-8774D05FAF0A}" destId="{312810B2-1E46-4717-8527-F1EAF73C2B53}" srcOrd="0" destOrd="0" presId="urn:microsoft.com/office/officeart/2005/8/layout/orgChart1"/>
    <dgm:cxn modelId="{0B77A238-40AC-4E59-ADD4-1C39A3E1E2E6}" type="presOf" srcId="{1EF394F3-E05C-4A5D-8B8A-1C2D7CABFC2B}" destId="{11F0D382-0CB1-4F16-BC9F-FFCF84F0A96D}" srcOrd="0" destOrd="0" presId="urn:microsoft.com/office/officeart/2005/8/layout/orgChart1"/>
    <dgm:cxn modelId="{ECD3538C-2669-4759-AEA2-160F0D362E61}" type="presOf" srcId="{C395C15B-F752-4337-9476-FC740DF7F15C}" destId="{A53B7C3E-BD8A-4BBA-A23F-9FECC08452CF}" srcOrd="1" destOrd="0" presId="urn:microsoft.com/office/officeart/2005/8/layout/orgChart1"/>
    <dgm:cxn modelId="{927B45B0-0C49-48AF-B166-FA0B7FE3AB7D}" type="presOf" srcId="{9A59F07B-F6A8-468E-925B-3EF1A1211DC9}" destId="{96C8A48E-4CE8-4B56-9FAC-AEC95F1F3C84}" srcOrd="1" destOrd="0" presId="urn:microsoft.com/office/officeart/2005/8/layout/orgChart1"/>
    <dgm:cxn modelId="{1F011C29-3D50-4416-81D1-C7B17DD8C432}" srcId="{C395C15B-F752-4337-9476-FC740DF7F15C}" destId="{1EF394F3-E05C-4A5D-8B8A-1C2D7CABFC2B}" srcOrd="0" destOrd="0" parTransId="{1DDF1317-FE0B-48D2-ADBD-855CAFBC3DBA}" sibTransId="{F48155D2-4C7B-42E9-A3A2-507F58355178}"/>
    <dgm:cxn modelId="{6CD166AF-B02C-4D3A-A8EA-C52E4746DE22}" type="presOf" srcId="{C20F325B-0CFD-47D3-8776-67C3C7A642A6}" destId="{F767AEBA-F2E7-49C3-8C54-E7BA521B3FB0}" srcOrd="0" destOrd="0" presId="urn:microsoft.com/office/officeart/2005/8/layout/orgChart1"/>
    <dgm:cxn modelId="{F1DCF16F-09F2-4802-BF43-A6DE7842DC9B}" type="presOf" srcId="{F3EF475A-08C5-4AF5-91C8-19AEA137849F}" destId="{EB4A1592-E74C-4108-BAF5-A0471359CA98}" srcOrd="0" destOrd="0" presId="urn:microsoft.com/office/officeart/2005/8/layout/orgChart1"/>
    <dgm:cxn modelId="{180278B9-885D-4609-8C88-29C08C8E8479}" type="presOf" srcId="{F1202497-853A-44F4-9E2B-03E152AFE08D}" destId="{58287AF9-6254-4CBC-A21D-2E29BC944F44}" srcOrd="0" destOrd="0" presId="urn:microsoft.com/office/officeart/2005/8/layout/orgChart1"/>
    <dgm:cxn modelId="{34716AC2-89E8-4469-91ED-19D03BD0408C}" srcId="{60C67F54-9FDF-4E08-9B79-F346536607DB}" destId="{9A59F07B-F6A8-468E-925B-3EF1A1211DC9}" srcOrd="2" destOrd="0" parTransId="{A8326527-014E-4B89-BD2B-19DFE0292F2F}" sibTransId="{C26E3ADC-89D4-4B4A-99EB-312137396046}"/>
    <dgm:cxn modelId="{F83F8F01-76D0-4054-9B07-BCB9EB41AAFA}" type="presOf" srcId="{819951B8-BCE0-432D-BA1F-2292A0BF3DAC}" destId="{9699014A-A9E7-4EF5-B371-733FFBD2F968}" srcOrd="0" destOrd="0" presId="urn:microsoft.com/office/officeart/2005/8/layout/orgChart1"/>
    <dgm:cxn modelId="{E4A5F1EC-0F64-4A84-9585-C93CA4A13073}" srcId="{C395C15B-F752-4337-9476-FC740DF7F15C}" destId="{F3EF475A-08C5-4AF5-91C8-19AEA137849F}" srcOrd="5" destOrd="0" parTransId="{0615B92B-5F4F-4CE9-A049-CB0A0A60A092}" sibTransId="{8093B3B3-A104-4529-AAC9-C1EEA778CCD6}"/>
    <dgm:cxn modelId="{2F4B2D27-B30D-42E4-AFDA-1A1F05CAC884}" type="presOf" srcId="{60C67F54-9FDF-4E08-9B79-F346536607DB}" destId="{4AFF7B76-98DC-48DB-8665-74A6217D718F}" srcOrd="0" destOrd="0" presId="urn:microsoft.com/office/officeart/2005/8/layout/orgChart1"/>
    <dgm:cxn modelId="{78A1780D-9A5E-4D5C-A115-AC65F266F905}" type="presOf" srcId="{5B84CB7D-B989-4C57-A040-3A911029F331}" destId="{DE6C6201-D5FC-4C89-BD25-35254F188034}" srcOrd="0" destOrd="0" presId="urn:microsoft.com/office/officeart/2005/8/layout/orgChart1"/>
    <dgm:cxn modelId="{AC8A288F-4543-4FC2-9A0B-1472D1D5F773}" type="presOf" srcId="{81FA94E2-01A7-48BE-BA38-084C788BF0F7}" destId="{9E110360-C227-4098-A0E1-9ADE8F1679D3}" srcOrd="0" destOrd="0" presId="urn:microsoft.com/office/officeart/2005/8/layout/orgChart1"/>
    <dgm:cxn modelId="{6492DA84-D1FA-4440-ABA7-A77B41001921}" type="presOf" srcId="{1DDF1317-FE0B-48D2-ADBD-855CAFBC3DBA}" destId="{D1A44DE5-D630-4E16-AA9A-8D1C7AE017E4}" srcOrd="0" destOrd="0" presId="urn:microsoft.com/office/officeart/2005/8/layout/orgChart1"/>
    <dgm:cxn modelId="{91AD4D6A-9A93-42F7-BBC4-C71975B083A7}" srcId="{C395C15B-F752-4337-9476-FC740DF7F15C}" destId="{F1202497-853A-44F4-9E2B-03E152AFE08D}" srcOrd="2" destOrd="0" parTransId="{846B6A57-16C8-41E3-A959-8774D05FAF0A}" sibTransId="{FB7E54C7-1627-45D0-A732-3504A429EA8A}"/>
    <dgm:cxn modelId="{8630D70E-C9F0-4F71-BAD1-8AFD6F5737A7}" type="presOf" srcId="{F1202497-853A-44F4-9E2B-03E152AFE08D}" destId="{5FAC7E55-B20A-4183-82F5-3174CB420C4F}" srcOrd="1" destOrd="0" presId="urn:microsoft.com/office/officeart/2005/8/layout/orgChart1"/>
    <dgm:cxn modelId="{9537B2E2-6276-43CC-9D1C-7A5CE4D6BA3B}" type="presOf" srcId="{9A59F07B-F6A8-468E-925B-3EF1A1211DC9}" destId="{F17156ED-DB5F-4A62-AD54-C233D52FF99A}" srcOrd="0" destOrd="0" presId="urn:microsoft.com/office/officeart/2005/8/layout/orgChart1"/>
    <dgm:cxn modelId="{6013919A-ACF9-4159-85C6-D19FC1FF12EA}" type="presParOf" srcId="{4AFF7B76-98DC-48DB-8665-74A6217D718F}" destId="{10B444DB-27DF-407E-87D9-90F9F978F650}" srcOrd="0" destOrd="0" presId="urn:microsoft.com/office/officeart/2005/8/layout/orgChart1"/>
    <dgm:cxn modelId="{BA38D810-0B30-484C-B906-4DE1BA174283}" type="presParOf" srcId="{10B444DB-27DF-407E-87D9-90F9F978F650}" destId="{C8A534DF-62EF-4EE5-A7DC-FAA76A883CE1}" srcOrd="0" destOrd="0" presId="urn:microsoft.com/office/officeart/2005/8/layout/orgChart1"/>
    <dgm:cxn modelId="{61B30122-4860-4DDF-9B0B-3687D5EEDC7F}" type="presParOf" srcId="{C8A534DF-62EF-4EE5-A7DC-FAA76A883CE1}" destId="{DFD1C71C-D75A-4093-89EE-632D68F156EB}" srcOrd="0" destOrd="0" presId="urn:microsoft.com/office/officeart/2005/8/layout/orgChart1"/>
    <dgm:cxn modelId="{4F55905E-1E2E-4731-9AE5-71029A28E0BF}" type="presParOf" srcId="{C8A534DF-62EF-4EE5-A7DC-FAA76A883CE1}" destId="{A53B7C3E-BD8A-4BBA-A23F-9FECC08452CF}" srcOrd="1" destOrd="0" presId="urn:microsoft.com/office/officeart/2005/8/layout/orgChart1"/>
    <dgm:cxn modelId="{2BFBFFEA-3D82-48F9-AAF8-FB41BD3840DE}" type="presParOf" srcId="{10B444DB-27DF-407E-87D9-90F9F978F650}" destId="{DDDF9CD6-C610-4870-AA35-67B926F3B7D5}" srcOrd="1" destOrd="0" presId="urn:microsoft.com/office/officeart/2005/8/layout/orgChart1"/>
    <dgm:cxn modelId="{0B46AB0B-FEBE-4A5F-8BC2-A197A40DB6AC}" type="presParOf" srcId="{DDDF9CD6-C610-4870-AA35-67B926F3B7D5}" destId="{DE6C6201-D5FC-4C89-BD25-35254F188034}" srcOrd="0" destOrd="0" presId="urn:microsoft.com/office/officeart/2005/8/layout/orgChart1"/>
    <dgm:cxn modelId="{DC57C037-D60A-4CA4-B260-A038B372D0D3}" type="presParOf" srcId="{DDDF9CD6-C610-4870-AA35-67B926F3B7D5}" destId="{2519CE31-108D-49C0-A1FD-BAF2287D6437}" srcOrd="1" destOrd="0" presId="urn:microsoft.com/office/officeart/2005/8/layout/orgChart1"/>
    <dgm:cxn modelId="{D4E27C2C-CCD1-4547-B885-C2816658F33D}" type="presParOf" srcId="{2519CE31-108D-49C0-A1FD-BAF2287D6437}" destId="{780BF88B-A865-4324-9A34-04DCCD648B9F}" srcOrd="0" destOrd="0" presId="urn:microsoft.com/office/officeart/2005/8/layout/orgChart1"/>
    <dgm:cxn modelId="{DD630769-AE03-45FC-952F-0A907F3B95AB}" type="presParOf" srcId="{780BF88B-A865-4324-9A34-04DCCD648B9F}" destId="{F767AEBA-F2E7-49C3-8C54-E7BA521B3FB0}" srcOrd="0" destOrd="0" presId="urn:microsoft.com/office/officeart/2005/8/layout/orgChart1"/>
    <dgm:cxn modelId="{EB9E9432-2BDA-488A-ADA6-63D54569217F}" type="presParOf" srcId="{780BF88B-A865-4324-9A34-04DCCD648B9F}" destId="{78027B97-2660-4F88-9125-3AA86D05A1E2}" srcOrd="1" destOrd="0" presId="urn:microsoft.com/office/officeart/2005/8/layout/orgChart1"/>
    <dgm:cxn modelId="{4ACFA62E-6E2D-4995-AAF3-53F7DBF57B41}" type="presParOf" srcId="{2519CE31-108D-49C0-A1FD-BAF2287D6437}" destId="{C27DB29F-A1DE-4596-A1B4-2E1D12C27B32}" srcOrd="1" destOrd="0" presId="urn:microsoft.com/office/officeart/2005/8/layout/orgChart1"/>
    <dgm:cxn modelId="{3E0A975D-CBA5-43E2-8702-572E94752C6B}" type="presParOf" srcId="{2519CE31-108D-49C0-A1FD-BAF2287D6437}" destId="{3E735984-2768-4F4D-A6E4-E3EE7E4D327A}" srcOrd="2" destOrd="0" presId="urn:microsoft.com/office/officeart/2005/8/layout/orgChart1"/>
    <dgm:cxn modelId="{CDE5918A-7C7F-49AD-B983-C1F37E1C0E20}" type="presParOf" srcId="{DDDF9CD6-C610-4870-AA35-67B926F3B7D5}" destId="{312810B2-1E46-4717-8527-F1EAF73C2B53}" srcOrd="2" destOrd="0" presId="urn:microsoft.com/office/officeart/2005/8/layout/orgChart1"/>
    <dgm:cxn modelId="{D22A102B-CB15-4A78-9B87-065A4EB8D0EC}" type="presParOf" srcId="{DDDF9CD6-C610-4870-AA35-67B926F3B7D5}" destId="{18843D00-E346-4879-AFC2-6F77074E1566}" srcOrd="3" destOrd="0" presId="urn:microsoft.com/office/officeart/2005/8/layout/orgChart1"/>
    <dgm:cxn modelId="{3DE18DA0-DEF5-4394-A090-CB407A5C87E0}" type="presParOf" srcId="{18843D00-E346-4879-AFC2-6F77074E1566}" destId="{3C14FE3F-9E93-44F0-837E-3BDD4F9B8EB6}" srcOrd="0" destOrd="0" presId="urn:microsoft.com/office/officeart/2005/8/layout/orgChart1"/>
    <dgm:cxn modelId="{59D427E9-3419-4379-9F6B-7CDC6C3F51B1}" type="presParOf" srcId="{3C14FE3F-9E93-44F0-837E-3BDD4F9B8EB6}" destId="{58287AF9-6254-4CBC-A21D-2E29BC944F44}" srcOrd="0" destOrd="0" presId="urn:microsoft.com/office/officeart/2005/8/layout/orgChart1"/>
    <dgm:cxn modelId="{443BDFE0-9C01-4A29-8F0F-EF687F703383}" type="presParOf" srcId="{3C14FE3F-9E93-44F0-837E-3BDD4F9B8EB6}" destId="{5FAC7E55-B20A-4183-82F5-3174CB420C4F}" srcOrd="1" destOrd="0" presId="urn:microsoft.com/office/officeart/2005/8/layout/orgChart1"/>
    <dgm:cxn modelId="{0C1A1848-C5B1-4AA3-AE4E-9ACCED104673}" type="presParOf" srcId="{18843D00-E346-4879-AFC2-6F77074E1566}" destId="{4F0F051F-2FEF-458F-AE41-6BD19BB73204}" srcOrd="1" destOrd="0" presId="urn:microsoft.com/office/officeart/2005/8/layout/orgChart1"/>
    <dgm:cxn modelId="{74462E17-7736-4AB6-B1AC-44FDB5112FA6}" type="presParOf" srcId="{18843D00-E346-4879-AFC2-6F77074E1566}" destId="{A037C862-34F9-46F2-B7D2-9522F79B5D0D}" srcOrd="2" destOrd="0" presId="urn:microsoft.com/office/officeart/2005/8/layout/orgChart1"/>
    <dgm:cxn modelId="{67EDAC69-49AA-47B4-8FB0-81587B9F21B9}" type="presParOf" srcId="{DDDF9CD6-C610-4870-AA35-67B926F3B7D5}" destId="{9E110360-C227-4098-A0E1-9ADE8F1679D3}" srcOrd="4" destOrd="0" presId="urn:microsoft.com/office/officeart/2005/8/layout/orgChart1"/>
    <dgm:cxn modelId="{52AFD8FC-523B-441B-AD67-51B8D91C68E8}" type="presParOf" srcId="{DDDF9CD6-C610-4870-AA35-67B926F3B7D5}" destId="{6754FB88-9ED6-4ABD-9241-345219EA8330}" srcOrd="5" destOrd="0" presId="urn:microsoft.com/office/officeart/2005/8/layout/orgChart1"/>
    <dgm:cxn modelId="{145B52FD-7236-43AE-A07C-D996CEAD1D69}" type="presParOf" srcId="{6754FB88-9ED6-4ABD-9241-345219EA8330}" destId="{E177CB86-6A7F-411B-AEA3-0881B7235DCD}" srcOrd="0" destOrd="0" presId="urn:microsoft.com/office/officeart/2005/8/layout/orgChart1"/>
    <dgm:cxn modelId="{9A3B8F37-0F09-40AC-B59D-C30119791B04}" type="presParOf" srcId="{E177CB86-6A7F-411B-AEA3-0881B7235DCD}" destId="{9699014A-A9E7-4EF5-B371-733FFBD2F968}" srcOrd="0" destOrd="0" presId="urn:microsoft.com/office/officeart/2005/8/layout/orgChart1"/>
    <dgm:cxn modelId="{16456550-E222-4A12-B5D9-108FB3D38674}" type="presParOf" srcId="{E177CB86-6A7F-411B-AEA3-0881B7235DCD}" destId="{C0DD2406-43A9-485F-A0C0-0B5E5720CA49}" srcOrd="1" destOrd="0" presId="urn:microsoft.com/office/officeart/2005/8/layout/orgChart1"/>
    <dgm:cxn modelId="{247676CE-E0C9-4817-8AC3-42437F1B7A73}" type="presParOf" srcId="{6754FB88-9ED6-4ABD-9241-345219EA8330}" destId="{3DC28876-DDEA-4027-9447-B8BA9CBB17A2}" srcOrd="1" destOrd="0" presId="urn:microsoft.com/office/officeart/2005/8/layout/orgChart1"/>
    <dgm:cxn modelId="{26F97E85-C30E-427C-BC74-E4D4572CDACE}" type="presParOf" srcId="{6754FB88-9ED6-4ABD-9241-345219EA8330}" destId="{95767E6F-F70A-41B9-8F98-939CA2FE005A}" srcOrd="2" destOrd="0" presId="urn:microsoft.com/office/officeart/2005/8/layout/orgChart1"/>
    <dgm:cxn modelId="{9C05EC9A-1D1C-4FBA-95FE-D21B091F0C67}" type="presParOf" srcId="{DDDF9CD6-C610-4870-AA35-67B926F3B7D5}" destId="{B5E013B4-ADE6-4E3C-A43A-CAC88200ACB4}" srcOrd="6" destOrd="0" presId="urn:microsoft.com/office/officeart/2005/8/layout/orgChart1"/>
    <dgm:cxn modelId="{8878CB4D-ED85-4DFE-93E6-B8C8BC206B55}" type="presParOf" srcId="{DDDF9CD6-C610-4870-AA35-67B926F3B7D5}" destId="{569D3F78-11FE-40CE-87E1-C21BBE39CE1D}" srcOrd="7" destOrd="0" presId="urn:microsoft.com/office/officeart/2005/8/layout/orgChart1"/>
    <dgm:cxn modelId="{1F03FD73-FF93-46B2-BF62-5B1DFA188F4F}" type="presParOf" srcId="{569D3F78-11FE-40CE-87E1-C21BBE39CE1D}" destId="{F77FFFD8-C1EE-4C13-A898-E69A0CED6537}" srcOrd="0" destOrd="0" presId="urn:microsoft.com/office/officeart/2005/8/layout/orgChart1"/>
    <dgm:cxn modelId="{834EAF41-D0F1-4C3E-B1EE-FB926BE037F5}" type="presParOf" srcId="{F77FFFD8-C1EE-4C13-A898-E69A0CED6537}" destId="{07503D32-580C-42D2-90F1-35031BA97BDA}" srcOrd="0" destOrd="0" presId="urn:microsoft.com/office/officeart/2005/8/layout/orgChart1"/>
    <dgm:cxn modelId="{4E4FC820-EDE6-4276-A3B2-0F670322967C}" type="presParOf" srcId="{F77FFFD8-C1EE-4C13-A898-E69A0CED6537}" destId="{DFEEF84F-D6BF-47DF-9328-44EC38625AE1}" srcOrd="1" destOrd="0" presId="urn:microsoft.com/office/officeart/2005/8/layout/orgChart1"/>
    <dgm:cxn modelId="{EB3E2DAB-B9EE-44F0-836A-8B09A7274ABE}" type="presParOf" srcId="{569D3F78-11FE-40CE-87E1-C21BBE39CE1D}" destId="{A6484452-C155-4893-A1A7-F095A6430C52}" srcOrd="1" destOrd="0" presId="urn:microsoft.com/office/officeart/2005/8/layout/orgChart1"/>
    <dgm:cxn modelId="{8E0C2D26-3505-4D48-B3D9-2A511408E76B}" type="presParOf" srcId="{569D3F78-11FE-40CE-87E1-C21BBE39CE1D}" destId="{30236EB4-3F54-4AB5-976F-CACEDFF90A7E}" srcOrd="2" destOrd="0" presId="urn:microsoft.com/office/officeart/2005/8/layout/orgChart1"/>
    <dgm:cxn modelId="{6A4084D8-EEF6-4B2D-B104-B86AE4CDB915}" type="presParOf" srcId="{DDDF9CD6-C610-4870-AA35-67B926F3B7D5}" destId="{02C18670-8287-437D-AFF9-FBAFBEFDE3AC}" srcOrd="8" destOrd="0" presId="urn:microsoft.com/office/officeart/2005/8/layout/orgChart1"/>
    <dgm:cxn modelId="{16F2AEC9-9338-47C7-BE8E-2CF614908045}" type="presParOf" srcId="{DDDF9CD6-C610-4870-AA35-67B926F3B7D5}" destId="{FCC4695D-95FA-4675-AC9F-25225C7FD8EB}" srcOrd="9" destOrd="0" presId="urn:microsoft.com/office/officeart/2005/8/layout/orgChart1"/>
    <dgm:cxn modelId="{0040B166-36EF-49C5-BB23-DCA84BDEFC99}" type="presParOf" srcId="{FCC4695D-95FA-4675-AC9F-25225C7FD8EB}" destId="{95F214E8-DD7C-4BD4-9C69-544DD683F070}" srcOrd="0" destOrd="0" presId="urn:microsoft.com/office/officeart/2005/8/layout/orgChart1"/>
    <dgm:cxn modelId="{D80ED6A9-4C0B-473F-98AC-5ECEFB84B5D2}" type="presParOf" srcId="{95F214E8-DD7C-4BD4-9C69-544DD683F070}" destId="{EB4A1592-E74C-4108-BAF5-A0471359CA98}" srcOrd="0" destOrd="0" presId="urn:microsoft.com/office/officeart/2005/8/layout/orgChart1"/>
    <dgm:cxn modelId="{2906A8E1-5957-41D8-B49F-2728EC82F70A}" type="presParOf" srcId="{95F214E8-DD7C-4BD4-9C69-544DD683F070}" destId="{F83EDF3E-D99B-4E19-A130-A6F80E194DD4}" srcOrd="1" destOrd="0" presId="urn:microsoft.com/office/officeart/2005/8/layout/orgChart1"/>
    <dgm:cxn modelId="{3C95CF45-8CDF-4E35-B0FF-583415EFE963}" type="presParOf" srcId="{FCC4695D-95FA-4675-AC9F-25225C7FD8EB}" destId="{5D99A651-ABEA-4D9B-A06F-9C29E8F6A312}" srcOrd="1" destOrd="0" presId="urn:microsoft.com/office/officeart/2005/8/layout/orgChart1"/>
    <dgm:cxn modelId="{1D91E7AD-3AD8-4BED-803C-817ED4C72E8F}" type="presParOf" srcId="{FCC4695D-95FA-4675-AC9F-25225C7FD8EB}" destId="{F044F34E-F469-42B5-8275-0AD2511A84E3}" srcOrd="2" destOrd="0" presId="urn:microsoft.com/office/officeart/2005/8/layout/orgChart1"/>
    <dgm:cxn modelId="{3B52CEB9-A3A9-4C80-BEAD-77CFA6D6B717}" type="presParOf" srcId="{10B444DB-27DF-407E-87D9-90F9F978F650}" destId="{09B5DAD3-D20C-42B6-8F5A-C6AF8D716033}" srcOrd="2" destOrd="0" presId="urn:microsoft.com/office/officeart/2005/8/layout/orgChart1"/>
    <dgm:cxn modelId="{D8D6768A-9338-4246-B592-A74A214DD375}" type="presParOf" srcId="{09B5DAD3-D20C-42B6-8F5A-C6AF8D716033}" destId="{D1A44DE5-D630-4E16-AA9A-8D1C7AE017E4}" srcOrd="0" destOrd="0" presId="urn:microsoft.com/office/officeart/2005/8/layout/orgChart1"/>
    <dgm:cxn modelId="{CCED9984-D937-477E-A9D6-D537EEE00C86}" type="presParOf" srcId="{09B5DAD3-D20C-42B6-8F5A-C6AF8D716033}" destId="{A854FCF3-AF58-4445-B39D-5A32A64FE9F2}" srcOrd="1" destOrd="0" presId="urn:microsoft.com/office/officeart/2005/8/layout/orgChart1"/>
    <dgm:cxn modelId="{94F53173-02CB-4C20-9E75-A411E50EC781}" type="presParOf" srcId="{A854FCF3-AF58-4445-B39D-5A32A64FE9F2}" destId="{E1BEA164-89AC-4662-9074-91EC6D4948FE}" srcOrd="0" destOrd="0" presId="urn:microsoft.com/office/officeart/2005/8/layout/orgChart1"/>
    <dgm:cxn modelId="{2E486D79-665D-48C8-8E67-D03F2B2CCC52}" type="presParOf" srcId="{E1BEA164-89AC-4662-9074-91EC6D4948FE}" destId="{11F0D382-0CB1-4F16-BC9F-FFCF84F0A96D}" srcOrd="0" destOrd="0" presId="urn:microsoft.com/office/officeart/2005/8/layout/orgChart1"/>
    <dgm:cxn modelId="{C7C4524F-A3CA-4890-AB4C-F9089CA8DB3C}" type="presParOf" srcId="{E1BEA164-89AC-4662-9074-91EC6D4948FE}" destId="{9BC533D1-F340-4CBD-A172-F99733294030}" srcOrd="1" destOrd="0" presId="urn:microsoft.com/office/officeart/2005/8/layout/orgChart1"/>
    <dgm:cxn modelId="{77F1D581-489F-4B4A-8478-10A487CB846C}" type="presParOf" srcId="{A854FCF3-AF58-4445-B39D-5A32A64FE9F2}" destId="{45150B0A-C21A-48AC-A3BC-31D38FC38EE1}" srcOrd="1" destOrd="0" presId="urn:microsoft.com/office/officeart/2005/8/layout/orgChart1"/>
    <dgm:cxn modelId="{FCC9593B-A325-48C4-B2E5-A799A87A41EE}" type="presParOf" srcId="{A854FCF3-AF58-4445-B39D-5A32A64FE9F2}" destId="{9C4DB192-A2B4-46F6-81D8-91CF032B6998}" srcOrd="2" destOrd="0" presId="urn:microsoft.com/office/officeart/2005/8/layout/orgChart1"/>
    <dgm:cxn modelId="{C8036DDD-A684-4DEC-9602-4A5DF801CFAF}" type="presParOf" srcId="{4AFF7B76-98DC-48DB-8665-74A6217D718F}" destId="{1C10EFEF-75E1-403B-BF2C-07B9431332A2}" srcOrd="1" destOrd="0" presId="urn:microsoft.com/office/officeart/2005/8/layout/orgChart1"/>
    <dgm:cxn modelId="{2549EF2C-FBD2-4C93-A808-563F6DB6E845}" type="presParOf" srcId="{1C10EFEF-75E1-403B-BF2C-07B9431332A2}" destId="{54779D7A-3C63-481D-A9D5-56C41B158277}" srcOrd="0" destOrd="0" presId="urn:microsoft.com/office/officeart/2005/8/layout/orgChart1"/>
    <dgm:cxn modelId="{A5CE3ED7-AD5A-485C-9D99-ED085867AB00}" type="presParOf" srcId="{54779D7A-3C63-481D-A9D5-56C41B158277}" destId="{9302C65D-5361-44A4-BF6F-B03A6DC77DFE}" srcOrd="0" destOrd="0" presId="urn:microsoft.com/office/officeart/2005/8/layout/orgChart1"/>
    <dgm:cxn modelId="{819EA35F-4F4C-449D-A12F-986A9AF69A5E}" type="presParOf" srcId="{54779D7A-3C63-481D-A9D5-56C41B158277}" destId="{3BD35FE8-6B93-45C1-AD2E-8692C714014F}" srcOrd="1" destOrd="0" presId="urn:microsoft.com/office/officeart/2005/8/layout/orgChart1"/>
    <dgm:cxn modelId="{8FA4C482-D235-4A10-BFCF-AED545BAE3D0}" type="presParOf" srcId="{1C10EFEF-75E1-403B-BF2C-07B9431332A2}" destId="{AF3269B1-9039-48AD-8FF4-8FFF4BDB3BCB}" srcOrd="1" destOrd="0" presId="urn:microsoft.com/office/officeart/2005/8/layout/orgChart1"/>
    <dgm:cxn modelId="{312E69CB-8AE6-42C9-843B-127F5AE44651}" type="presParOf" srcId="{1C10EFEF-75E1-403B-BF2C-07B9431332A2}" destId="{F9E46C0C-D363-43C0-9E04-6298A91C94A6}" srcOrd="2" destOrd="0" presId="urn:microsoft.com/office/officeart/2005/8/layout/orgChart1"/>
    <dgm:cxn modelId="{2F03DB37-19E8-4ADB-B06A-1E251B43F822}" type="presParOf" srcId="{4AFF7B76-98DC-48DB-8665-74A6217D718F}" destId="{908F0B85-72B3-44BE-993B-59F005C7F3F0}" srcOrd="2" destOrd="0" presId="urn:microsoft.com/office/officeart/2005/8/layout/orgChart1"/>
    <dgm:cxn modelId="{7CE8E0A4-F75D-4144-9314-CD9764686C4B}" type="presParOf" srcId="{908F0B85-72B3-44BE-993B-59F005C7F3F0}" destId="{EBD5CECA-8F58-4882-8DF5-A33DA0E02B16}" srcOrd="0" destOrd="0" presId="urn:microsoft.com/office/officeart/2005/8/layout/orgChart1"/>
    <dgm:cxn modelId="{25D1F143-6D54-405B-AF81-7B533D983B08}" type="presParOf" srcId="{EBD5CECA-8F58-4882-8DF5-A33DA0E02B16}" destId="{F17156ED-DB5F-4A62-AD54-C233D52FF99A}" srcOrd="0" destOrd="0" presId="urn:microsoft.com/office/officeart/2005/8/layout/orgChart1"/>
    <dgm:cxn modelId="{DB09338D-999C-4EFB-A727-F499ABE45A47}" type="presParOf" srcId="{EBD5CECA-8F58-4882-8DF5-A33DA0E02B16}" destId="{96C8A48E-4CE8-4B56-9FAC-AEC95F1F3C84}" srcOrd="1" destOrd="0" presId="urn:microsoft.com/office/officeart/2005/8/layout/orgChart1"/>
    <dgm:cxn modelId="{857A2902-0E24-4BE9-9D72-5A66E29B0BBF}" type="presParOf" srcId="{908F0B85-72B3-44BE-993B-59F005C7F3F0}" destId="{7F671931-BC24-49A5-89B1-4C1DC211D75F}" srcOrd="1" destOrd="0" presId="urn:microsoft.com/office/officeart/2005/8/layout/orgChart1"/>
    <dgm:cxn modelId="{38C7E8A5-E92C-44A8-A183-C9E1C7C6BA1D}" type="presParOf" srcId="{908F0B85-72B3-44BE-993B-59F005C7F3F0}" destId="{A424F04B-1B03-493A-8EF0-34FB57A4E8A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20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20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B5A07-0D41-4E50-A610-E9225B090A70}" type="datetimeFigureOut">
              <a:rPr lang="es-MX" smtClean="0"/>
              <a:t>14/10/2014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0775" y="693738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9398"/>
            <a:ext cx="5486400" cy="415837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2"/>
            <a:ext cx="2971800" cy="4620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7192"/>
            <a:ext cx="2971800" cy="4620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254E9-0B28-42BA-B316-68F39DE9D0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0191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Kansas is in the </a:t>
            </a:r>
            <a:br>
              <a:rPr lang="en-US"/>
            </a:br>
            <a:r>
              <a:rPr lang="ja-JP" altLang="en-US"/>
              <a:t>“</a:t>
            </a:r>
            <a:r>
              <a:rPr lang="en-US" altLang="ja-JP"/>
              <a:t>dead center</a:t>
            </a:r>
            <a:r>
              <a:rPr lang="ja-JP" altLang="en-US"/>
              <a:t>”</a:t>
            </a:r>
            <a:r>
              <a:rPr lang="en-US" altLang="ja-JP"/>
              <a:t> of the u.s. </a:t>
            </a:r>
            <a:endParaRPr lang="en-US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C4C4FD-DADE-8E4A-B736-94493713BA70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49EA45-6344-4ADA-B8AE-47F2D007F37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>
                <a:solidFill>
                  <a:srgbClr val="572E2D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72E2D"/>
                </a:solidFill>
              </a:rPr>
              <a:t>Though Paula and I have partnered on projects over the years based on shared interests, we now find ourselves with a new opportunity, as the departments of pediatrics at our hospital, CMH, and the University of Kansas Medical School become formally integrated. The timing is perfect for us to form a new partnership around Latino health.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 smtClean="0"/>
              <a:t>Explain</a:t>
            </a:r>
            <a:r>
              <a:rPr lang="es-MX" dirty="0" smtClean="0"/>
              <a:t> </a:t>
            </a:r>
            <a:r>
              <a:rPr lang="es-MX" dirty="0" err="1" smtClean="0"/>
              <a:t>why</a:t>
            </a:r>
            <a:r>
              <a:rPr lang="es-MX" baseline="0" dirty="0" smtClean="0"/>
              <a:t> do </a:t>
            </a:r>
            <a:r>
              <a:rPr lang="es-MX" baseline="0" dirty="0" err="1" smtClean="0"/>
              <a:t>we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have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these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themes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54E9-0B28-42BA-B316-68F39DE9D0C1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9356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54E9-0B28-42BA-B316-68F39DE9D0C1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1879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Disparities continue to exist among population groups in Kansas. For example,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pregnancy rates for Black non-Hispanic and Hispanic teens between the ages of 10-17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years were three times higher than the rate for White non-Hispanics of the same age</a:t>
            </a:r>
          </a:p>
          <a:p>
            <a:r>
              <a:rPr lang="es-MX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es-MX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2010.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54E9-0B28-42BA-B316-68F39DE9D0C1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9022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Tasa: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pregnancy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rate</a:t>
            </a:r>
            <a:r>
              <a:rPr lang="es-MX" baseline="0" dirty="0" smtClean="0"/>
              <a:t> per </a:t>
            </a:r>
            <a:r>
              <a:rPr lang="es-MX" baseline="0" dirty="0" err="1" smtClean="0"/>
              <a:t>thousand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female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age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group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population</a:t>
            </a:r>
            <a:r>
              <a:rPr lang="es-MX" baseline="0" dirty="0" smtClean="0"/>
              <a:t> </a:t>
            </a:r>
          </a:p>
          <a:p>
            <a:r>
              <a:rPr lang="es-MX" baseline="0" dirty="0" err="1" smtClean="0"/>
              <a:t>Pregnancy</a:t>
            </a:r>
            <a:r>
              <a:rPr lang="es-MX" baseline="0" dirty="0" smtClean="0"/>
              <a:t>: Live </a:t>
            </a:r>
            <a:r>
              <a:rPr lang="es-MX" baseline="0" dirty="0" err="1" smtClean="0"/>
              <a:t>birth</a:t>
            </a:r>
            <a:r>
              <a:rPr lang="es-MX" baseline="0" dirty="0" smtClean="0"/>
              <a:t>, </a:t>
            </a:r>
            <a:r>
              <a:rPr lang="es-MX" baseline="0" dirty="0" err="1" smtClean="0"/>
              <a:t>Stillbirth</a:t>
            </a:r>
            <a:r>
              <a:rPr lang="es-MX" baseline="0" dirty="0" smtClean="0"/>
              <a:t> and </a:t>
            </a:r>
            <a:r>
              <a:rPr lang="es-MX" baseline="0" dirty="0" err="1" smtClean="0"/>
              <a:t>abortions</a:t>
            </a:r>
            <a:r>
              <a:rPr lang="es-MX" baseline="0" dirty="0" smtClean="0"/>
              <a:t>.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54E9-0B28-42BA-B316-68F39DE9D0C1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8921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EC41B-3061-40C6-8CBA-D43D72784FA4}" type="slidenum">
              <a:rPr lang="es-MX" smtClean="0"/>
              <a:pPr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966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F18EC-794E-4B66-9891-F1DD13B02B6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02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Estimate from 2010</a:t>
            </a:r>
          </a:p>
          <a:p>
            <a:r>
              <a:rPr lang="en-US" dirty="0" smtClean="0"/>
              <a:t>People born in Mexico who live in the</a:t>
            </a:r>
            <a:r>
              <a:rPr lang="en-US" baseline="0" dirty="0" smtClean="0"/>
              <a:t> US, includes estimate of unauthorized immigrants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F18EC-794E-4B66-9891-F1DD13B02B6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57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0FF9A7-6BF5-428B-AB0C-36534A197F6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latin typeface="Arial" pitchFamily="34" charset="0"/>
              </a:rPr>
              <a:t>uo</a:t>
            </a:r>
          </a:p>
        </p:txBody>
      </p:sp>
      <p:sp>
        <p:nvSpPr>
          <p:cNvPr id="552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14A6DA-28C0-4B6F-B006-7DE0E6ABE05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7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6"/>
          <p:cNvSpPr txBox="1">
            <a:spLocks noGrp="1" noChangeArrowheads="1"/>
          </p:cNvSpPr>
          <p:nvPr/>
        </p:nvSpPr>
        <p:spPr bwMode="auto">
          <a:xfrm>
            <a:off x="2" y="8776903"/>
            <a:ext cx="2972421" cy="46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 anchor="b"/>
          <a:lstStyle/>
          <a:p>
            <a:pPr defTabSz="912879"/>
            <a:r>
              <a:rPr lang="en-US" sz="1200">
                <a:latin typeface="Calibri" pitchFamily="34" charset="0"/>
              </a:rPr>
              <a:t>uo</a:t>
            </a: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3884028" y="8776903"/>
            <a:ext cx="2972421" cy="46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 anchor="b"/>
          <a:lstStyle/>
          <a:p>
            <a:pPr algn="r" defTabSz="912879"/>
            <a:fld id="{FE19FAA9-6DAD-4CF8-8D9C-05F501049C15}" type="slidenum">
              <a:rPr lang="en-US" sz="1200">
                <a:latin typeface="Calibri" pitchFamily="34" charset="0"/>
              </a:rPr>
              <a:pPr algn="r" defTabSz="912879"/>
              <a:t>10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2363" y="693738"/>
            <a:ext cx="4618037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421" y="4390030"/>
            <a:ext cx="5485158" cy="4156483"/>
          </a:xfrm>
          <a:noFill/>
        </p:spPr>
        <p:txBody>
          <a:bodyPr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6"/>
          <p:cNvSpPr txBox="1">
            <a:spLocks noGrp="1" noChangeArrowheads="1"/>
          </p:cNvSpPr>
          <p:nvPr/>
        </p:nvSpPr>
        <p:spPr bwMode="auto">
          <a:xfrm>
            <a:off x="2" y="8776903"/>
            <a:ext cx="2972421" cy="46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 anchor="b"/>
          <a:lstStyle/>
          <a:p>
            <a:pPr defTabSz="912879"/>
            <a:r>
              <a:rPr lang="en-US" sz="1200">
                <a:latin typeface="Calibri" pitchFamily="34" charset="0"/>
              </a:rPr>
              <a:t>uo</a:t>
            </a:r>
          </a:p>
        </p:txBody>
      </p:sp>
      <p:sp>
        <p:nvSpPr>
          <p:cNvPr id="143363" name="Rectangle 7"/>
          <p:cNvSpPr txBox="1">
            <a:spLocks noGrp="1" noChangeArrowheads="1"/>
          </p:cNvSpPr>
          <p:nvPr/>
        </p:nvSpPr>
        <p:spPr bwMode="auto">
          <a:xfrm>
            <a:off x="3884028" y="8776903"/>
            <a:ext cx="2972421" cy="46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 anchor="b"/>
          <a:lstStyle/>
          <a:p>
            <a:pPr algn="r" defTabSz="912879"/>
            <a:fld id="{174D1630-9E7F-4422-94CA-9C68D97EB658}" type="slidenum">
              <a:rPr lang="en-US" sz="1200">
                <a:latin typeface="Calibri" pitchFamily="34" charset="0"/>
              </a:rPr>
              <a:pPr algn="r" defTabSz="912879"/>
              <a:t>11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CE6FB-E943-404C-8ADA-EA4FAB36450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AD3090-1FE2-44CE-B63C-2D0F1408DDF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know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303" y="1718583"/>
            <a:ext cx="3209002" cy="263120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092531" y="4844516"/>
            <a:ext cx="5411718" cy="4699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LT Std 35 Light"/>
                <a:cs typeface="Avenir LT Std 35 Light"/>
              </a:rPr>
              <a:t>Title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venir LT Std 35 Light"/>
              <a:cs typeface="Avenir LT Std 35 Light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043F-5A85-49AE-BF91-16317181FA62}" type="datetimeFigureOut">
              <a:rPr lang="es-MX" smtClean="0"/>
              <a:t>14/10/2014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E995-ABF6-4E9D-A2C2-66F86F4FB0F4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043F-5A85-49AE-BF91-16317181FA62}" type="datetimeFigureOut">
              <a:rPr lang="es-MX" smtClean="0"/>
              <a:t>14/10/2014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E995-ABF6-4E9D-A2C2-66F86F4FB0F4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043F-5A85-49AE-BF91-16317181FA62}" type="datetimeFigureOut">
              <a:rPr lang="es-MX" smtClean="0"/>
              <a:t>14/10/2014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E995-ABF6-4E9D-A2C2-66F86F4FB0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9741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know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303" y="1718583"/>
            <a:ext cx="3209002" cy="263120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092531" y="4844516"/>
            <a:ext cx="5411718" cy="4699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LT Std 35 Light"/>
                <a:cs typeface="Avenir LT Std 35 Light"/>
              </a:rPr>
              <a:t>Title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venir LT Std 35 Light"/>
              <a:cs typeface="Avenir LT Std 35 Light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69355"/>
            <a:ext cx="7358063" cy="1732977"/>
          </a:xfrm>
          <a:prstGeom prst="rect">
            <a:avLst/>
          </a:prstGeom>
        </p:spPr>
        <p:txBody>
          <a:bodyPr anchor="ctr"/>
          <a:lstStyle/>
          <a:p>
            <a:pPr lvl="0">
              <a:defRPr sz="1800">
                <a:uFillTx/>
              </a:defRPr>
            </a:pPr>
            <a:r>
              <a:rPr sz="5600" dirty="0">
                <a:uFill>
                  <a:solidFill/>
                </a:u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1902331"/>
            <a:ext cx="7358063" cy="4107042"/>
          </a:xfrm>
          <a:prstGeom prst="rect">
            <a:avLst/>
          </a:prstGeom>
        </p:spPr>
        <p:txBody>
          <a:bodyPr anchor="ctr"/>
          <a:lstStyle/>
          <a:p>
            <a:pPr lvl="0">
              <a:defRPr sz="1800">
                <a:uFillTx/>
              </a:defRPr>
            </a:pPr>
            <a:r>
              <a:rPr sz="27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700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700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700" dirty="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2516151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DB32461A-250E-4A29-9E9B-599CA3838FA1}" type="datetime1">
              <a:rPr lang="en-US" smtClean="0"/>
              <a:pPr/>
              <a:t>10/14/2014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09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EA5FD-E9ED-4A32-875D-FCE41115B42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53092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92531" y="2476500"/>
            <a:ext cx="5411718" cy="469900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LT Std 35 Light"/>
              </a:rPr>
              <a:t>Click to edit Master title style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venir LT Std 35 Light"/>
              <a:cs typeface="Avenir LT Std 35 Light"/>
            </a:endParaRPr>
          </a:p>
        </p:txBody>
      </p:sp>
      <p:pic>
        <p:nvPicPr>
          <p:cNvPr id="9" name="Picture 8" descr="JuntosWhiteStokeSymb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0" y="5211231"/>
            <a:ext cx="1714500" cy="17145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952500" y="287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venir LT Std 35 Light"/>
                <a:ea typeface="+mj-ea"/>
                <a:cs typeface="Avenir LT Std 35 Light"/>
              </a:rPr>
              <a:t>Slide Header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venir LT Std 35 Light"/>
              <a:ea typeface="+mj-ea"/>
              <a:cs typeface="Avenir LT Std 35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1689100"/>
            <a:ext cx="701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04040"/>
                </a:solidFill>
                <a:latin typeface="Avenir LT Std 35 Light"/>
                <a:cs typeface="Avenir LT Std 35 Light"/>
              </a:rPr>
              <a:t>Body Text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89953" y="6338961"/>
            <a:ext cx="625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Pg #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 descr="JuntosWhiteStokeSymb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0" y="5211231"/>
            <a:ext cx="1714500" cy="17145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4040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043F-5A85-49AE-BF91-16317181FA62}" type="datetimeFigureOut">
              <a:rPr lang="es-MX" smtClean="0"/>
              <a:t>14/10/2014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E995-ABF6-4E9D-A2C2-66F86F4FB0F4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043F-5A85-49AE-BF91-16317181FA62}" type="datetimeFigureOut">
              <a:rPr lang="es-MX" smtClean="0"/>
              <a:t>14/10/2014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E995-ABF6-4E9D-A2C2-66F86F4FB0F4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043F-5A85-49AE-BF91-16317181FA62}" type="datetimeFigureOut">
              <a:rPr lang="es-MX" smtClean="0"/>
              <a:t>14/10/2014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E995-ABF6-4E9D-A2C2-66F86F4FB0F4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043F-5A85-49AE-BF91-16317181FA62}" type="datetimeFigureOut">
              <a:rPr lang="es-MX" smtClean="0"/>
              <a:t>14/10/2014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E995-ABF6-4E9D-A2C2-66F86F4FB0F4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4040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rgbClr val="404040"/>
                </a:solidFill>
              </a:defRPr>
            </a:lvl1pPr>
            <a:lvl2pPr>
              <a:defRPr sz="2800">
                <a:solidFill>
                  <a:srgbClr val="404040"/>
                </a:solidFill>
              </a:defRPr>
            </a:lvl2pPr>
            <a:lvl3pPr>
              <a:defRPr sz="2400">
                <a:solidFill>
                  <a:srgbClr val="404040"/>
                </a:solidFill>
              </a:defRPr>
            </a:lvl3pPr>
            <a:lvl4pPr>
              <a:defRPr sz="2000">
                <a:solidFill>
                  <a:srgbClr val="404040"/>
                </a:solidFill>
              </a:defRPr>
            </a:lvl4pPr>
            <a:lvl5pPr>
              <a:defRPr sz="2000">
                <a:solidFill>
                  <a:srgbClr val="40404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043F-5A85-49AE-BF91-16317181FA62}" type="datetimeFigureOut">
              <a:rPr lang="es-MX" smtClean="0"/>
              <a:t>14/10/2014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E995-ABF6-4E9D-A2C2-66F86F4FB0F4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4040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043F-5A85-49AE-BF91-16317181FA62}" type="datetimeFigureOut">
              <a:rPr lang="es-MX" smtClean="0"/>
              <a:t>14/10/2014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E995-ABF6-4E9D-A2C2-66F86F4FB0F4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B043F-5A85-49AE-BF91-16317181FA62}" type="datetimeFigureOut">
              <a:rPr lang="es-MX" smtClean="0"/>
              <a:t>14/10/2014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7E995-ABF6-4E9D-A2C2-66F86F4FB0F4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-627" y="6304770"/>
            <a:ext cx="9152467" cy="55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92087" y="6432097"/>
            <a:ext cx="1128713" cy="32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877734" y="6658517"/>
            <a:ext cx="1657350" cy="10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681913" y="6658518"/>
            <a:ext cx="831850" cy="1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emf"/><Relationship Id="rId4" Type="http://schemas.openxmlformats.org/officeDocument/2006/relationships/oleObject" Target="../embeddings/Microsoft_Excel_97-2003_Worksheet1.xls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jpe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cid:996192716@29072003-223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37593"/>
            <a:ext cx="9144000" cy="2262857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Programa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Binacional</a:t>
            </a:r>
            <a:r>
              <a:rPr lang="en-US" dirty="0" smtClean="0">
                <a:solidFill>
                  <a:schemeClr val="tx1"/>
                </a:solidFill>
              </a:rPr>
              <a:t> de la </a:t>
            </a:r>
            <a:r>
              <a:rPr lang="en-US" dirty="0" err="1" smtClean="0">
                <a:solidFill>
                  <a:schemeClr val="tx1"/>
                </a:solidFill>
              </a:rPr>
              <a:t>Salud</a:t>
            </a:r>
            <a:r>
              <a:rPr lang="en-US" dirty="0" smtClean="0">
                <a:solidFill>
                  <a:schemeClr val="tx1"/>
                </a:solidFill>
              </a:rPr>
              <a:t> del </a:t>
            </a:r>
            <a:r>
              <a:rPr lang="en-US" dirty="0" err="1" smtClean="0">
                <a:solidFill>
                  <a:schemeClr val="tx1"/>
                </a:solidFill>
              </a:rPr>
              <a:t>Imigrante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Mexicano</a:t>
            </a:r>
            <a:r>
              <a:rPr lang="en-US" dirty="0" smtClean="0">
                <a:solidFill>
                  <a:schemeClr val="tx1"/>
                </a:solidFill>
              </a:rPr>
              <a:t> en </a:t>
            </a:r>
            <a:r>
              <a:rPr lang="en-US" dirty="0" err="1" smtClean="0">
                <a:solidFill>
                  <a:schemeClr val="tx1"/>
                </a:solidFill>
              </a:rPr>
              <a:t>Estados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Unidos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571" y="3886199"/>
            <a:ext cx="8503920" cy="238990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Paula Cupertino, PhD</a:t>
            </a:r>
          </a:p>
          <a:p>
            <a:r>
              <a:rPr lang="en-US" sz="2400" dirty="0" smtClean="0"/>
              <a:t>University of Kansas Medical Center</a:t>
            </a:r>
          </a:p>
          <a:p>
            <a:r>
              <a:rPr lang="en-US" sz="2400" dirty="0" smtClean="0"/>
              <a:t>JUNTOS Center for Advancing Latino Health</a:t>
            </a:r>
          </a:p>
          <a:p>
            <a:endParaRPr lang="en-US" sz="2400" dirty="0"/>
          </a:p>
          <a:p>
            <a:r>
              <a:rPr lang="en-US" sz="2400" dirty="0" smtClean="0"/>
              <a:t>9 de </a:t>
            </a:r>
            <a:r>
              <a:rPr lang="en-US" sz="2400" dirty="0" err="1" smtClean="0"/>
              <a:t>Agosto</a:t>
            </a:r>
            <a:r>
              <a:rPr lang="en-US" sz="2400" dirty="0" smtClean="0"/>
              <a:t> - 2014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355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6"/>
          <p:cNvSpPr>
            <a:spLocks noChangeArrowheads="1"/>
          </p:cNvSpPr>
          <p:nvPr/>
        </p:nvSpPr>
        <p:spPr bwMode="auto">
          <a:xfrm>
            <a:off x="585788" y="15621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09800" y="1752600"/>
            <a:ext cx="1981200" cy="990600"/>
          </a:xfrm>
          <a:prstGeom prst="roundRect">
            <a:avLst/>
          </a:prstGeom>
          <a:gradFill flip="none" rotWithShape="1">
            <a:gsLst>
              <a:gs pos="0">
                <a:srgbClr val="0466FF"/>
              </a:gs>
              <a:gs pos="100000">
                <a:srgbClr val="38BCFF"/>
              </a:gs>
              <a:gs pos="30000">
                <a:srgbClr val="0466FF"/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 smtClean="0"/>
              <a:t>Agencia Fiscal</a:t>
            </a:r>
            <a:endParaRPr lang="es-ES_tradnl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(</a:t>
            </a:r>
            <a:r>
              <a:rPr lang="es-ES_tradnl" dirty="0" err="1"/>
              <a:t>Funding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VDS)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971800" y="3581400"/>
            <a:ext cx="3200400" cy="762000"/>
          </a:xfrm>
          <a:prstGeom prst="roundRect">
            <a:avLst/>
          </a:prstGeom>
          <a:gradFill flip="none" rotWithShape="1">
            <a:gsLst>
              <a:gs pos="29000">
                <a:srgbClr val="FF6600"/>
              </a:gs>
              <a:gs pos="74000">
                <a:srgbClr val="C64F00"/>
              </a:gs>
            </a:gsLst>
            <a:lin ang="0" scaled="0"/>
            <a:tileRect/>
          </a:gra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 smtClean="0"/>
              <a:t>Red de </a:t>
            </a:r>
            <a:r>
              <a:rPr lang="es-ES_tradnl" dirty="0" err="1" smtClean="0"/>
              <a:t>Colaboracion</a:t>
            </a:r>
            <a:r>
              <a:rPr lang="es-ES_tradnl" dirty="0" smtClean="0"/>
              <a:t> Local</a:t>
            </a:r>
            <a:endParaRPr lang="es-ES_tradnl" dirty="0"/>
          </a:p>
        </p:txBody>
      </p:sp>
      <p:sp>
        <p:nvSpPr>
          <p:cNvPr id="11" name="Rounded Rectangle 10"/>
          <p:cNvSpPr/>
          <p:nvPr/>
        </p:nvSpPr>
        <p:spPr>
          <a:xfrm>
            <a:off x="4953000" y="1752600"/>
            <a:ext cx="1981200" cy="990600"/>
          </a:xfrm>
          <a:prstGeom prst="roundRect">
            <a:avLst/>
          </a:prstGeom>
          <a:gradFill flip="none" rotWithShape="1">
            <a:gsLst>
              <a:gs pos="0">
                <a:srgbClr val="0466FF"/>
              </a:gs>
              <a:gs pos="100000">
                <a:srgbClr val="38BCFF"/>
              </a:gs>
              <a:gs pos="30000">
                <a:srgbClr val="0466FF"/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 smtClean="0"/>
              <a:t>Consulado</a:t>
            </a:r>
            <a:endParaRPr lang="es-ES_tradnl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191000" y="2284413"/>
            <a:ext cx="7620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6200000" flipH="1">
            <a:off x="3467100" y="2476500"/>
            <a:ext cx="838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>
            <a:off x="4838700" y="2476500"/>
            <a:ext cx="838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639" name="Picture 5" descr="Logo_V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5867400"/>
            <a:ext cx="9144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softEdge rad="12700"/>
          </a:effectLst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MX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VDS </a:t>
            </a:r>
            <a:r>
              <a:rPr lang="es-MX" sz="40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Organigrama</a:t>
            </a:r>
            <a:endParaRPr lang="en-US" sz="4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695700" y="5181600"/>
            <a:ext cx="1752600" cy="990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  <a:bevelB w="139700" prst="cross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VDS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5400000">
            <a:off x="4191001" y="4724400"/>
            <a:ext cx="7620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106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 txBox="1">
            <a:spLocks noChangeArrowheads="1"/>
          </p:cNvSpPr>
          <p:nvPr/>
        </p:nvSpPr>
        <p:spPr bwMode="auto">
          <a:xfrm>
            <a:off x="0" y="5181600"/>
            <a:ext cx="9144000" cy="1676400"/>
          </a:xfrm>
          <a:prstGeom prst="rect">
            <a:avLst/>
          </a:prstGeom>
          <a:gradFill rotWithShape="1">
            <a:gsLst>
              <a:gs pos="0">
                <a:srgbClr val="A05900"/>
              </a:gs>
              <a:gs pos="50000">
                <a:srgbClr val="E68300"/>
              </a:gs>
              <a:gs pos="100000">
                <a:srgbClr val="FF9D00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s-MX" sz="5400" dirty="0" smtClean="0">
                <a:solidFill>
                  <a:schemeClr val="bg1"/>
                </a:solidFill>
                <a:latin typeface="Calibri" pitchFamily="34" charset="0"/>
              </a:rPr>
              <a:t>Evolucion del Programa</a:t>
            </a:r>
            <a:endParaRPr lang="en-US" sz="5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867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28600"/>
            <a:ext cx="4876800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006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" descr="US-Map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211263"/>
            <a:ext cx="7815263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303213" y="3519488"/>
            <a:ext cx="611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b="1">
                <a:solidFill>
                  <a:srgbClr val="1918C8"/>
                </a:solidFill>
                <a:latin typeface="Calibri" pitchFamily="34" charset="0"/>
              </a:rPr>
              <a:t>LA</a:t>
            </a:r>
          </a:p>
        </p:txBody>
      </p:sp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495300" y="3962400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b="1">
                <a:solidFill>
                  <a:srgbClr val="1918C8"/>
                </a:solidFill>
                <a:latin typeface="Calibri" pitchFamily="34" charset="0"/>
              </a:rPr>
              <a:t>SD</a:t>
            </a:r>
          </a:p>
        </p:txBody>
      </p:sp>
      <p:sp>
        <p:nvSpPr>
          <p:cNvPr id="23" name="Oval 22"/>
          <p:cNvSpPr/>
          <p:nvPr/>
        </p:nvSpPr>
        <p:spPr>
          <a:xfrm>
            <a:off x="925690" y="3530601"/>
            <a:ext cx="228600" cy="228600"/>
          </a:xfrm>
          <a:prstGeom prst="ellipse">
            <a:avLst/>
          </a:prstGeom>
          <a:gradFill flip="none" rotWithShape="1">
            <a:gsLst>
              <a:gs pos="54000">
                <a:srgbClr val="1918C8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1918C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4" name="Oval 23"/>
          <p:cNvSpPr/>
          <p:nvPr/>
        </p:nvSpPr>
        <p:spPr>
          <a:xfrm>
            <a:off x="1140176" y="3829753"/>
            <a:ext cx="228600" cy="228600"/>
          </a:xfrm>
          <a:prstGeom prst="ellipse">
            <a:avLst/>
          </a:prstGeom>
          <a:gradFill flip="none" rotWithShape="1">
            <a:gsLst>
              <a:gs pos="54000">
                <a:srgbClr val="1918C8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1918C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29707" name="Picture 5" descr="Logo_VD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5867400"/>
            <a:ext cx="9144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004711"/>
          </a:xfrm>
          <a:prstGeom prst="rect">
            <a:avLst/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softEdge rad="12700"/>
          </a:effectLst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s-MX" sz="3500" dirty="0">
                <a:solidFill>
                  <a:schemeClr val="bg1"/>
                </a:solidFill>
                <a:latin typeface="+mn-lt"/>
                <a:cs typeface="+mn-cs"/>
              </a:rPr>
              <a:t>VDS Initial Phase	</a:t>
            </a:r>
            <a:br>
              <a:rPr lang="es-MX" sz="3500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es-MX" sz="3500" dirty="0">
                <a:solidFill>
                  <a:schemeClr val="bg1"/>
                </a:solidFill>
                <a:latin typeface="+mn-lt"/>
                <a:cs typeface="+mn-cs"/>
              </a:rPr>
              <a:t> 2002 - 2004</a:t>
            </a:r>
            <a:endParaRPr lang="en-US" sz="3500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09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" descr="US-Map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90600"/>
            <a:ext cx="8153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914400" y="3505200"/>
            <a:ext cx="228600" cy="228600"/>
          </a:xfrm>
          <a:prstGeom prst="ellipse">
            <a:avLst/>
          </a:prstGeom>
          <a:gradFill flip="none" rotWithShape="1">
            <a:gsLst>
              <a:gs pos="54000">
                <a:srgbClr val="1918C8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1918C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303213" y="3519488"/>
            <a:ext cx="6111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1918C8"/>
                </a:solidFill>
                <a:latin typeface="Calibri" pitchFamily="34" charset="0"/>
              </a:rPr>
              <a:t>LA</a:t>
            </a: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609600" y="3810000"/>
            <a:ext cx="6477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1918C8"/>
                </a:solidFill>
                <a:latin typeface="Calibri" pitchFamily="34" charset="0"/>
              </a:rPr>
              <a:t>SD</a:t>
            </a:r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304800" y="3059113"/>
            <a:ext cx="3825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SJ</a:t>
            </a:r>
          </a:p>
        </p:txBody>
      </p:sp>
      <p:sp>
        <p:nvSpPr>
          <p:cNvPr id="16" name="Oval 15"/>
          <p:cNvSpPr/>
          <p:nvPr/>
        </p:nvSpPr>
        <p:spPr>
          <a:xfrm>
            <a:off x="685800" y="26670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0732" name="Text Box 7"/>
          <p:cNvSpPr txBox="1">
            <a:spLocks noChangeArrowheads="1"/>
          </p:cNvSpPr>
          <p:nvPr/>
        </p:nvSpPr>
        <p:spPr bwMode="auto">
          <a:xfrm>
            <a:off x="304800" y="1219200"/>
            <a:ext cx="915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Seattle</a:t>
            </a:r>
          </a:p>
        </p:txBody>
      </p:sp>
      <p:sp>
        <p:nvSpPr>
          <p:cNvPr id="30733" name="Text Box 7"/>
          <p:cNvSpPr txBox="1">
            <a:spLocks noChangeArrowheads="1"/>
          </p:cNvSpPr>
          <p:nvPr/>
        </p:nvSpPr>
        <p:spPr bwMode="auto">
          <a:xfrm>
            <a:off x="228600" y="2590800"/>
            <a:ext cx="4587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SF</a:t>
            </a:r>
          </a:p>
        </p:txBody>
      </p:sp>
      <p:sp>
        <p:nvSpPr>
          <p:cNvPr id="21" name="Oval 20"/>
          <p:cNvSpPr/>
          <p:nvPr/>
        </p:nvSpPr>
        <p:spPr>
          <a:xfrm>
            <a:off x="762000" y="31242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2" name="Oval 21"/>
          <p:cNvSpPr/>
          <p:nvPr/>
        </p:nvSpPr>
        <p:spPr>
          <a:xfrm>
            <a:off x="1219200" y="12954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3" name="Oval 22"/>
          <p:cNvSpPr/>
          <p:nvPr/>
        </p:nvSpPr>
        <p:spPr>
          <a:xfrm>
            <a:off x="1295400" y="32766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4" name="Oval 23"/>
          <p:cNvSpPr/>
          <p:nvPr/>
        </p:nvSpPr>
        <p:spPr>
          <a:xfrm>
            <a:off x="1752600" y="32004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0746" name="Text Box 7"/>
          <p:cNvSpPr txBox="1">
            <a:spLocks noChangeArrowheads="1"/>
          </p:cNvSpPr>
          <p:nvPr/>
        </p:nvSpPr>
        <p:spPr bwMode="auto">
          <a:xfrm>
            <a:off x="1065213" y="3440113"/>
            <a:ext cx="10683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Fresno</a:t>
            </a:r>
          </a:p>
        </p:txBody>
      </p:sp>
      <p:sp>
        <p:nvSpPr>
          <p:cNvPr id="30747" name="Text Box 7"/>
          <p:cNvSpPr txBox="1">
            <a:spLocks noChangeArrowheads="1"/>
          </p:cNvSpPr>
          <p:nvPr/>
        </p:nvSpPr>
        <p:spPr bwMode="auto">
          <a:xfrm>
            <a:off x="1524000" y="3257550"/>
            <a:ext cx="1296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Las Vegas</a:t>
            </a:r>
          </a:p>
        </p:txBody>
      </p:sp>
      <p:sp>
        <p:nvSpPr>
          <p:cNvPr id="27" name="Oval 26"/>
          <p:cNvSpPr/>
          <p:nvPr/>
        </p:nvSpPr>
        <p:spPr>
          <a:xfrm>
            <a:off x="1371600" y="40386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8" name="Oval 27"/>
          <p:cNvSpPr/>
          <p:nvPr/>
        </p:nvSpPr>
        <p:spPr>
          <a:xfrm>
            <a:off x="1600200" y="38862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0754" name="Text Box 7"/>
          <p:cNvSpPr txBox="1">
            <a:spLocks noChangeArrowheads="1"/>
          </p:cNvSpPr>
          <p:nvPr/>
        </p:nvSpPr>
        <p:spPr bwMode="auto">
          <a:xfrm>
            <a:off x="381000" y="4114800"/>
            <a:ext cx="10683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Calexico</a:t>
            </a:r>
          </a:p>
        </p:txBody>
      </p:sp>
      <p:sp>
        <p:nvSpPr>
          <p:cNvPr id="30755" name="Text Box 7"/>
          <p:cNvSpPr txBox="1">
            <a:spLocks noChangeArrowheads="1"/>
          </p:cNvSpPr>
          <p:nvPr/>
        </p:nvSpPr>
        <p:spPr bwMode="auto">
          <a:xfrm>
            <a:off x="1600200" y="3962400"/>
            <a:ext cx="10683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Santa Ana</a:t>
            </a:r>
          </a:p>
        </p:txBody>
      </p:sp>
      <p:sp>
        <p:nvSpPr>
          <p:cNvPr id="31" name="Oval 30"/>
          <p:cNvSpPr/>
          <p:nvPr/>
        </p:nvSpPr>
        <p:spPr>
          <a:xfrm>
            <a:off x="2438400" y="28194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0759" name="Text Box 7"/>
          <p:cNvSpPr txBox="1">
            <a:spLocks noChangeArrowheads="1"/>
          </p:cNvSpPr>
          <p:nvPr/>
        </p:nvSpPr>
        <p:spPr bwMode="auto">
          <a:xfrm>
            <a:off x="2590800" y="2724150"/>
            <a:ext cx="1296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Salt  Lake City</a:t>
            </a:r>
          </a:p>
        </p:txBody>
      </p:sp>
      <p:sp>
        <p:nvSpPr>
          <p:cNvPr id="30760" name="Text Box 7"/>
          <p:cNvSpPr txBox="1">
            <a:spLocks noChangeArrowheads="1"/>
          </p:cNvSpPr>
          <p:nvPr/>
        </p:nvSpPr>
        <p:spPr bwMode="auto">
          <a:xfrm>
            <a:off x="2971800" y="2952750"/>
            <a:ext cx="1296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Denver</a:t>
            </a:r>
          </a:p>
        </p:txBody>
      </p:sp>
      <p:sp>
        <p:nvSpPr>
          <p:cNvPr id="34" name="Oval 33"/>
          <p:cNvSpPr/>
          <p:nvPr/>
        </p:nvSpPr>
        <p:spPr>
          <a:xfrm>
            <a:off x="3352800" y="29718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5" name="Oval 34"/>
          <p:cNvSpPr/>
          <p:nvPr/>
        </p:nvSpPr>
        <p:spPr>
          <a:xfrm>
            <a:off x="2057400" y="42672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6" name="Oval 35"/>
          <p:cNvSpPr/>
          <p:nvPr/>
        </p:nvSpPr>
        <p:spPr>
          <a:xfrm>
            <a:off x="2362200" y="43434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0770" name="Text Box 7"/>
          <p:cNvSpPr txBox="1">
            <a:spLocks noChangeArrowheads="1"/>
          </p:cNvSpPr>
          <p:nvPr/>
        </p:nvSpPr>
        <p:spPr bwMode="auto">
          <a:xfrm>
            <a:off x="1066800" y="4267200"/>
            <a:ext cx="9921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Yuma</a:t>
            </a:r>
          </a:p>
        </p:txBody>
      </p:sp>
      <p:sp>
        <p:nvSpPr>
          <p:cNvPr id="30771" name="Text Box 7"/>
          <p:cNvSpPr txBox="1">
            <a:spLocks noChangeArrowheads="1"/>
          </p:cNvSpPr>
          <p:nvPr/>
        </p:nvSpPr>
        <p:spPr bwMode="auto">
          <a:xfrm>
            <a:off x="1522413" y="4476750"/>
            <a:ext cx="9921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Tucson</a:t>
            </a:r>
          </a:p>
        </p:txBody>
      </p:sp>
      <p:sp>
        <p:nvSpPr>
          <p:cNvPr id="30772" name="Text Box 7"/>
          <p:cNvSpPr txBox="1">
            <a:spLocks noChangeArrowheads="1"/>
          </p:cNvSpPr>
          <p:nvPr/>
        </p:nvSpPr>
        <p:spPr bwMode="auto">
          <a:xfrm>
            <a:off x="2057400" y="4724400"/>
            <a:ext cx="9921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El Paso</a:t>
            </a:r>
          </a:p>
        </p:txBody>
      </p:sp>
      <p:sp>
        <p:nvSpPr>
          <p:cNvPr id="41" name="Oval 40"/>
          <p:cNvSpPr/>
          <p:nvPr/>
        </p:nvSpPr>
        <p:spPr>
          <a:xfrm>
            <a:off x="3048000" y="47244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42" name="Oval 41"/>
          <p:cNvSpPr/>
          <p:nvPr/>
        </p:nvSpPr>
        <p:spPr>
          <a:xfrm>
            <a:off x="3657600" y="49530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0779" name="Text Box 7"/>
          <p:cNvSpPr txBox="1">
            <a:spLocks noChangeArrowheads="1"/>
          </p:cNvSpPr>
          <p:nvPr/>
        </p:nvSpPr>
        <p:spPr bwMode="auto">
          <a:xfrm>
            <a:off x="2665413" y="4953000"/>
            <a:ext cx="9921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Eagle Pass</a:t>
            </a:r>
          </a:p>
        </p:txBody>
      </p:sp>
      <p:sp>
        <p:nvSpPr>
          <p:cNvPr id="45" name="Oval 44"/>
          <p:cNvSpPr/>
          <p:nvPr/>
        </p:nvSpPr>
        <p:spPr>
          <a:xfrm>
            <a:off x="4191000" y="41148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0783" name="Text Box 7"/>
          <p:cNvSpPr txBox="1">
            <a:spLocks noChangeArrowheads="1"/>
          </p:cNvSpPr>
          <p:nvPr/>
        </p:nvSpPr>
        <p:spPr bwMode="auto">
          <a:xfrm>
            <a:off x="3275013" y="4038600"/>
            <a:ext cx="9921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Austin</a:t>
            </a:r>
          </a:p>
        </p:txBody>
      </p:sp>
      <p:sp>
        <p:nvSpPr>
          <p:cNvPr id="47" name="Oval 46"/>
          <p:cNvSpPr/>
          <p:nvPr/>
        </p:nvSpPr>
        <p:spPr>
          <a:xfrm>
            <a:off x="4114800" y="44958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0787" name="Text Box 7"/>
          <p:cNvSpPr txBox="1">
            <a:spLocks noChangeArrowheads="1"/>
          </p:cNvSpPr>
          <p:nvPr/>
        </p:nvSpPr>
        <p:spPr bwMode="auto">
          <a:xfrm>
            <a:off x="4189413" y="4476750"/>
            <a:ext cx="9921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Houston</a:t>
            </a:r>
          </a:p>
        </p:txBody>
      </p:sp>
      <p:sp>
        <p:nvSpPr>
          <p:cNvPr id="51" name="Oval 50"/>
          <p:cNvSpPr/>
          <p:nvPr/>
        </p:nvSpPr>
        <p:spPr>
          <a:xfrm>
            <a:off x="4114800" y="48768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0791" name="Text Box 7"/>
          <p:cNvSpPr txBox="1">
            <a:spLocks noChangeArrowheads="1"/>
          </p:cNvSpPr>
          <p:nvPr/>
        </p:nvSpPr>
        <p:spPr bwMode="auto">
          <a:xfrm>
            <a:off x="3962400" y="4876800"/>
            <a:ext cx="9921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Dallas</a:t>
            </a:r>
          </a:p>
        </p:txBody>
      </p:sp>
      <p:sp>
        <p:nvSpPr>
          <p:cNvPr id="53" name="Oval 52"/>
          <p:cNvSpPr/>
          <p:nvPr/>
        </p:nvSpPr>
        <p:spPr>
          <a:xfrm>
            <a:off x="4038600" y="51816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54" name="Oval 53"/>
          <p:cNvSpPr/>
          <p:nvPr/>
        </p:nvSpPr>
        <p:spPr>
          <a:xfrm>
            <a:off x="4038600" y="54102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0798" name="Text Box 7"/>
          <p:cNvSpPr txBox="1">
            <a:spLocks noChangeArrowheads="1"/>
          </p:cNvSpPr>
          <p:nvPr/>
        </p:nvSpPr>
        <p:spPr bwMode="auto">
          <a:xfrm>
            <a:off x="4038600" y="5162550"/>
            <a:ext cx="1295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 Brownsville</a:t>
            </a:r>
          </a:p>
        </p:txBody>
      </p:sp>
      <p:sp>
        <p:nvSpPr>
          <p:cNvPr id="30799" name="Text Box 7"/>
          <p:cNvSpPr txBox="1">
            <a:spLocks noChangeArrowheads="1"/>
          </p:cNvSpPr>
          <p:nvPr/>
        </p:nvSpPr>
        <p:spPr bwMode="auto">
          <a:xfrm>
            <a:off x="4038600" y="5467350"/>
            <a:ext cx="9921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McAllen</a:t>
            </a:r>
          </a:p>
        </p:txBody>
      </p:sp>
      <p:sp>
        <p:nvSpPr>
          <p:cNvPr id="57" name="Oval 56"/>
          <p:cNvSpPr/>
          <p:nvPr/>
        </p:nvSpPr>
        <p:spPr>
          <a:xfrm>
            <a:off x="4572000" y="18288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0803" name="Text Box 7"/>
          <p:cNvSpPr txBox="1">
            <a:spLocks noChangeArrowheads="1"/>
          </p:cNvSpPr>
          <p:nvPr/>
        </p:nvSpPr>
        <p:spPr bwMode="auto">
          <a:xfrm>
            <a:off x="3276600" y="1809750"/>
            <a:ext cx="1296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St. Paul</a:t>
            </a:r>
          </a:p>
        </p:txBody>
      </p:sp>
      <p:sp>
        <p:nvSpPr>
          <p:cNvPr id="59" name="Oval 58"/>
          <p:cNvSpPr/>
          <p:nvPr/>
        </p:nvSpPr>
        <p:spPr>
          <a:xfrm>
            <a:off x="5334000" y="28194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0807" name="Text Box 7"/>
          <p:cNvSpPr txBox="1">
            <a:spLocks noChangeArrowheads="1"/>
          </p:cNvSpPr>
          <p:nvPr/>
        </p:nvSpPr>
        <p:spPr bwMode="auto">
          <a:xfrm>
            <a:off x="5027613" y="2743200"/>
            <a:ext cx="12969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Chicago</a:t>
            </a:r>
          </a:p>
        </p:txBody>
      </p:sp>
      <p:sp>
        <p:nvSpPr>
          <p:cNvPr id="61" name="Oval 60"/>
          <p:cNvSpPr/>
          <p:nvPr/>
        </p:nvSpPr>
        <p:spPr>
          <a:xfrm>
            <a:off x="5638800" y="30480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0811" name="Text Box 7"/>
          <p:cNvSpPr txBox="1">
            <a:spLocks noChangeArrowheads="1"/>
          </p:cNvSpPr>
          <p:nvPr/>
        </p:nvSpPr>
        <p:spPr bwMode="auto">
          <a:xfrm>
            <a:off x="5484813" y="3200400"/>
            <a:ext cx="12969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Indianapolis</a:t>
            </a:r>
          </a:p>
        </p:txBody>
      </p:sp>
      <p:sp>
        <p:nvSpPr>
          <p:cNvPr id="63" name="Oval 62"/>
          <p:cNvSpPr/>
          <p:nvPr/>
        </p:nvSpPr>
        <p:spPr>
          <a:xfrm>
            <a:off x="6248400" y="4343400"/>
            <a:ext cx="152400" cy="1524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0815" name="Text Box 7"/>
          <p:cNvSpPr txBox="1">
            <a:spLocks noChangeArrowheads="1"/>
          </p:cNvSpPr>
          <p:nvPr/>
        </p:nvSpPr>
        <p:spPr bwMode="auto">
          <a:xfrm>
            <a:off x="5789613" y="4343400"/>
            <a:ext cx="12969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Atlanta</a:t>
            </a:r>
          </a:p>
        </p:txBody>
      </p:sp>
      <p:sp>
        <p:nvSpPr>
          <p:cNvPr id="65" name="Oval 64"/>
          <p:cNvSpPr/>
          <p:nvPr/>
        </p:nvSpPr>
        <p:spPr>
          <a:xfrm>
            <a:off x="6705600" y="28956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66" name="Oval 65"/>
          <p:cNvSpPr/>
          <p:nvPr/>
        </p:nvSpPr>
        <p:spPr>
          <a:xfrm>
            <a:off x="6934200" y="25908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67" name="Oval 66"/>
          <p:cNvSpPr/>
          <p:nvPr/>
        </p:nvSpPr>
        <p:spPr>
          <a:xfrm>
            <a:off x="7010400" y="22098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0825" name="Text Box 7"/>
          <p:cNvSpPr txBox="1">
            <a:spLocks noChangeArrowheads="1"/>
          </p:cNvSpPr>
          <p:nvPr/>
        </p:nvSpPr>
        <p:spPr bwMode="auto">
          <a:xfrm>
            <a:off x="6629400" y="29527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D.C.</a:t>
            </a:r>
          </a:p>
        </p:txBody>
      </p:sp>
      <p:sp>
        <p:nvSpPr>
          <p:cNvPr id="30826" name="Text Box 7"/>
          <p:cNvSpPr txBox="1">
            <a:spLocks noChangeArrowheads="1"/>
          </p:cNvSpPr>
          <p:nvPr/>
        </p:nvSpPr>
        <p:spPr bwMode="auto">
          <a:xfrm>
            <a:off x="6934200" y="2647950"/>
            <a:ext cx="1296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Philadelphia</a:t>
            </a:r>
          </a:p>
        </p:txBody>
      </p:sp>
      <p:sp>
        <p:nvSpPr>
          <p:cNvPr id="30827" name="Text Box 7"/>
          <p:cNvSpPr txBox="1">
            <a:spLocks noChangeArrowheads="1"/>
          </p:cNvSpPr>
          <p:nvPr/>
        </p:nvSpPr>
        <p:spPr bwMode="auto">
          <a:xfrm>
            <a:off x="5867400" y="1962150"/>
            <a:ext cx="1296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New York</a:t>
            </a: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0" y="0"/>
            <a:ext cx="9144000" cy="1004711"/>
          </a:xfrm>
          <a:prstGeom prst="rect">
            <a:avLst/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softEdge rad="12700"/>
          </a:effectLst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s-MX" sz="35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VDS Expansion	</a:t>
            </a:r>
            <a:br>
              <a:rPr lang="es-MX" sz="35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s-MX" sz="35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April 2006- November 2008</a:t>
            </a:r>
            <a:endParaRPr lang="en-US" sz="35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19200" y="3733800"/>
            <a:ext cx="228600" cy="228600"/>
          </a:xfrm>
          <a:prstGeom prst="ellipse">
            <a:avLst/>
          </a:prstGeom>
          <a:gradFill flip="none" rotWithShape="1">
            <a:gsLst>
              <a:gs pos="54000">
                <a:srgbClr val="1918C8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1918C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30834" name="Picture 5" descr="Logo_VD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5867400"/>
            <a:ext cx="9144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844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" descr="US-Map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90600"/>
            <a:ext cx="8153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914400" y="3505200"/>
            <a:ext cx="228600" cy="228600"/>
          </a:xfrm>
          <a:prstGeom prst="ellipse">
            <a:avLst/>
          </a:prstGeom>
          <a:gradFill flip="none" rotWithShape="1">
            <a:gsLst>
              <a:gs pos="54000">
                <a:srgbClr val="1918C8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1918C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303213" y="3519488"/>
            <a:ext cx="6111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1918C8"/>
                </a:solidFill>
                <a:latin typeface="Calibri" pitchFamily="34" charset="0"/>
              </a:rPr>
              <a:t>LA</a:t>
            </a:r>
          </a:p>
        </p:txBody>
      </p:sp>
      <p:sp>
        <p:nvSpPr>
          <p:cNvPr id="32775" name="Text Box 8"/>
          <p:cNvSpPr txBox="1">
            <a:spLocks noChangeArrowheads="1"/>
          </p:cNvSpPr>
          <p:nvPr/>
        </p:nvSpPr>
        <p:spPr bwMode="auto">
          <a:xfrm>
            <a:off x="609600" y="3810000"/>
            <a:ext cx="6477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1918C8"/>
                </a:solidFill>
                <a:latin typeface="Calibri" pitchFamily="34" charset="0"/>
              </a:rPr>
              <a:t>SD</a:t>
            </a:r>
          </a:p>
        </p:txBody>
      </p:sp>
      <p:sp>
        <p:nvSpPr>
          <p:cNvPr id="32776" name="Text Box 7"/>
          <p:cNvSpPr txBox="1">
            <a:spLocks noChangeArrowheads="1"/>
          </p:cNvSpPr>
          <p:nvPr/>
        </p:nvSpPr>
        <p:spPr bwMode="auto">
          <a:xfrm>
            <a:off x="304800" y="3059113"/>
            <a:ext cx="3825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SJ</a:t>
            </a:r>
          </a:p>
        </p:txBody>
      </p:sp>
      <p:sp>
        <p:nvSpPr>
          <p:cNvPr id="16" name="Oval 15"/>
          <p:cNvSpPr/>
          <p:nvPr/>
        </p:nvSpPr>
        <p:spPr>
          <a:xfrm>
            <a:off x="685800" y="26670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780" name="Text Box 7"/>
          <p:cNvSpPr txBox="1">
            <a:spLocks noChangeArrowheads="1"/>
          </p:cNvSpPr>
          <p:nvPr/>
        </p:nvSpPr>
        <p:spPr bwMode="auto">
          <a:xfrm>
            <a:off x="304800" y="1219200"/>
            <a:ext cx="915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Seattle</a:t>
            </a:r>
          </a:p>
        </p:txBody>
      </p:sp>
      <p:sp>
        <p:nvSpPr>
          <p:cNvPr id="32781" name="Text Box 7"/>
          <p:cNvSpPr txBox="1">
            <a:spLocks noChangeArrowheads="1"/>
          </p:cNvSpPr>
          <p:nvPr/>
        </p:nvSpPr>
        <p:spPr bwMode="auto">
          <a:xfrm>
            <a:off x="228600" y="2590800"/>
            <a:ext cx="4587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SF</a:t>
            </a:r>
          </a:p>
        </p:txBody>
      </p:sp>
      <p:sp>
        <p:nvSpPr>
          <p:cNvPr id="21" name="Oval 20"/>
          <p:cNvSpPr/>
          <p:nvPr/>
        </p:nvSpPr>
        <p:spPr>
          <a:xfrm>
            <a:off x="762000" y="31242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2" name="Oval 21"/>
          <p:cNvSpPr/>
          <p:nvPr/>
        </p:nvSpPr>
        <p:spPr>
          <a:xfrm>
            <a:off x="1219200" y="12954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3" name="Oval 22"/>
          <p:cNvSpPr/>
          <p:nvPr/>
        </p:nvSpPr>
        <p:spPr>
          <a:xfrm>
            <a:off x="1295400" y="32766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4" name="Oval 23"/>
          <p:cNvSpPr/>
          <p:nvPr/>
        </p:nvSpPr>
        <p:spPr>
          <a:xfrm>
            <a:off x="1752600" y="32004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794" name="Text Box 7"/>
          <p:cNvSpPr txBox="1">
            <a:spLocks noChangeArrowheads="1"/>
          </p:cNvSpPr>
          <p:nvPr/>
        </p:nvSpPr>
        <p:spPr bwMode="auto">
          <a:xfrm>
            <a:off x="1143000" y="3276600"/>
            <a:ext cx="10683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Fresno</a:t>
            </a:r>
          </a:p>
        </p:txBody>
      </p:sp>
      <p:sp>
        <p:nvSpPr>
          <p:cNvPr id="32795" name="Text Box 7"/>
          <p:cNvSpPr txBox="1">
            <a:spLocks noChangeArrowheads="1"/>
          </p:cNvSpPr>
          <p:nvPr/>
        </p:nvSpPr>
        <p:spPr bwMode="auto">
          <a:xfrm>
            <a:off x="1600200" y="3200400"/>
            <a:ext cx="1296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Las Vegas</a:t>
            </a:r>
          </a:p>
        </p:txBody>
      </p:sp>
      <p:sp>
        <p:nvSpPr>
          <p:cNvPr id="27" name="Oval 26"/>
          <p:cNvSpPr/>
          <p:nvPr/>
        </p:nvSpPr>
        <p:spPr>
          <a:xfrm>
            <a:off x="1371600" y="40386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8" name="Oval 27"/>
          <p:cNvSpPr/>
          <p:nvPr/>
        </p:nvSpPr>
        <p:spPr>
          <a:xfrm>
            <a:off x="1600200" y="38862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02" name="Text Box 7"/>
          <p:cNvSpPr txBox="1">
            <a:spLocks noChangeArrowheads="1"/>
          </p:cNvSpPr>
          <p:nvPr/>
        </p:nvSpPr>
        <p:spPr bwMode="auto">
          <a:xfrm>
            <a:off x="381000" y="4114800"/>
            <a:ext cx="10683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Calexico</a:t>
            </a:r>
          </a:p>
        </p:txBody>
      </p:sp>
      <p:sp>
        <p:nvSpPr>
          <p:cNvPr id="32803" name="Text Box 7"/>
          <p:cNvSpPr txBox="1">
            <a:spLocks noChangeArrowheads="1"/>
          </p:cNvSpPr>
          <p:nvPr/>
        </p:nvSpPr>
        <p:spPr bwMode="auto">
          <a:xfrm>
            <a:off x="1600200" y="3886200"/>
            <a:ext cx="10683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Santa Ana</a:t>
            </a:r>
          </a:p>
        </p:txBody>
      </p:sp>
      <p:sp>
        <p:nvSpPr>
          <p:cNvPr id="31" name="Oval 30"/>
          <p:cNvSpPr/>
          <p:nvPr/>
        </p:nvSpPr>
        <p:spPr>
          <a:xfrm>
            <a:off x="2438400" y="28194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07" name="Text Box 7"/>
          <p:cNvSpPr txBox="1">
            <a:spLocks noChangeArrowheads="1"/>
          </p:cNvSpPr>
          <p:nvPr/>
        </p:nvSpPr>
        <p:spPr bwMode="auto">
          <a:xfrm>
            <a:off x="2590800" y="2724150"/>
            <a:ext cx="1296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Salt  Lake City</a:t>
            </a:r>
          </a:p>
        </p:txBody>
      </p:sp>
      <p:sp>
        <p:nvSpPr>
          <p:cNvPr id="32808" name="Text Box 7"/>
          <p:cNvSpPr txBox="1">
            <a:spLocks noChangeArrowheads="1"/>
          </p:cNvSpPr>
          <p:nvPr/>
        </p:nvSpPr>
        <p:spPr bwMode="auto">
          <a:xfrm>
            <a:off x="2971800" y="2952750"/>
            <a:ext cx="1296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Denver</a:t>
            </a:r>
          </a:p>
        </p:txBody>
      </p:sp>
      <p:sp>
        <p:nvSpPr>
          <p:cNvPr id="34" name="Oval 33"/>
          <p:cNvSpPr/>
          <p:nvPr/>
        </p:nvSpPr>
        <p:spPr>
          <a:xfrm>
            <a:off x="3352800" y="29718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5" name="Oval 34"/>
          <p:cNvSpPr/>
          <p:nvPr/>
        </p:nvSpPr>
        <p:spPr>
          <a:xfrm>
            <a:off x="2057400" y="42672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6" name="Oval 35"/>
          <p:cNvSpPr/>
          <p:nvPr/>
        </p:nvSpPr>
        <p:spPr>
          <a:xfrm>
            <a:off x="2362200" y="43434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18" name="Text Box 7"/>
          <p:cNvSpPr txBox="1">
            <a:spLocks noChangeArrowheads="1"/>
          </p:cNvSpPr>
          <p:nvPr/>
        </p:nvSpPr>
        <p:spPr bwMode="auto">
          <a:xfrm>
            <a:off x="1066800" y="4267200"/>
            <a:ext cx="9921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Yuma</a:t>
            </a:r>
          </a:p>
        </p:txBody>
      </p:sp>
      <p:sp>
        <p:nvSpPr>
          <p:cNvPr id="32819" name="Text Box 7"/>
          <p:cNvSpPr txBox="1">
            <a:spLocks noChangeArrowheads="1"/>
          </p:cNvSpPr>
          <p:nvPr/>
        </p:nvSpPr>
        <p:spPr bwMode="auto">
          <a:xfrm>
            <a:off x="2132013" y="4419600"/>
            <a:ext cx="9921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Tucson</a:t>
            </a:r>
          </a:p>
        </p:txBody>
      </p:sp>
      <p:sp>
        <p:nvSpPr>
          <p:cNvPr id="32820" name="Text Box 7"/>
          <p:cNvSpPr txBox="1">
            <a:spLocks noChangeArrowheads="1"/>
          </p:cNvSpPr>
          <p:nvPr/>
        </p:nvSpPr>
        <p:spPr bwMode="auto">
          <a:xfrm>
            <a:off x="2057400" y="4648200"/>
            <a:ext cx="9921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El Paso</a:t>
            </a:r>
          </a:p>
        </p:txBody>
      </p:sp>
      <p:sp>
        <p:nvSpPr>
          <p:cNvPr id="41" name="Oval 40"/>
          <p:cNvSpPr/>
          <p:nvPr/>
        </p:nvSpPr>
        <p:spPr>
          <a:xfrm>
            <a:off x="2971800" y="46482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42" name="Oval 41"/>
          <p:cNvSpPr/>
          <p:nvPr/>
        </p:nvSpPr>
        <p:spPr>
          <a:xfrm>
            <a:off x="3657600" y="49530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27" name="Text Box 7"/>
          <p:cNvSpPr txBox="1">
            <a:spLocks noChangeArrowheads="1"/>
          </p:cNvSpPr>
          <p:nvPr/>
        </p:nvSpPr>
        <p:spPr bwMode="auto">
          <a:xfrm>
            <a:off x="2665413" y="4953000"/>
            <a:ext cx="9921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Eagle Pass</a:t>
            </a:r>
          </a:p>
        </p:txBody>
      </p:sp>
      <p:sp>
        <p:nvSpPr>
          <p:cNvPr id="45" name="Oval 44"/>
          <p:cNvSpPr/>
          <p:nvPr/>
        </p:nvSpPr>
        <p:spPr>
          <a:xfrm>
            <a:off x="4191000" y="41148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31" name="Text Box 7"/>
          <p:cNvSpPr txBox="1">
            <a:spLocks noChangeArrowheads="1"/>
          </p:cNvSpPr>
          <p:nvPr/>
        </p:nvSpPr>
        <p:spPr bwMode="auto">
          <a:xfrm>
            <a:off x="3275013" y="4038600"/>
            <a:ext cx="9921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Austin</a:t>
            </a:r>
          </a:p>
        </p:txBody>
      </p:sp>
      <p:sp>
        <p:nvSpPr>
          <p:cNvPr id="47" name="Oval 46"/>
          <p:cNvSpPr/>
          <p:nvPr/>
        </p:nvSpPr>
        <p:spPr>
          <a:xfrm>
            <a:off x="4114800" y="44958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35" name="Text Box 7"/>
          <p:cNvSpPr txBox="1">
            <a:spLocks noChangeArrowheads="1"/>
          </p:cNvSpPr>
          <p:nvPr/>
        </p:nvSpPr>
        <p:spPr bwMode="auto">
          <a:xfrm>
            <a:off x="4189413" y="4476750"/>
            <a:ext cx="9921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Houston</a:t>
            </a:r>
          </a:p>
        </p:txBody>
      </p:sp>
      <p:sp>
        <p:nvSpPr>
          <p:cNvPr id="51" name="Oval 50"/>
          <p:cNvSpPr/>
          <p:nvPr/>
        </p:nvSpPr>
        <p:spPr>
          <a:xfrm>
            <a:off x="4114800" y="48768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39" name="Text Box 7"/>
          <p:cNvSpPr txBox="1">
            <a:spLocks noChangeArrowheads="1"/>
          </p:cNvSpPr>
          <p:nvPr/>
        </p:nvSpPr>
        <p:spPr bwMode="auto">
          <a:xfrm>
            <a:off x="3962400" y="4876800"/>
            <a:ext cx="9921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Dallas</a:t>
            </a:r>
          </a:p>
        </p:txBody>
      </p:sp>
      <p:sp>
        <p:nvSpPr>
          <p:cNvPr id="53" name="Oval 52"/>
          <p:cNvSpPr/>
          <p:nvPr/>
        </p:nvSpPr>
        <p:spPr>
          <a:xfrm>
            <a:off x="4038600" y="51054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54" name="Oval 53"/>
          <p:cNvSpPr/>
          <p:nvPr/>
        </p:nvSpPr>
        <p:spPr>
          <a:xfrm>
            <a:off x="4038600" y="54102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46" name="Text Box 7"/>
          <p:cNvSpPr txBox="1">
            <a:spLocks noChangeArrowheads="1"/>
          </p:cNvSpPr>
          <p:nvPr/>
        </p:nvSpPr>
        <p:spPr bwMode="auto">
          <a:xfrm>
            <a:off x="4038600" y="5162550"/>
            <a:ext cx="1295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 Brownsville</a:t>
            </a:r>
          </a:p>
        </p:txBody>
      </p:sp>
      <p:sp>
        <p:nvSpPr>
          <p:cNvPr id="32847" name="Text Box 7"/>
          <p:cNvSpPr txBox="1">
            <a:spLocks noChangeArrowheads="1"/>
          </p:cNvSpPr>
          <p:nvPr/>
        </p:nvSpPr>
        <p:spPr bwMode="auto">
          <a:xfrm>
            <a:off x="4038600" y="5467350"/>
            <a:ext cx="9921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McAllen</a:t>
            </a:r>
          </a:p>
        </p:txBody>
      </p:sp>
      <p:sp>
        <p:nvSpPr>
          <p:cNvPr id="57" name="Oval 56"/>
          <p:cNvSpPr/>
          <p:nvPr/>
        </p:nvSpPr>
        <p:spPr>
          <a:xfrm>
            <a:off x="4572000" y="18288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51" name="Text Box 7"/>
          <p:cNvSpPr txBox="1">
            <a:spLocks noChangeArrowheads="1"/>
          </p:cNvSpPr>
          <p:nvPr/>
        </p:nvSpPr>
        <p:spPr bwMode="auto">
          <a:xfrm>
            <a:off x="3276600" y="1809750"/>
            <a:ext cx="1296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St. Paul</a:t>
            </a:r>
          </a:p>
        </p:txBody>
      </p:sp>
      <p:sp>
        <p:nvSpPr>
          <p:cNvPr id="59" name="Oval 58"/>
          <p:cNvSpPr/>
          <p:nvPr/>
        </p:nvSpPr>
        <p:spPr>
          <a:xfrm>
            <a:off x="5334000" y="28194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55" name="Text Box 7"/>
          <p:cNvSpPr txBox="1">
            <a:spLocks noChangeArrowheads="1"/>
          </p:cNvSpPr>
          <p:nvPr/>
        </p:nvSpPr>
        <p:spPr bwMode="auto">
          <a:xfrm>
            <a:off x="5027613" y="2743200"/>
            <a:ext cx="12969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Chicago</a:t>
            </a:r>
          </a:p>
        </p:txBody>
      </p:sp>
      <p:sp>
        <p:nvSpPr>
          <p:cNvPr id="61" name="Oval 60"/>
          <p:cNvSpPr/>
          <p:nvPr/>
        </p:nvSpPr>
        <p:spPr>
          <a:xfrm>
            <a:off x="5638800" y="30480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59" name="Text Box 7"/>
          <p:cNvSpPr txBox="1">
            <a:spLocks noChangeArrowheads="1"/>
          </p:cNvSpPr>
          <p:nvPr/>
        </p:nvSpPr>
        <p:spPr bwMode="auto">
          <a:xfrm>
            <a:off x="5484813" y="3200400"/>
            <a:ext cx="12969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Indianapolis</a:t>
            </a:r>
          </a:p>
        </p:txBody>
      </p:sp>
      <p:sp>
        <p:nvSpPr>
          <p:cNvPr id="63" name="Oval 62"/>
          <p:cNvSpPr/>
          <p:nvPr/>
        </p:nvSpPr>
        <p:spPr>
          <a:xfrm>
            <a:off x="6248400" y="4343400"/>
            <a:ext cx="152400" cy="1524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63" name="Text Box 7"/>
          <p:cNvSpPr txBox="1">
            <a:spLocks noChangeArrowheads="1"/>
          </p:cNvSpPr>
          <p:nvPr/>
        </p:nvSpPr>
        <p:spPr bwMode="auto">
          <a:xfrm>
            <a:off x="5789613" y="4343400"/>
            <a:ext cx="12969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Atlanta</a:t>
            </a:r>
          </a:p>
        </p:txBody>
      </p:sp>
      <p:sp>
        <p:nvSpPr>
          <p:cNvPr id="65" name="Oval 64"/>
          <p:cNvSpPr/>
          <p:nvPr/>
        </p:nvSpPr>
        <p:spPr>
          <a:xfrm>
            <a:off x="6705600" y="28956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66" name="Oval 65"/>
          <p:cNvSpPr/>
          <p:nvPr/>
        </p:nvSpPr>
        <p:spPr>
          <a:xfrm>
            <a:off x="6934200" y="25908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67" name="Oval 66"/>
          <p:cNvSpPr/>
          <p:nvPr/>
        </p:nvSpPr>
        <p:spPr>
          <a:xfrm>
            <a:off x="7010400" y="22098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73" name="Text Box 7"/>
          <p:cNvSpPr txBox="1">
            <a:spLocks noChangeArrowheads="1"/>
          </p:cNvSpPr>
          <p:nvPr/>
        </p:nvSpPr>
        <p:spPr bwMode="auto">
          <a:xfrm>
            <a:off x="6629400" y="29527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D.C.</a:t>
            </a:r>
          </a:p>
        </p:txBody>
      </p:sp>
      <p:sp>
        <p:nvSpPr>
          <p:cNvPr id="32874" name="Text Box 7"/>
          <p:cNvSpPr txBox="1">
            <a:spLocks noChangeArrowheads="1"/>
          </p:cNvSpPr>
          <p:nvPr/>
        </p:nvSpPr>
        <p:spPr bwMode="auto">
          <a:xfrm>
            <a:off x="6934200" y="2647950"/>
            <a:ext cx="1296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Philadelphia</a:t>
            </a:r>
          </a:p>
        </p:txBody>
      </p:sp>
      <p:sp>
        <p:nvSpPr>
          <p:cNvPr id="32875" name="Text Box 7"/>
          <p:cNvSpPr txBox="1">
            <a:spLocks noChangeArrowheads="1"/>
          </p:cNvSpPr>
          <p:nvPr/>
        </p:nvSpPr>
        <p:spPr bwMode="auto">
          <a:xfrm>
            <a:off x="5867400" y="1962150"/>
            <a:ext cx="1296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FF0000"/>
                </a:solidFill>
                <a:latin typeface="Calibri" pitchFamily="34" charset="0"/>
              </a:rPr>
              <a:t>New York</a:t>
            </a: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0" y="0"/>
            <a:ext cx="9144000" cy="1004711"/>
          </a:xfrm>
          <a:prstGeom prst="rect">
            <a:avLst/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softEdge rad="12700"/>
          </a:effectLst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MX" sz="35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VDS Locations 2011</a:t>
            </a:r>
            <a:endParaRPr lang="en-US" sz="35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524000" y="1676400"/>
            <a:ext cx="228600" cy="228600"/>
          </a:xfrm>
          <a:prstGeom prst="ellipse">
            <a:avLst/>
          </a:prstGeom>
          <a:gradFill flip="none" rotWithShape="1">
            <a:gsLst>
              <a:gs pos="46000">
                <a:srgbClr val="1D69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4B9D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73" name="Oval 72"/>
          <p:cNvSpPr/>
          <p:nvPr/>
        </p:nvSpPr>
        <p:spPr>
          <a:xfrm>
            <a:off x="1219200" y="3733800"/>
            <a:ext cx="228600" cy="228600"/>
          </a:xfrm>
          <a:prstGeom prst="ellipse">
            <a:avLst/>
          </a:prstGeom>
          <a:gradFill flip="none" rotWithShape="1">
            <a:gsLst>
              <a:gs pos="54000">
                <a:srgbClr val="1918C8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1918C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83" name="Text Box 7"/>
          <p:cNvSpPr txBox="1">
            <a:spLocks noChangeArrowheads="1"/>
          </p:cNvSpPr>
          <p:nvPr/>
        </p:nvSpPr>
        <p:spPr bwMode="auto">
          <a:xfrm>
            <a:off x="1371600" y="1733550"/>
            <a:ext cx="915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0466FF"/>
                </a:solidFill>
                <a:latin typeface="Calibri" pitchFamily="34" charset="0"/>
              </a:rPr>
              <a:t>Boise</a:t>
            </a:r>
          </a:p>
        </p:txBody>
      </p:sp>
      <p:sp>
        <p:nvSpPr>
          <p:cNvPr id="75" name="Oval 74"/>
          <p:cNvSpPr/>
          <p:nvPr/>
        </p:nvSpPr>
        <p:spPr>
          <a:xfrm>
            <a:off x="685800" y="2057400"/>
            <a:ext cx="228600" cy="228600"/>
          </a:xfrm>
          <a:prstGeom prst="ellipse">
            <a:avLst/>
          </a:prstGeom>
          <a:gradFill flip="none" rotWithShape="1">
            <a:gsLst>
              <a:gs pos="40000">
                <a:srgbClr val="1D69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4B9D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85" name="Text Box 7"/>
          <p:cNvSpPr txBox="1">
            <a:spLocks noChangeArrowheads="1"/>
          </p:cNvSpPr>
          <p:nvPr/>
        </p:nvSpPr>
        <p:spPr bwMode="auto">
          <a:xfrm>
            <a:off x="762000" y="2190750"/>
            <a:ext cx="11445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0466FF"/>
                </a:solidFill>
                <a:latin typeface="Calibri" pitchFamily="34" charset="0"/>
              </a:rPr>
              <a:t>Sacramento</a:t>
            </a:r>
          </a:p>
        </p:txBody>
      </p:sp>
      <p:sp>
        <p:nvSpPr>
          <p:cNvPr id="78" name="Oval 77"/>
          <p:cNvSpPr/>
          <p:nvPr/>
        </p:nvSpPr>
        <p:spPr>
          <a:xfrm>
            <a:off x="1066800" y="2895600"/>
            <a:ext cx="228600" cy="228600"/>
          </a:xfrm>
          <a:prstGeom prst="ellipse">
            <a:avLst/>
          </a:prstGeom>
          <a:gradFill flip="none" rotWithShape="1">
            <a:gsLst>
              <a:gs pos="46000">
                <a:srgbClr val="1D69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4B9D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87" name="Text Box 7"/>
          <p:cNvSpPr txBox="1">
            <a:spLocks noChangeArrowheads="1"/>
          </p:cNvSpPr>
          <p:nvPr/>
        </p:nvSpPr>
        <p:spPr bwMode="auto">
          <a:xfrm>
            <a:off x="1143000" y="2876550"/>
            <a:ext cx="838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0466FF"/>
                </a:solidFill>
                <a:latin typeface="Calibri" pitchFamily="34" charset="0"/>
              </a:rPr>
              <a:t>Del Rio</a:t>
            </a:r>
          </a:p>
        </p:txBody>
      </p:sp>
      <p:sp>
        <p:nvSpPr>
          <p:cNvPr id="80" name="Oval 79"/>
          <p:cNvSpPr/>
          <p:nvPr/>
        </p:nvSpPr>
        <p:spPr>
          <a:xfrm>
            <a:off x="914400" y="3352800"/>
            <a:ext cx="228600" cy="228600"/>
          </a:xfrm>
          <a:prstGeom prst="ellipse">
            <a:avLst/>
          </a:prstGeom>
          <a:gradFill flip="none" rotWithShape="1">
            <a:gsLst>
              <a:gs pos="46000">
                <a:srgbClr val="1D69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4B9D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89" name="Text Box 7"/>
          <p:cNvSpPr txBox="1">
            <a:spLocks noChangeArrowheads="1"/>
          </p:cNvSpPr>
          <p:nvPr/>
        </p:nvSpPr>
        <p:spPr bwMode="auto">
          <a:xfrm>
            <a:off x="76200" y="3333750"/>
            <a:ext cx="838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0466FF"/>
                </a:solidFill>
                <a:latin typeface="Calibri" pitchFamily="34" charset="0"/>
              </a:rPr>
              <a:t>Oxnard</a:t>
            </a:r>
          </a:p>
        </p:txBody>
      </p:sp>
      <p:sp>
        <p:nvSpPr>
          <p:cNvPr id="82" name="Oval 81"/>
          <p:cNvSpPr/>
          <p:nvPr/>
        </p:nvSpPr>
        <p:spPr>
          <a:xfrm>
            <a:off x="2209800" y="4191000"/>
            <a:ext cx="228600" cy="228600"/>
          </a:xfrm>
          <a:prstGeom prst="ellipse">
            <a:avLst/>
          </a:prstGeom>
          <a:gradFill flip="none" rotWithShape="1">
            <a:gsLst>
              <a:gs pos="46000">
                <a:srgbClr val="1D69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4B9D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91" name="Text Box 7"/>
          <p:cNvSpPr txBox="1">
            <a:spLocks noChangeArrowheads="1"/>
          </p:cNvSpPr>
          <p:nvPr/>
        </p:nvSpPr>
        <p:spPr bwMode="auto">
          <a:xfrm>
            <a:off x="2362200" y="4114800"/>
            <a:ext cx="838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0466FF"/>
                </a:solidFill>
                <a:latin typeface="Calibri" pitchFamily="34" charset="0"/>
              </a:rPr>
              <a:t>Nogales</a:t>
            </a:r>
          </a:p>
        </p:txBody>
      </p:sp>
      <p:sp>
        <p:nvSpPr>
          <p:cNvPr id="84" name="Oval 83"/>
          <p:cNvSpPr/>
          <p:nvPr/>
        </p:nvSpPr>
        <p:spPr>
          <a:xfrm>
            <a:off x="2590800" y="3581400"/>
            <a:ext cx="228600" cy="228600"/>
          </a:xfrm>
          <a:prstGeom prst="ellipse">
            <a:avLst/>
          </a:prstGeom>
          <a:gradFill flip="none" rotWithShape="1">
            <a:gsLst>
              <a:gs pos="46000">
                <a:srgbClr val="1D69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4B9D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93" name="Text Box 7"/>
          <p:cNvSpPr txBox="1">
            <a:spLocks noChangeArrowheads="1"/>
          </p:cNvSpPr>
          <p:nvPr/>
        </p:nvSpPr>
        <p:spPr bwMode="auto">
          <a:xfrm>
            <a:off x="2667000" y="3562350"/>
            <a:ext cx="1295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0466FF"/>
                </a:solidFill>
                <a:latin typeface="Calibri" pitchFamily="34" charset="0"/>
              </a:rPr>
              <a:t>Albuquerque</a:t>
            </a:r>
          </a:p>
        </p:txBody>
      </p:sp>
      <p:sp>
        <p:nvSpPr>
          <p:cNvPr id="86" name="Oval 85"/>
          <p:cNvSpPr/>
          <p:nvPr/>
        </p:nvSpPr>
        <p:spPr>
          <a:xfrm>
            <a:off x="4038600" y="2438400"/>
            <a:ext cx="228600" cy="228600"/>
          </a:xfrm>
          <a:prstGeom prst="ellipse">
            <a:avLst/>
          </a:prstGeom>
          <a:gradFill flip="none" rotWithShape="1">
            <a:gsLst>
              <a:gs pos="46000">
                <a:srgbClr val="1D69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4B9D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95" name="Text Box 7"/>
          <p:cNvSpPr txBox="1">
            <a:spLocks noChangeArrowheads="1"/>
          </p:cNvSpPr>
          <p:nvPr/>
        </p:nvSpPr>
        <p:spPr bwMode="auto">
          <a:xfrm>
            <a:off x="4114800" y="2266950"/>
            <a:ext cx="838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0466FF"/>
                </a:solidFill>
                <a:latin typeface="Calibri" pitchFamily="34" charset="0"/>
              </a:rPr>
              <a:t>Omaha</a:t>
            </a:r>
          </a:p>
        </p:txBody>
      </p:sp>
      <p:sp>
        <p:nvSpPr>
          <p:cNvPr id="88" name="Oval 87"/>
          <p:cNvSpPr/>
          <p:nvPr/>
        </p:nvSpPr>
        <p:spPr>
          <a:xfrm>
            <a:off x="4343400" y="3124200"/>
            <a:ext cx="228600" cy="228600"/>
          </a:xfrm>
          <a:prstGeom prst="ellipse">
            <a:avLst/>
          </a:prstGeom>
          <a:gradFill flip="none" rotWithShape="1">
            <a:gsLst>
              <a:gs pos="46000">
                <a:srgbClr val="1D69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4B9D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97" name="Text Box 7"/>
          <p:cNvSpPr txBox="1">
            <a:spLocks noChangeArrowheads="1"/>
          </p:cNvSpPr>
          <p:nvPr/>
        </p:nvSpPr>
        <p:spPr bwMode="auto">
          <a:xfrm>
            <a:off x="3810000" y="3257550"/>
            <a:ext cx="1143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0466FF"/>
                </a:solidFill>
                <a:latin typeface="Calibri" pitchFamily="34" charset="0"/>
              </a:rPr>
              <a:t>Kansas City</a:t>
            </a:r>
          </a:p>
        </p:txBody>
      </p:sp>
      <p:sp>
        <p:nvSpPr>
          <p:cNvPr id="90" name="Oval 89"/>
          <p:cNvSpPr/>
          <p:nvPr/>
        </p:nvSpPr>
        <p:spPr>
          <a:xfrm>
            <a:off x="3733800" y="5181600"/>
            <a:ext cx="228600" cy="228600"/>
          </a:xfrm>
          <a:prstGeom prst="ellipse">
            <a:avLst/>
          </a:prstGeom>
          <a:gradFill flip="none" rotWithShape="1">
            <a:gsLst>
              <a:gs pos="46000">
                <a:srgbClr val="1D69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4B9D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899" name="Text Box 7"/>
          <p:cNvSpPr txBox="1">
            <a:spLocks noChangeArrowheads="1"/>
          </p:cNvSpPr>
          <p:nvPr/>
        </p:nvSpPr>
        <p:spPr bwMode="auto">
          <a:xfrm>
            <a:off x="2667000" y="5181600"/>
            <a:ext cx="1143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0466FF"/>
                </a:solidFill>
                <a:latin typeface="Calibri" pitchFamily="34" charset="0"/>
              </a:rPr>
              <a:t>Laredo</a:t>
            </a:r>
          </a:p>
        </p:txBody>
      </p:sp>
      <p:sp>
        <p:nvSpPr>
          <p:cNvPr id="92" name="Oval 91"/>
          <p:cNvSpPr/>
          <p:nvPr/>
        </p:nvSpPr>
        <p:spPr>
          <a:xfrm>
            <a:off x="5105400" y="4724400"/>
            <a:ext cx="228600" cy="228600"/>
          </a:xfrm>
          <a:prstGeom prst="ellipse">
            <a:avLst/>
          </a:prstGeom>
          <a:gradFill flip="none" rotWithShape="1">
            <a:gsLst>
              <a:gs pos="46000">
                <a:srgbClr val="1D69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4B9D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901" name="Text Box 7"/>
          <p:cNvSpPr txBox="1">
            <a:spLocks noChangeArrowheads="1"/>
          </p:cNvSpPr>
          <p:nvPr/>
        </p:nvSpPr>
        <p:spPr bwMode="auto">
          <a:xfrm>
            <a:off x="4572000" y="4876800"/>
            <a:ext cx="1752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0466FF"/>
                </a:solidFill>
                <a:latin typeface="Calibri" pitchFamily="34" charset="0"/>
              </a:rPr>
              <a:t>New Orleans</a:t>
            </a:r>
          </a:p>
        </p:txBody>
      </p:sp>
      <p:sp>
        <p:nvSpPr>
          <p:cNvPr id="94" name="Oval 93"/>
          <p:cNvSpPr/>
          <p:nvPr/>
        </p:nvSpPr>
        <p:spPr>
          <a:xfrm>
            <a:off x="4724400" y="3581400"/>
            <a:ext cx="228600" cy="228600"/>
          </a:xfrm>
          <a:prstGeom prst="ellipse">
            <a:avLst/>
          </a:prstGeom>
          <a:gradFill flip="none" rotWithShape="1">
            <a:gsLst>
              <a:gs pos="46000">
                <a:srgbClr val="1D69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4B9D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903" name="Text Box 7"/>
          <p:cNvSpPr txBox="1">
            <a:spLocks noChangeArrowheads="1"/>
          </p:cNvSpPr>
          <p:nvPr/>
        </p:nvSpPr>
        <p:spPr bwMode="auto">
          <a:xfrm>
            <a:off x="4114800" y="3638550"/>
            <a:ext cx="1752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0466FF"/>
                </a:solidFill>
                <a:latin typeface="Calibri" pitchFamily="34" charset="0"/>
              </a:rPr>
              <a:t>Little Rock</a:t>
            </a:r>
          </a:p>
        </p:txBody>
      </p:sp>
      <p:sp>
        <p:nvSpPr>
          <p:cNvPr id="97" name="Oval 96"/>
          <p:cNvSpPr/>
          <p:nvPr/>
        </p:nvSpPr>
        <p:spPr>
          <a:xfrm>
            <a:off x="6629400" y="5257800"/>
            <a:ext cx="228600" cy="228600"/>
          </a:xfrm>
          <a:prstGeom prst="ellipse">
            <a:avLst/>
          </a:prstGeom>
          <a:gradFill flip="none" rotWithShape="1">
            <a:gsLst>
              <a:gs pos="46000">
                <a:srgbClr val="1D69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4B9D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905" name="Text Box 7"/>
          <p:cNvSpPr txBox="1">
            <a:spLocks noChangeArrowheads="1"/>
          </p:cNvSpPr>
          <p:nvPr/>
        </p:nvSpPr>
        <p:spPr bwMode="auto">
          <a:xfrm>
            <a:off x="5715000" y="5314950"/>
            <a:ext cx="1752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0466FF"/>
                </a:solidFill>
                <a:latin typeface="Calibri" pitchFamily="34" charset="0"/>
              </a:rPr>
              <a:t>Miami</a:t>
            </a:r>
          </a:p>
        </p:txBody>
      </p:sp>
      <p:sp>
        <p:nvSpPr>
          <p:cNvPr id="100" name="Oval 99"/>
          <p:cNvSpPr/>
          <p:nvPr/>
        </p:nvSpPr>
        <p:spPr>
          <a:xfrm>
            <a:off x="6781800" y="3429000"/>
            <a:ext cx="228600" cy="228600"/>
          </a:xfrm>
          <a:prstGeom prst="ellipse">
            <a:avLst/>
          </a:prstGeom>
          <a:gradFill flip="none" rotWithShape="1">
            <a:gsLst>
              <a:gs pos="46000">
                <a:srgbClr val="1D69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4B9D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907" name="Text Box 7"/>
          <p:cNvSpPr txBox="1">
            <a:spLocks noChangeArrowheads="1"/>
          </p:cNvSpPr>
          <p:nvPr/>
        </p:nvSpPr>
        <p:spPr bwMode="auto">
          <a:xfrm>
            <a:off x="5943600" y="3409950"/>
            <a:ext cx="1752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0466FF"/>
                </a:solidFill>
                <a:latin typeface="Calibri" pitchFamily="34" charset="0"/>
              </a:rPr>
              <a:t>Raleigh</a:t>
            </a:r>
          </a:p>
        </p:txBody>
      </p:sp>
      <p:sp>
        <p:nvSpPr>
          <p:cNvPr id="95" name="Oval 94"/>
          <p:cNvSpPr/>
          <p:nvPr/>
        </p:nvSpPr>
        <p:spPr>
          <a:xfrm>
            <a:off x="1143000" y="19812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1E9438"/>
              </a:gs>
              <a:gs pos="100000">
                <a:srgbClr val="9CCE6A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1E943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911" name="Text Box 7"/>
          <p:cNvSpPr txBox="1">
            <a:spLocks noChangeArrowheads="1"/>
          </p:cNvSpPr>
          <p:nvPr/>
        </p:nvSpPr>
        <p:spPr bwMode="auto">
          <a:xfrm>
            <a:off x="1293813" y="1981200"/>
            <a:ext cx="9159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23AC3C"/>
                </a:solidFill>
                <a:latin typeface="Calibri" pitchFamily="34" charset="0"/>
              </a:rPr>
              <a:t>Portland</a:t>
            </a:r>
          </a:p>
        </p:txBody>
      </p:sp>
      <p:sp>
        <p:nvSpPr>
          <p:cNvPr id="102" name="Oval 101"/>
          <p:cNvSpPr/>
          <p:nvPr/>
        </p:nvSpPr>
        <p:spPr>
          <a:xfrm>
            <a:off x="2209800" y="37338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1E9438"/>
              </a:gs>
              <a:gs pos="100000">
                <a:srgbClr val="9CCE6A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1E943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915" name="Text Box 7"/>
          <p:cNvSpPr txBox="1">
            <a:spLocks noChangeArrowheads="1"/>
          </p:cNvSpPr>
          <p:nvPr/>
        </p:nvSpPr>
        <p:spPr bwMode="auto">
          <a:xfrm>
            <a:off x="1447800" y="3505200"/>
            <a:ext cx="915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23AC3C"/>
                </a:solidFill>
                <a:latin typeface="Calibri" pitchFamily="34" charset="0"/>
              </a:rPr>
              <a:t>Phoenix</a:t>
            </a:r>
          </a:p>
        </p:txBody>
      </p:sp>
      <p:sp>
        <p:nvSpPr>
          <p:cNvPr id="105" name="Oval 104"/>
          <p:cNvSpPr/>
          <p:nvPr/>
        </p:nvSpPr>
        <p:spPr>
          <a:xfrm>
            <a:off x="2209800" y="44196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1E9438"/>
              </a:gs>
              <a:gs pos="100000">
                <a:srgbClr val="9CCE6A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1E943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919" name="Text Box 7"/>
          <p:cNvSpPr txBox="1">
            <a:spLocks noChangeArrowheads="1"/>
          </p:cNvSpPr>
          <p:nvPr/>
        </p:nvSpPr>
        <p:spPr bwMode="auto">
          <a:xfrm>
            <a:off x="1447800" y="4495800"/>
            <a:ext cx="9159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23AC3C"/>
                </a:solidFill>
                <a:latin typeface="Calibri" pitchFamily="34" charset="0"/>
              </a:rPr>
              <a:t>Douglas</a:t>
            </a:r>
          </a:p>
        </p:txBody>
      </p:sp>
      <p:sp>
        <p:nvSpPr>
          <p:cNvPr id="107" name="Oval 106"/>
          <p:cNvSpPr/>
          <p:nvPr/>
        </p:nvSpPr>
        <p:spPr>
          <a:xfrm>
            <a:off x="3886200" y="52578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1E9438"/>
              </a:gs>
              <a:gs pos="100000">
                <a:srgbClr val="9CCE6A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1E943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923" name="Text Box 7"/>
          <p:cNvSpPr txBox="1">
            <a:spLocks noChangeArrowheads="1"/>
          </p:cNvSpPr>
          <p:nvPr/>
        </p:nvSpPr>
        <p:spPr bwMode="auto">
          <a:xfrm>
            <a:off x="2971800" y="5467350"/>
            <a:ext cx="1143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23AC3C"/>
                </a:solidFill>
                <a:latin typeface="Calibri" pitchFamily="34" charset="0"/>
              </a:rPr>
              <a:t>San Antonio</a:t>
            </a:r>
          </a:p>
        </p:txBody>
      </p:sp>
      <p:sp>
        <p:nvSpPr>
          <p:cNvPr id="109" name="Oval 108"/>
          <p:cNvSpPr/>
          <p:nvPr/>
        </p:nvSpPr>
        <p:spPr>
          <a:xfrm>
            <a:off x="6629400" y="48006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1E9438"/>
              </a:gs>
              <a:gs pos="100000">
                <a:srgbClr val="9CCE6A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1E943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927" name="Text Box 7"/>
          <p:cNvSpPr txBox="1">
            <a:spLocks noChangeArrowheads="1"/>
          </p:cNvSpPr>
          <p:nvPr/>
        </p:nvSpPr>
        <p:spPr bwMode="auto">
          <a:xfrm>
            <a:off x="6477000" y="4705350"/>
            <a:ext cx="1143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23AC3C"/>
                </a:solidFill>
                <a:latin typeface="Calibri" pitchFamily="34" charset="0"/>
              </a:rPr>
              <a:t>Orlando</a:t>
            </a:r>
          </a:p>
        </p:txBody>
      </p:sp>
      <p:sp>
        <p:nvSpPr>
          <p:cNvPr id="111" name="Oval 110"/>
          <p:cNvSpPr/>
          <p:nvPr/>
        </p:nvSpPr>
        <p:spPr>
          <a:xfrm>
            <a:off x="5867400" y="23622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1E9438"/>
              </a:gs>
              <a:gs pos="100000">
                <a:srgbClr val="9CCE6A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1E943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931" name="Text Box 7"/>
          <p:cNvSpPr txBox="1">
            <a:spLocks noChangeArrowheads="1"/>
          </p:cNvSpPr>
          <p:nvPr/>
        </p:nvSpPr>
        <p:spPr bwMode="auto">
          <a:xfrm>
            <a:off x="5638800" y="2362200"/>
            <a:ext cx="1143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23AC3C"/>
                </a:solidFill>
                <a:latin typeface="Calibri" pitchFamily="34" charset="0"/>
              </a:rPr>
              <a:t>Detroit</a:t>
            </a:r>
          </a:p>
        </p:txBody>
      </p:sp>
      <p:sp>
        <p:nvSpPr>
          <p:cNvPr id="114" name="Oval 113"/>
          <p:cNvSpPr/>
          <p:nvPr/>
        </p:nvSpPr>
        <p:spPr>
          <a:xfrm>
            <a:off x="3200400" y="48006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1E9438"/>
              </a:gs>
              <a:gs pos="100000">
                <a:srgbClr val="9CCE6A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1E943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935" name="Text Box 7"/>
          <p:cNvSpPr txBox="1">
            <a:spLocks noChangeArrowheads="1"/>
          </p:cNvSpPr>
          <p:nvPr/>
        </p:nvSpPr>
        <p:spPr bwMode="auto">
          <a:xfrm>
            <a:off x="3048000" y="4705350"/>
            <a:ext cx="1143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23AC3C"/>
                </a:solidFill>
                <a:latin typeface="Calibri" pitchFamily="34" charset="0"/>
              </a:rPr>
              <a:t>Presidio</a:t>
            </a:r>
          </a:p>
        </p:txBody>
      </p:sp>
      <p:sp>
        <p:nvSpPr>
          <p:cNvPr id="118" name="Oval 117"/>
          <p:cNvSpPr/>
          <p:nvPr/>
        </p:nvSpPr>
        <p:spPr>
          <a:xfrm>
            <a:off x="2971800" y="5791200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1E9438"/>
              </a:gs>
              <a:gs pos="100000">
                <a:srgbClr val="9CCE6A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1E943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2939" name="Text Box 7"/>
          <p:cNvSpPr txBox="1">
            <a:spLocks noChangeArrowheads="1"/>
          </p:cNvSpPr>
          <p:nvPr/>
        </p:nvSpPr>
        <p:spPr bwMode="auto">
          <a:xfrm>
            <a:off x="2819400" y="5943600"/>
            <a:ext cx="1143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MX" sz="1500" b="1">
                <a:solidFill>
                  <a:srgbClr val="23AC3C"/>
                </a:solidFill>
                <a:latin typeface="Calibri" pitchFamily="34" charset="0"/>
              </a:rPr>
              <a:t>Anchorage</a:t>
            </a:r>
          </a:p>
        </p:txBody>
      </p:sp>
      <p:pic>
        <p:nvPicPr>
          <p:cNvPr id="32940" name="Picture 5" descr="Logo_VD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5867400"/>
            <a:ext cx="9144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001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4191000"/>
            <a:ext cx="716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UNA NUEVA OPORTUNIDAD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8467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0" y="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22288" marR="0" lvl="0" indent="-522288" algn="ctr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20000"/>
              </a:spcAft>
              <a:buClr>
                <a:srgbClr val="333399"/>
              </a:buClr>
              <a:buSzTx/>
              <a:buFontTx/>
              <a:buNone/>
              <a:tabLst>
                <a:tab pos="571500" algn="r"/>
              </a:tabLst>
              <a:defRPr/>
            </a:pPr>
            <a:r>
              <a:rPr kumimoji="0" lang="es-MX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2C0075"/>
                </a:solidFill>
                <a:effectLst/>
                <a:uLnTx/>
                <a:uFillTx/>
                <a:latin typeface="Arial"/>
                <a:cs typeface="Arial"/>
              </a:rPr>
              <a:t>Existe</a:t>
            </a:r>
            <a:r>
              <a:rPr lang="es-MX" sz="4000" b="1" i="1" kern="0" dirty="0" smtClean="0">
                <a:solidFill>
                  <a:srgbClr val="2C0075"/>
                </a:solidFill>
                <a:latin typeface="Arial"/>
                <a:cs typeface="Arial"/>
              </a:rPr>
              <a:t>n 5.5 millones de niños con padres indocumentados</a:t>
            </a:r>
            <a:r>
              <a:rPr kumimoji="0" lang="es-MX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2C0075"/>
                </a:solidFill>
                <a:effectLst/>
                <a:uLnTx/>
                <a:uFillTx/>
                <a:latin typeface="Arial"/>
                <a:cs typeface="Arial"/>
              </a:rPr>
              <a:t>  </a:t>
            </a:r>
            <a:endParaRPr kumimoji="0" lang="es-MX" sz="1400" b="1" i="1" u="none" strike="noStrike" kern="0" cap="none" spc="0" normalizeH="0" baseline="0" noProof="0" dirty="0" smtClean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22288" marR="0" lvl="0" indent="-522288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20000"/>
              </a:spcAft>
              <a:buClrTx/>
              <a:buSzPct val="125000"/>
              <a:buFontTx/>
              <a:buChar char="•"/>
              <a:tabLst>
                <a:tab pos="571500" algn="r"/>
              </a:tabLst>
              <a:defRPr/>
            </a:pPr>
            <a:endParaRPr kumimoji="0" lang="es-MX" sz="3200" b="1" i="0" u="none" strike="noStrike" kern="0" cap="none" spc="0" normalizeH="0" baseline="0" dirty="0" smtClean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22288" marR="0" lvl="0" indent="-522288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20000"/>
              </a:spcAft>
              <a:buClrTx/>
              <a:buSzPct val="125000"/>
              <a:buFontTx/>
              <a:buChar char="•"/>
              <a:tabLst>
                <a:tab pos="571500" algn="r"/>
              </a:tabLst>
              <a:defRPr/>
            </a:pPr>
            <a:r>
              <a:rPr kumimoji="0" lang="es-MX" sz="3200" b="1" i="0" u="none" strike="noStrike" kern="0" cap="none" spc="0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73% (4 millones) de los niños con padres indocumentados son ciudadanos de EUA</a:t>
            </a:r>
          </a:p>
          <a:p>
            <a:pPr marL="522288" indent="-522288" fontAlgn="base">
              <a:lnSpc>
                <a:spcPct val="90000"/>
              </a:lnSpc>
              <a:spcBef>
                <a:spcPct val="30000"/>
              </a:spcBef>
              <a:spcAft>
                <a:spcPct val="20000"/>
              </a:spcAft>
              <a:buSzPct val="125000"/>
              <a:buFontTx/>
              <a:buChar char="•"/>
              <a:tabLst>
                <a:tab pos="571500" algn="r"/>
              </a:tabLst>
              <a:defRPr/>
            </a:pPr>
            <a:r>
              <a:rPr lang="es-MX" sz="3200" b="1" kern="0" dirty="0" smtClean="0">
                <a:solidFill>
                  <a:srgbClr val="008080"/>
                </a:solidFill>
                <a:latin typeface="Arial"/>
                <a:cs typeface="Arial"/>
              </a:rPr>
              <a:t>17</a:t>
            </a:r>
            <a:r>
              <a:rPr lang="es-MX" sz="3200" b="1" kern="0" dirty="0">
                <a:solidFill>
                  <a:srgbClr val="008080"/>
                </a:solidFill>
                <a:latin typeface="Arial"/>
                <a:cs typeface="Arial"/>
              </a:rPr>
              <a:t>% (1.5 millones</a:t>
            </a:r>
            <a:r>
              <a:rPr lang="es-MX" sz="3200" b="1" kern="0" dirty="0" smtClean="0">
                <a:solidFill>
                  <a:srgbClr val="008080"/>
                </a:solidFill>
                <a:latin typeface="Arial"/>
                <a:cs typeface="Arial"/>
              </a:rPr>
              <a:t>) de </a:t>
            </a:r>
            <a:r>
              <a:rPr lang="es-MX" sz="3200" b="1" kern="0" dirty="0">
                <a:solidFill>
                  <a:srgbClr val="008080"/>
                </a:solidFill>
                <a:latin typeface="Arial"/>
                <a:cs typeface="Arial"/>
              </a:rPr>
              <a:t>los </a:t>
            </a:r>
            <a:r>
              <a:rPr lang="es-MX" sz="3200" b="1" kern="0" dirty="0" smtClean="0">
                <a:solidFill>
                  <a:srgbClr val="008080"/>
                </a:solidFill>
                <a:latin typeface="Arial"/>
                <a:cs typeface="Arial"/>
              </a:rPr>
              <a:t>niños </a:t>
            </a:r>
            <a:r>
              <a:rPr lang="es-MX" sz="3200" b="1" kern="0" dirty="0">
                <a:solidFill>
                  <a:srgbClr val="008080"/>
                </a:solidFill>
                <a:latin typeface="Arial"/>
                <a:cs typeface="Arial"/>
              </a:rPr>
              <a:t>son </a:t>
            </a:r>
            <a:r>
              <a:rPr lang="es-MX" sz="3200" b="1" kern="0" dirty="0" smtClean="0">
                <a:solidFill>
                  <a:srgbClr val="008080"/>
                </a:solidFill>
                <a:latin typeface="Arial"/>
                <a:cs typeface="Arial"/>
              </a:rPr>
              <a:t>indocumentados</a:t>
            </a:r>
            <a:endParaRPr lang="en-US" sz="3200" b="1" kern="0" dirty="0">
              <a:solidFill>
                <a:srgbClr val="008080"/>
              </a:solidFill>
              <a:latin typeface="Arial"/>
              <a:cs typeface="Arial"/>
            </a:endParaRPr>
          </a:p>
          <a:p>
            <a:pPr marL="522288" lvl="0" indent="-522288" fontAlgn="base">
              <a:lnSpc>
                <a:spcPct val="90000"/>
              </a:lnSpc>
              <a:spcBef>
                <a:spcPct val="30000"/>
              </a:spcBef>
              <a:spcAft>
                <a:spcPct val="20000"/>
              </a:spcAft>
              <a:buSzPct val="125000"/>
              <a:buFontTx/>
              <a:buChar char="•"/>
              <a:tabLst>
                <a:tab pos="571500" algn="r"/>
              </a:tabLst>
              <a:defRPr/>
            </a:pPr>
            <a:r>
              <a:rPr kumimoji="0" lang="es-MX" sz="3200" b="1" i="0" u="none" strike="noStrike" kern="0" cap="none" spc="0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50% de </a:t>
            </a:r>
            <a:r>
              <a:rPr lang="es-MX" sz="3200" b="1" kern="0" dirty="0" smtClean="0">
                <a:solidFill>
                  <a:srgbClr val="008080"/>
                </a:solidFill>
                <a:latin typeface="Arial"/>
                <a:cs typeface="Arial"/>
              </a:rPr>
              <a:t>niños </a:t>
            </a:r>
            <a:r>
              <a:rPr kumimoji="0" lang="es-MX" sz="3200" b="1" i="0" u="none" strike="noStrike" kern="0" cap="none" spc="0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ciudadanos con padres indocumentados en 5 </a:t>
            </a:r>
            <a:r>
              <a:rPr lang="es-MX" sz="3200" b="1" kern="0" dirty="0" smtClean="0">
                <a:solidFill>
                  <a:srgbClr val="008080"/>
                </a:solidFill>
                <a:latin typeface="Arial"/>
                <a:cs typeface="Arial"/>
              </a:rPr>
              <a:t>años</a:t>
            </a:r>
            <a:endParaRPr kumimoji="0" lang="es-MX" sz="3200" b="1" i="0" u="none" strike="noStrike" kern="0" cap="none" spc="0" normalizeH="0" baseline="0" dirty="0" smtClean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6265863"/>
            <a:ext cx="9350375" cy="463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  <a:buClr>
                <a:srgbClr val="FF0000"/>
              </a:buClr>
              <a:buSzPct val="125000"/>
              <a:buFont typeface="Arial" charset="0"/>
              <a:buNone/>
            </a:pPr>
            <a:r>
              <a:rPr lang="en-US" sz="1400" i="1" dirty="0">
                <a:solidFill>
                  <a:schemeClr val="tx1"/>
                </a:solidFill>
              </a:rPr>
              <a:t>Source:</a:t>
            </a:r>
            <a:r>
              <a:rPr lang="en-US" sz="1400" dirty="0">
                <a:solidFill>
                  <a:schemeClr val="tx1"/>
                </a:solidFill>
              </a:rPr>
              <a:t> Passel, Jeffery S., and </a:t>
            </a:r>
            <a:r>
              <a:rPr lang="en-US" sz="1400" dirty="0" err="1">
                <a:solidFill>
                  <a:schemeClr val="tx1"/>
                </a:solidFill>
              </a:rPr>
              <a:t>D’Vera</a:t>
            </a:r>
            <a:r>
              <a:rPr lang="en-US" sz="1400" dirty="0">
                <a:solidFill>
                  <a:schemeClr val="tx1"/>
                </a:solidFill>
              </a:rPr>
              <a:t> Cohn. 2009. </a:t>
            </a:r>
            <a:r>
              <a:rPr lang="en-US" sz="1400" i="1" dirty="0">
                <a:solidFill>
                  <a:schemeClr val="tx1"/>
                </a:solidFill>
              </a:rPr>
              <a:t>A Portrait of Unauthorized Immigrants in the United States.  </a:t>
            </a:r>
            <a:r>
              <a:rPr lang="en-US" sz="1400" dirty="0">
                <a:solidFill>
                  <a:schemeClr val="tx1"/>
                </a:solidFill>
              </a:rPr>
              <a:t>Washington, DC: Pew Hispanic Center.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228600" y="4648200"/>
            <a:ext cx="304800" cy="9144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9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013367"/>
              </p:ext>
            </p:extLst>
          </p:nvPr>
        </p:nvGraphicFramePr>
        <p:xfrm>
          <a:off x="4470400" y="609600"/>
          <a:ext cx="46736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Chart" r:id="rId4" imgW="9572625" imgH="4886325" progId="Excel.Sheet.8">
                  <p:embed/>
                </p:oleObj>
              </mc:Choice>
              <mc:Fallback>
                <p:oleObj name="Chart" r:id="rId4" imgW="9572625" imgH="488632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0400" y="609600"/>
                        <a:ext cx="46736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205190"/>
              </p:ext>
            </p:extLst>
          </p:nvPr>
        </p:nvGraphicFramePr>
        <p:xfrm>
          <a:off x="-18481" y="609600"/>
          <a:ext cx="4343400" cy="547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Worksheet" r:id="rId7" imgW="9553575" imgH="4924425" progId="Excel.Sheet.8">
                  <p:embed/>
                </p:oleObj>
              </mc:Choice>
              <mc:Fallback>
                <p:oleObj name="Worksheet" r:id="rId7" imgW="9553575" imgH="492442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481" y="609600"/>
                        <a:ext cx="4343400" cy="547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itle 3"/>
          <p:cNvSpPr>
            <a:spLocks noGrp="1"/>
          </p:cNvSpPr>
          <p:nvPr>
            <p:ph type="title"/>
          </p:nvPr>
        </p:nvSpPr>
        <p:spPr>
          <a:xfrm>
            <a:off x="838200" y="-347749"/>
            <a:ext cx="7010400" cy="1295400"/>
          </a:xfrm>
        </p:spPr>
        <p:txBody>
          <a:bodyPr>
            <a:normAutofit/>
          </a:bodyPr>
          <a:lstStyle/>
          <a:p>
            <a:r>
              <a:rPr lang="es-MX" dirty="0" smtClean="0"/>
              <a:t>Distribución de edades</a:t>
            </a:r>
          </a:p>
        </p:txBody>
      </p:sp>
    </p:spTree>
    <p:extLst>
      <p:ext uri="{BB962C8B-B14F-4D97-AF65-F5344CB8AC3E}">
        <p14:creationId xmlns:p14="http://schemas.microsoft.com/office/powerpoint/2010/main" val="2465292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3"/>
          <p:cNvGrpSpPr/>
          <p:nvPr/>
        </p:nvGrpSpPr>
        <p:grpSpPr>
          <a:xfrm>
            <a:off x="2609667" y="2181747"/>
            <a:ext cx="3924536" cy="3332262"/>
            <a:chOff x="-127000" y="-88900"/>
            <a:chExt cx="5581562" cy="4739216"/>
          </a:xfrm>
        </p:grpSpPr>
        <p:pic>
          <p:nvPicPr>
            <p:cNvPr id="82" name="image18.jp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5327563" cy="44090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" name="Picture 80"/>
            <p:cNvPicPr/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-127000" y="-88900"/>
              <a:ext cx="5581563" cy="4739217"/>
            </a:xfrm>
            <a:prstGeom prst="rect">
              <a:avLst/>
            </a:prstGeom>
            <a:effectLst/>
          </p:spPr>
        </p:pic>
      </p:grpSp>
      <p:pic>
        <p:nvPicPr>
          <p:cNvPr id="84" name="asset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2">
            <a:off x="425264" y="3091745"/>
            <a:ext cx="1838442" cy="1512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asset-4.jpg"/>
          <p:cNvPicPr/>
          <p:nvPr/>
        </p:nvPicPr>
        <p:blipFill>
          <a:blip r:embed="rId6" cstate="print">
            <a:extLst/>
          </a:blip>
          <a:srcRect r="78845" b="7062"/>
          <a:stretch>
            <a:fillRect/>
          </a:stretch>
        </p:blipFill>
        <p:spPr>
          <a:xfrm>
            <a:off x="6880105" y="2861733"/>
            <a:ext cx="1635341" cy="1972297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3281253" y="3519489"/>
            <a:ext cx="2581495" cy="836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1B8518">
                <a:alpha val="71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 dirty="0"/>
          </a:p>
        </p:txBody>
      </p:sp>
      <p:grpSp>
        <p:nvGrpSpPr>
          <p:cNvPr id="3" name="Group 89"/>
          <p:cNvGrpSpPr/>
          <p:nvPr/>
        </p:nvGrpSpPr>
        <p:grpSpPr>
          <a:xfrm>
            <a:off x="2860307" y="4328391"/>
            <a:ext cx="3423387" cy="1941203"/>
            <a:chOff x="0" y="-1"/>
            <a:chExt cx="4868815" cy="2760821"/>
          </a:xfrm>
        </p:grpSpPr>
        <p:sp>
          <p:nvSpPr>
            <p:cNvPr id="87" name="Shape 87"/>
            <p:cNvSpPr/>
            <p:nvPr/>
          </p:nvSpPr>
          <p:spPr>
            <a:xfrm>
              <a:off x="0" y="1695685"/>
              <a:ext cx="4868815" cy="1065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584200">
                <a:defRPr sz="6000">
                  <a:latin typeface="+mn-lt"/>
                  <a:ea typeface="+mn-ea"/>
                  <a:cs typeface="+mn-cs"/>
                  <a:sym typeface="Helvetica Light"/>
                </a:defRPr>
              </a:lvl1pPr>
            </a:lstStyle>
            <a:p>
              <a:pPr lvl="0">
                <a:defRPr sz="1800"/>
              </a:pPr>
              <a:r>
                <a:rPr sz="4200" dirty="0" err="1"/>
                <a:t>para</a:t>
              </a:r>
              <a:r>
                <a:rPr sz="4200" dirty="0"/>
                <a:t> </a:t>
              </a:r>
              <a:r>
                <a:rPr sz="4200" dirty="0" err="1"/>
                <a:t>niños</a:t>
              </a:r>
              <a:endParaRPr sz="4200" dirty="0"/>
            </a:p>
          </p:txBody>
        </p:sp>
        <p:sp>
          <p:nvSpPr>
            <p:cNvPr id="88" name="Shape 88"/>
            <p:cNvSpPr/>
            <p:nvPr/>
          </p:nvSpPr>
          <p:spPr>
            <a:xfrm>
              <a:off x="598676" y="-1"/>
              <a:ext cx="3671461" cy="1143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63500" cap="flat">
              <a:solidFill>
                <a:srgbClr val="1B8518">
                  <a:alpha val="7100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51">
                <a:defRPr sz="2400">
                  <a:latin typeface="+mn-lt"/>
                  <a:ea typeface="+mn-ea"/>
                  <a:cs typeface="+mn-cs"/>
                  <a:sym typeface="Helvetica Light"/>
                </a:defRPr>
              </a:pPr>
              <a:endParaRPr dirty="0"/>
            </a:p>
          </p:txBody>
        </p:sp>
      </p:grpSp>
      <p:pic>
        <p:nvPicPr>
          <p:cNvPr id="12" name="Picture 14" descr="C:\Users\vmartinezzavala\AppData\Local\Microsoft\Windows\Temporary Internet Files\Content.Outlook\IZX0PAC2\ventanilla de salu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564"/>
            <a:ext cx="1838331" cy="180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"/>
            <a:ext cx="2667000" cy="114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2345925" cy="109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343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 advAuto="0"/>
      <p:bldP spid="3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1.bp.blogspot.com/-9pGKLFMCuAI/UgPUD5nvS8I/AAAAAAAAAOg/3YjKPMP8c_g/s1600/obesidad+infanti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13" y="2930491"/>
            <a:ext cx="2903764" cy="148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Temas de Salud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419600" cy="4525963"/>
          </a:xfrm>
        </p:spPr>
        <p:txBody>
          <a:bodyPr>
            <a:normAutofit lnSpcReduction="10000"/>
          </a:bodyPr>
          <a:lstStyle/>
          <a:p>
            <a:r>
              <a:rPr lang="es-MX" dirty="0" smtClean="0"/>
              <a:t>Inmunizaciones</a:t>
            </a:r>
          </a:p>
          <a:p>
            <a:endParaRPr lang="es-MX" dirty="0"/>
          </a:p>
          <a:p>
            <a:r>
              <a:rPr lang="es-MX" dirty="0" smtClean="0"/>
              <a:t>Obesidad y nutrición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 smtClean="0"/>
              <a:t>Salud Oral</a:t>
            </a:r>
          </a:p>
          <a:p>
            <a:endParaRPr lang="es-MX" dirty="0"/>
          </a:p>
          <a:p>
            <a:r>
              <a:rPr lang="es-MX" dirty="0" smtClean="0"/>
              <a:t>Salud Sexual</a:t>
            </a:r>
          </a:p>
          <a:p>
            <a:endParaRPr lang="es-MX" dirty="0"/>
          </a:p>
          <a:p>
            <a:r>
              <a:rPr lang="es-MX" dirty="0" smtClean="0"/>
              <a:t>Salud Mental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5122" name="Picture 2" descr="http://www.usd261.com/Images/Pictures/immunizatio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958" y="1176338"/>
            <a:ext cx="2440267" cy="18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data:image/jpeg;base64,/9j/4AAQSkZJRgABAQAAAQABAAD/2wCEAAkGBxQQEhQUEhQUFhUUFBQVFxQVFxUVFBUVFxUXFxUUFBQYHCggGBolHBQUITEhJSkrLi4uFx8zODMsNygtLisBCgoKDg0OGhAQGiwkHyQsLCwsLCwsLCwsLCwsLCwsLCwsLCwsLCwsLCwsLCwsLCwsLCwsLCwsLCwsLCwsLCwsLP/AABEIALcBFAMBEQACEQEDEQH/xAAcAAABBQEBAQAAAAAAAAAAAAABAgMEBQYHAAj/xAA/EAABAwIDBAcFBwMDBQEAAAABAAIDBBEFEiEGMUFREyJhcYGRoQcyscHRFCNCUmLh8HKi8SQzQxZTgrLCFf/EABoBAAMBAQEBAAAAAAAAAAAAAAACAwEEBQb/xAAvEQACAgEEAQQBAwQCAwEAAAAAAQIRAwQSITFBBRMyUSIUYXFCgZGhI7EW0fAV/9oADAMBAAIRAxEAPwDowSmhCACgAoAKACgDk/tK2jMspgYepD71tzpDuB7Bfz7lOXJWCrk5zWOJc0eJTJGSY67c23C31SjDMDSXjsNwtfRkVySKlliLa5vd0393os6Qy5fB0/Y/DOgiGb3nam/PkuKUt0rO2tqostpcS+z00jx73usH6nbvme4FNCN8E26OdbG4b01QC7UanXiRZ3qrZZcUhcMabkzr80fVa3u9FJ9DLuzI7bUJORoBIJvp3tb8EL8WUj+SKR2zEz2DqH/c+JsfgE1mNLo6JgWG9Ay1v4XOP/0lSFnK2WbggVDMjVjQyZDlakYyM1PBkqHW3PbfxFh8wkk+C0ejJbSQdHITa4eLeI1B+A8F0YJcUc+ePkoaqC2nLXTlexC6qOQiRvdG4EXBaQQeIsbgofPAHe9icfFbTtcT942zXjt5+KIPwxJqmaBOIBAAsgAIA8gAIACAAgBKAHAgAoAKACgAoAz+2uOiipy4f7j+qwdttXdw+iWTpDRVs4Q+UuOtzmcSSePMnzKxIexiR2aRxHEW7gmF8kqus1uYbjcDwAHzWUNZGlflbpvdbytY+tkAaLZin6eVrjqIm6X1u46N+HwUc8qVF9PHmzp1JFYAclyJHRJmX20mEzxCDcsG4cHkDU9wP9y6IcKydNlzszg/QuB4WB8Rofl5Kdtu2UlSVI1bUxIRNSteRfgbraBNokZQtMPXWBQ256UYYkmHMLGzUiO510oxBq6e5B5fz6eSnIeLoym1dHmjNt4C3E6kbJbosw8RJDuOR3od/wAl6KPPaG3kOvruIv4hbQtmg2Fxz7HVNzH7t9mv7j+LwOvmkfDs2rVHdAbqpE8gAIACAAgDyAAgAIACAFIAKACgBSAPIA4h7RMd+01TwD1Ifu28r36x89PBT7ZVcIxbnm/cnFsAksSdNNPigwR0pcWjgPmg0cmBeQO0gfFLY22zpGwNBkhaT+LrHz09AFx5ZbpHbCO2CNXUV7IxqdbbvklRu1mYoqRznueG6uuXF1zqXZjblwHcmdlEkjY0Tt3871iJyJzHphCS16ZMyhZcizKG3PQzURJX8EgxV1TUtFUUtZ0kZvFftAFx4/4RSG7XIaPaAg2lBAO+97jtHMLHH6MaRJxFgcLjUO49ik+DYnM8VhMUrm/m+uvyXfilcTjzRqRXNBY+x3ONvorJnO1TJbBmLeegWPk1M7V7PMY+0UrWuPXi6jr7yB7p8vgiD8CzXNmoTiAQAEABAAQAEABAAQAsIAIQAUAFAFTtViYpqZ7+NrN/qOgSydIaKtnzzIblx3/5/wArF0O+xmJlyR2E+QTCDb22HiUGiGe+gF2azZ/BDIIyRprfx/hXJkyU2juxY+E2a+oxAQtEUQ1AsXcB2DmVKK8sftjuH4U+TrOJ77/ROjW0i8gwst/E4962hNxJZBlS0G6w9JZK2akS4pLrUzGiUnEI0zrJG6GSIRkuUifJSh1kN96okI2OuhC2jLZSYxg7HgkDy0KR8FIvwzP4ZUFjzE6+V3u3/C4cL8jy596WStWO1TKLbKhtleOBVMEvBLOrVmYqBu8x8V1o4pEiN+YXHEA+INimFNPsNjP2WpuT92+zXeO4+H1U5fi7HrcqO1MdcXHFWIhQYBAAQACgBKAAgDyAFIAUEAFABQBzX2u4hYwxA83uHoPiUkuykDlV9/8AOK0BUbN3bv7hZaYedHf+4+oA+Cw0VhdAXyW4/XRJOVIpjhbOk0gEEN7agaDiSdw9VwdyO59CMEwwvdnedd9rbvE7k7l4RnRrWzNiAHkOPhzWpi7Wx6OrJAs0+JA9Cbp1bEaX2IkrCN7D3gh3oNVjbXgZRT8keWYOF2kKTal0Ok12P0M10sWZJFu0aK6IECvfZSyMrDkq/tWXtcb2CSMvoq42QqzaWnpzaaoAd+SPrH4fRdEIOX7kpyUfr+5B/wCv6EmwlmHa5rrfNPLE/p/5JrMvtFtR4zFKLxyskHY4Zh3j9gueScey8WpdEXFaAPOYaHf5JN1FPBExij6WA5t9vXmtg6diNXaOa1TbeFx/PJeijgkIpn5T2XI8xu80wp6jrSLjl8FklwEXyd+2Nr+npIn3ucuU940+SMb4FmuS7TiAQAEABAAQAEABAC0AFACggDyDTh3tOqi6ulF9GBjQPC/zU/JRdGXEPULu0+n+VoCae5de2mnZ2/JMKOv0IHJov33BSjGj2TpRnuRy+C5c8jswxpGvnps1gubosmTKYCMW9LEnyG9FhVlJistc95bSxBgtrLMW3PY1ovYK+NR8slkcukZ2o2IxKV2aSVr+sCQJDz1ygi19/BdUJY/o5pRyP+ocwzZmuhnb1pGR5tSJGvdb8Jy2seCycsTfQ+NZV5s19LDO4gyMDbG2cEDONwOT6rhyRrlOzsjJVX+i7porEJK5EfJcxO0XSnRFoiVzMwUsnJSHBQ1+Eib8b2cLttu5G6XHVlHJpcFXBsHSh+dzXOdmzZs7gQeYsdF1rLNHO8UHzROGxtFe4gaTzddx7b3WSyt+QWNLwgjY+kuCIY2kbi0ZT5hSlOT4spFJO0i0/wDzso0Nx27/ADUXAdzsg1EfUcOwhCMXZyapis9zTwJ7Bv1+K9CDtHHkVSZDynXwTiEWPRxTMRdnZvY/U5qVzfyyEegPzSR7ZsvBv1QmeQACgAIABQAlAAQA4gAoAIQAUGnAfaO0ivqL8S0/2iyRdj+DOy1H3bWjiblajH0eFWRoOOnpb6rTCUxmjyNwGhSsdGy2PaCFw5vkd+P4GtaBcKQ1Oi2pohyVIpE2OupDwt/PBPtM3AEMg4MPn9FttBwz3QvO/KO5LubG4PGIDtPNTbAa3G3EpbpjVaLGCPRUSYrBPByWNAmQ2tv3pBmONhB3iydSFY42hH8um7CyRHTBvAJ0hW7BNGENGIo62OxPaFCSKI5RiNEXPmtwdu46gfv5LuxfFHPn+bK18ehPJo+NlQiQC27/AA1W+BfJ0/2NBw6cfgzMI77G/pZKvkEujqioIBAAKDAIABQAEABAC0AFABQaFAHGfaxSBtWXf9yMeYuPopv5FI9HPZW6NTIV9DG49yYUuoJfu3N4u18AD+yxjo2WxAuw968/P8jvxfA1cDesoxLSf4l/SNXTFHOyfGE4o5kWUaNvYEu02yJUS20G9Tk0hlG+yL0FiHE3Knt8j7vBOgqQqqSEcRU9QLLWwUSKyMG55qW0dsVHLbQrUxaJ0TrqyJsdTUYMyoZpS4izeoyQ6OO7SSmKrkAJsSxxHdfTyJXVg+Bz6j5kGvA1DTx15jS9vVWIkehAa/M4XGunPQrDao7D7LKAsps5/wCQg+AFvksh22LM3YVBDyAAUGCSgAIACAPIAUEAFACgtA8sNOU+2EWlg7WuHqFOXZSHRzCtFgO8+hTIyXRFTClhh8hv4W87n5LDUbbYiS0du0fBefqPkejg+BtKDUqcOx5l7AulESZEVoD5dYLTKK+okLjYKMnbKJUivrHOYbgXb2b1OUX4HhT4KmsFRNrFOIv0mLP5kkLYU+x5JJUl/cTFU1EWklpOTmNLT4i5WSX0PCEJeaJc0ksrbRu6M8XFuY+AOnmiKfkm1FXZHpaWohNzUSTHi1zY2t8MrRbzRPv8TYOFVL/JbwQuPWdoTw5IUH5EckuESIJCw2KdOmK1ass2yXCtZKhmVyUZFbXapZGnH9s4P9Q8/p+Y+qtg+JDUdr+CtwmiLyeJNvJNPIkgx4m2SqGjvPltcNJHeToAjdUUw2XJ/sd12boOgp4ozva0AqsFSOWTtlomMAgAIMAUABAAQAEAKQAQgBS0Dyw05X7ZGfeQHsd8Qkl8h49HM8QiOXxv56rIvkacXRA3WTkyfhrrEntHz/ZYxomw2X6lx/P5uXDn5PRwKk0bvDdwU4DSLmByuiZLjemMoFRPYJZM2MREQ4neViRknYH2K3gxWRXtbxISsqosXAwG1rFNFMySoMoAOpGnihoxRbQ3Yc/RLtZu0djkB3EeCLMcWj0wDh2jch0wXAaadZFmyQ+9yYUg1JSNjGBxnDenrMnNoB8XXVFLbBsm47pKxw4D9jjc+13Bth2u4KbuXL6LRklwhvY3BHulErxoHg97r3+KeU7aSEcFCLvtnYGhdx5gUAAoMAgAIACAAgAIAKACEAKQaFAHPva3Rl0Ub7e66x7ipz+ymPng59tBhrjbKNDpbub+yhjmelnwNpUZ6qpCwAntV4ys4cmPauSRhURJAA3kE9zet9Fk5UgxwtmxoI7Od/Vb+1q48js74KrNrhg6oSxFkWbCqJioksKYCtq6uz7ct3f/AD4qLlzRdQ/GxuqxhsQ1Nzy+ZT3QsMMpspajaQuNm3cfyt/ZZbZ1x00YrngbixGokBLI93PT/wBrJqka44Y9sfp6ipe33D33AWpSBrCn2K6GpIuNP6jdZUgcsSdEaSnqg3N0je6/7I2/uG/HdbSJV1dRT2LwHNO5zCT58fRY4PwxouE+KLPBdoxL1XHXgePcUvK7IZcCSuJd0Uxc8jx8RofksT5INcFm4KpIhTb1NjFPSQg1cj/ysb8D9FrfCErskx5ZPfNzqbW0F0Ri9tsemuUWeHwBoa0C2o+KIdpE8jtNmiC9E848gAIACAElBgEABAAQAUAEIAUEGhQBUbVUXT00rOOQkd41HqlmrRsXTMJh7GzRsdbUDLrweNDdcEuGe9iyXGzMbU4eRZuWxBLr8LFWxyOXUxUviN7E056c5mksyOBcdzdRx7QCsytUSxRaLsRlmtvxuPhm09AFzN2zqSpGroH6BamTki0jVBCbC1OjCjxykeC50Yu6w05jipOP5HRCaqmYbE6WQuDpS7LrcA214AnfzVYxSR07utvRp9lqNlw1rcoe24Nvetv14pLbkkS1Etsb7o0FPhQZI4H3XC4PI8lVY3fJyT1O6KrtFrhlM2Np3XudfhZVitpDLlc3YuAMc05rXJI3gkrE1LsyUpJqiBPTR9HlJFw5uY/l3HXkLHf2pXjTVFFnkp7iv2ipBvbuYwuPEk7gLefoknF3wW0+fj8vLMVRYE6R7nN0eTutx43Q+VR17lG5eGbbBcPMRAcbnLqebiVKMfyOac7RbzJ2RRWycSpMoQMLs6eW28Bl/I/VL2zZKlZaiIa2bbuVYtkyThseZ/Y3Un4KuKFzshmlUaLldZyAQB5AAQAkoACAAgwCAPIAIQApBoQgBLxdAHM6mH7FWvid/tTnOw8A/wDE1cmWFHoaXL/SM4nhbp32b7t9SePZ3KKf0diinzIs6XC8oawbhqbcSP8AKnKLsHJLkq8blYHmMOGYD3eNuBSeQhyiywmW7R3BMnyJJF7E5URKiwpXKiFY7IzW619h4K/E8MjlGoH171robHllF0VlLRmEBrdA11wOXYDy7EJstKOOfJayVeaIsc3MTvOlt/JPvdURWlW+0+B7pC5zXFmgBFri/wACtTVptAsKSasayHqkNaMpuO/cfifNZX0Psi7t9npaxwz3DbO09LFDk0YtNB1yVRos7idSXZcxubHL7txxspN2X/DH4LiipGxjQd5W9HNObm7ZMiZbVYhGxipesbNSKysdYKM3wUj2c2wbbFsOI1Gc/dSPyB3AFgDB4GxV5YZKEZLtdkYZYynKEv7HS6fEmzECIh5PAai3MngFOMnLiK5KyjsVyNHRU/RttvO8ntXfjhtVHm5J7pWPpxDyAAgAFAAKAE5gl3obazyYUCDAIAIQaKQAUAeKAMxtzs99tgOXSRnWYe0cLpZKxoujAYbtcID0NXdkjOqXEaOtuJPArkljkuY9HqYdRja2zdP/AEydie3lNEwljw91tGs1ue08EsYZJOqoaeXDBW5X+y5MFQYg6pkfI4/eE5hy7B5aKmTGoKvBDBm9yTfk3eztZmbbiDbuXHPg6uzVUkt1sZEpqifDJZUTFosYn3CouRGIcEAxiWPxC01NoZbTBFFPdaJDIbJhXlscdATyC2mKstDTqbmlaN90XHCAsFcmx0BYwQqV9gsbBIrJ5VNyKJGU20xv7PTvcD1rZWdrzoPLf4JcUfcyJG5Je3By8+DjMUBevVPJqzvfso2c+yUokd/uTWcexv4R5JY88mv6N2ExgUAIc8JXJIZQbEl5O5I8v0OsX2MPPiVJyfksopCWi+9LbZtIWQsAQ1xCaM3EWUFIdzq3uol7TCqkghACkAeQB66AEPQByj2y7PjKypY2xzZJCOIPuk+It4pemN2jkj4rJxKFUdQYnhw4fBLOO5UPjm4StG6wWvAeHA9V417CvNyQa4PXhJS5Rt6Wo7Vy7qKONltFOqqZFxJ1PUKsZCSRJbKCqJiMeaLrRTwhWmsdbEmMFdDZBglzVjZqQghKbQ099ljZqIVVVKM5lIxKmsq7Bc8pl4wOO7aY19qmytN447gcnO/E75Du7V6ulw+3G32zzNVm9yVLpEjYvBzVTsjtoTdx/SN/0VZPwRij6Mpow1oaNwAA8E64FH7oMI5cXHsXNObk+DphBRQ4QAk6HXIy6S+5ZZtBbHzWpGNinWC18GLkYEl0ljULY1akYwlaA4uw4whABQB5AAKAEOKwCvxnD21MMkTxo9pHdyKxjI+csbwx9LM+GQatJ8RwI7CtTBoqZGphC32dqOtkPeFzaiPFnbpMnO06FhtWS0A7x6rysio9WKLiCpUVIJQJ8dSqxmRcCRDWKscgjgW9NUArpjJMg1ROjNyqJWzLos4YQwXOp5LqjCjncnJ0uBZeHD3LJttht2v5FRWVLWPyu00vfgnhoZZFaNnqIQXY2+ZpALHA3vbwSZPT8kb/AGEhq4SKOtrtbLyM0pQk4vs9LHC1ZXT1VlyOZeMDGbc4u6OEtabOk6t+IHG3guzR4t0tz8ENZk2Y6Xk51DGvWZ46R3P2TYD0UBncOtJ7t94YN3nvU48ux5fR0EKgozUyfh81DNOuC+GF8i4zYKKLNEDE63LYcXEAKc5FccLHKclNBE5Esu0VWIRBJnPYFK7Y7W0khlk+0SxMkgaEN0CVkMSudqNynbZWkuGWVl6B5wbIAKAAUAAoAQVholYBjPaNskK2HpIwBNGLj9Y4sPyWP7GX0cHmjLSQRYjQg7weRTpitCKWXJI13IhZJWmghLbJM6dSAOaLcl4uTuj34PyTInkLmki/ZMilS2K4jwkKZSEcSTBXlm/cnWRoV4lIt6LGGk3JFhqV36Ocs2RQiuTj1EPag5MsztfG+waNxFjcBfTr02cV+R4D1cW+CTR4q6S+UN0H5uZSz00Y9saObd0VWO00j3ufdoBaARfgPBdemnCEVE5c8HJ3ZSRtLfxaW4Fdzkn4OVQf2MzuvqDdfD+tafJHUOdcM+x9Nywngik+iFNIvHjE9E53tlIZZmtG5g9Svb0kGoXXZ4+ulc6+iy2C2QdWyBzwWwRkZnO0znflHPtXS4T6o5E0jt78RhgaG5hZosAOxdOPR5Z9IjPNCPbKebbJgeGtA321OpXevSWobpMhHVbpJRRcU7nSHMRa6+cyK5s92KUIpEiaTKEr4NSswdFjf2zEAxp6kId4u3X+K6J6XZgWSfbfH8CrMtzhHx3/ACbyFqjFE2M4vU9FE935Wk+QWT6pDYlbKrBqovjY7dmGbzUYJrgtkqy6bMSFe+DnopcZrw1zI79aQ2A424lRnydGKPFl1Tx5WgDkqJcEG7ZMsu04Q2QB6yAAQgBJQAkhYaCywDxatA4v7UtmOhm6ZgsyU7xuD+R70nTH4aOdSwJ0xHE3myFRnjAO8Ly9VGpHsaWVwNK6C64WdSkIyEKbKJ2PNelsGh1hW2I0IqqcPY4DQkb13ena39LnWQ59Th97G4MytTQTRncT2hff4PXNJlXyr+T52fpuaHSsi9LIz848wu+OpxT6aZzSwzj2mD7dJ+d+v6j6qqcfpE2gsrnj8R8ymtC7EW+DYtlPWzEHlqoaiGOa5r+40I5IcwsuXY3Dyd4tK41ooPwirz6heWV0uKU9yejBJ4kLqjp0lSaRCUssnzZIZi8hFooJLcAGut6CyVwwxdymv9AseV/Yk4fX1GjYXNH6iG/upy12kxf1WUjpJvs87Yuqp8tRI6O0bg4suSSOw2Xm6z1aM8coxtWj0NJpkssTa4dj7C0ahfIx1FcM9+eld9Ge202rDIyyM3e/QW4cyuzRYv1GVJ9ENS/YhfnwU3ssg++lfyAHzK9L1iSThBHnaNPbKTOsRFeXEszMe0LEOhpJTxLco73aJsUd+VI29sGx3Z4fcRf0N+Cj/U/5KTLm9gmfQiOdOcZMYcSSRHGLDgCd9lWaS0qflseLfuNeFH/s30VSbLni3QOKLoBd55wQEAGyAEkIASQg0SQsA9ZABsgCo2swgVdLJHbUi7exw1b6rJK0amfPFZEWnUWIJBHI3sQUqZRl1sVJ1nN5G64tYuEzu0T7R0GJmi807GxRhusaBSGJKdK0UUhvLZLQ1i8yygGnPulHSEmMHeAnjlnH4tmOMX2hJoGO3sHkuvH6lqodTZCenxS7ihyLZ2J2uVda9Z1tVvOWWlwJ/EtIcOYwWa0Ady5Z6jNN3KTsolFKkiuxnC3TsdHFZr3DR3JZDXTxSTlJ9/ZmSCcGK2B9ns0Mhlrcpy+4wHML/md8gvd9zI3y3X8nkcUdObCBuA8kCisqAKLaVhdlbwN1y6p9I79FSt+TKDZYXu1xAPBcvt2ep+rpdEyLAI49SA48yLqkfx6ZCeVzI1CGwzOyAC41so5csnJNs141sNNT1twqwnZySxmO2/pH1WSNp6uriO0bk0MrhO0UjijKDUi62bnHQsbxaA0+CnCfLszNjp8FzJKAFRyRFLkwtFDkxGZ7v+QC3cEs81wjH6OlYaTl90bJjhZMmqOdo0gC9A84ICwA2QACEAJLUGiS1YAh7gN6hm1OPCvzY8YOXRHlqeS8zP6skv8AjReOn+yFPUycCvMl6tqfDLLBDycp272We0vqIruucz2W1HNzfovQ9P8AU/dezLw/sTLhpXEy+xlR/qwPztIPeNQvS1kf+L+DNHL/AJf5R1anbovHPRkSWRXTJCNnnwLXEFMjSRW3hI4lFIDoARoso1TIfQapWi27gkRwLKFcyS2BCiI5kiAZVWPBKXI8/dpqTw4rJyUVbFRNoaTILn3jv7OxeLk1HuZU10ujZcqi5lxJrQNDdfVS9Vwxin5PNWnk2KixEHgo/wD7mFdpm/ppEiKoa5dem9SwZ3UXz+5OeGUeRNbRCVtj4HkuzJjU1TMxZXjdoqH4TK33bOHkuN6fIumdy1WN98DEuGz8GeqV4cv0OtRi+ytn2dnaTKQNBuvqpT0uWrKx1mJ/ggQh/EaIjGdcmva+hrFBqO5JmntY2ONqjOslfC82vYm655NS5T5OrapLktDXuI33WQySfZJ4ooq8TmLi1zNCOKrvTXJqjXAWY5MBa17JbrpmPDA68Gr3z5wIagA5UAJdpvSznGC3SdIZJvojPqhw1Xh6j17FB1BWdMdK32I+09i5P/IG18aKfpUNPN15mbWRzS3SlyWjDauEIyqayrxI2hp8SxtsZEaemvwS277NOV1mzBpMTY5jT0MmZzSNzXW6zPmP2X0+HWe9pKl8l3/7IYsW3Pa65NrTsXKmdkidHGrRIscMSpQoxJAlcTVIaeywStDp2Q7C+5Tov4JEdlgjHwFpgbagW1O4LJzjCO6XRnZZ0lNk1Orvh2BfP6vWPM6XRtEljdVzwlTMZ6WO6fJnpUYoi2sSY4uX5S6BjjRZVWd4+IcC7b7Is+LtjcG5useHZzPJehopa7M92Jyf/X+yc4wXyLfD69sg1I07QvrNFlzSjtzxqS/2cGWEU7i+CU2pYdz2+YXdREeygjmFgFbLgbCdCQDwClLCmdEdVJEqKgY1uXKCO3VMscUqolLLKUt1kKo2cp3m5jHgSPgoy0mGXO0tHWZo9SIrtj6Y/hcP/IpHoMP0/wDLH/X5vv8A0D/o6mtazu/MUfoMP0/8sP1+b9v8EOfYaInqvc0ctD6qU/TYN2pNFI+ozS5SZqMq9E88IagDziBvWPjlmlPXMlkPV0HC6+b9Ris8/wAslJeEjtxNQXQxHQS/ic3wBXg5tHBfB3/J1RzLyhup6SMXyZx+k6+RXH7K8uisJRlwCGua7Q3aeTtFKWKS57GeNolBymm0TaHQumGZryIzxiuumGRS7MshV2GiVtjvBuDyK6cM9krs1SplK6ldGbOFuR4HuK9GM0ytqS4JsUa6oMlIeESuhGeMCehbGZKK6V47GU6Ir8LPBSeGRRZUAYe4JPakN7iHW0xFrDVLOscXKXCM3WyXDR5NTq48fkF81rNVLLL9vCKRJDWkLjs0dahPyxWFNXNyMETThgu4gALfcnN1E1RvoYjlMw6tw3mdCe4Icdr57GaUOxUWFRC5yNN95IuT33XbDX6iENqnS/YhJRbtoeFMwaBjfIJH6hnb+b/yGyP0KFJGd7GeQXTi12VdSd/yLKC+hbaEN9xz2f0uNvI6L0sXrOeK5d/yQlhiyUyaVo0c139QsfML0cXrSfyj/gjLT/TFDF8htKwsH5x1meJG7xXpYddhy9On9MlLFJFjFI14u0gjmDddZIXlQB7KgAZUADKsNEvNlDUZ44Y7mNGO5ka+q+b1HqGTL54OqMEg5VwSk2zbCWokpVwFjL2rgyc8MomR58Pa4agdyX2XttdlI55JldLhz4xeN2n5Xatt2HeFjx3G5r+6OiOaMnUkLjqrAZtPVcux3+Jrx30TWOWwnRBoeAXbDJ1ZOwPiBFiARyKvHI49MNxHNAB7unZw/Zejp9VXyN3iWxr2oq1YjY4IVRIyw9Am2mWEQI2hZ50QRtCzzKcDW2pXy/qeq9yW2PS/+seLoIgXjxxu7Y/uCeiCxpXSG3s8IktpBuYybv8AcHiUbXNj8R+R4YYHWLzcjW3BdOPEku6Meoa4iPOYALDcuPJkp7UKn5YhSUqNC5t1RJy6BOhMTVSHFM2TJTQuyLaRFsQ5SnkaNQpmuhVsOVvhmMZbQsY7MwZDzYbX7xuK78PqGowOlJ19PlE3CMu0WtNMTode3d5r6XR+pRz/AIyVM5cmLbyiVZemQBZ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8" descr="data:image/jpeg;base64,/9j/4AAQSkZJRgABAQAAAQABAAD/2wCEAAkGBxQQEhQUEhQUFhUUFBQVFxQVFxUVFBUVFxUXFxUUFBQYHCggGBolHBQUITEhJSkrLi4uFx8zODMsNygtLisBCgoKDg0OGhAQGiwkHyQsLCwsLCwsLCwsLCwsLCwsLCwsLCwsLCwsLCwsLCwsLCwsLCwsLCwsLCwsLCwsLCwsLP/AABEIALcBFAMBEQACEQEDEQH/xAAcAAABBQEBAQAAAAAAAAAAAAABAgMEBQYHAAj/xAA/EAABAwIDBAcFBwMDBQEAAAABAAIDBBEFEiEGMUFREyJhcYGRoQcyscHRFCNCUmLh8HKi8SQzQxZTgrLCFf/EABoBAAMBAQEBAAAAAAAAAAAAAAACAwEEBQb/xAAvEQACAgEEAQQBAwQCAwEAAAAAAQIRAwQSITFBBRMyUSIUYXFCgZGhI7EW0fAV/9oADAMBAAIRAxEAPwDowSmhCACgAoAKACgDk/tK2jMspgYepD71tzpDuB7Bfz7lOXJWCrk5zWOJc0eJTJGSY67c23C31SjDMDSXjsNwtfRkVySKlliLa5vd0393os6Qy5fB0/Y/DOgiGb3nam/PkuKUt0rO2tqostpcS+z00jx73usH6nbvme4FNCN8E26OdbG4b01QC7UanXiRZ3qrZZcUhcMabkzr80fVa3u9FJ9DLuzI7bUJORoBIJvp3tb8EL8WUj+SKR2zEz2DqH/c+JsfgE1mNLo6JgWG9Ay1v4XOP/0lSFnK2WbggVDMjVjQyZDlakYyM1PBkqHW3PbfxFh8wkk+C0ejJbSQdHITa4eLeI1B+A8F0YJcUc+ePkoaqC2nLXTlexC6qOQiRvdG4EXBaQQeIsbgofPAHe9icfFbTtcT942zXjt5+KIPwxJqmaBOIBAAsgAIA8gAIACAAgBKAHAgAoAKACgAoAz+2uOiipy4f7j+qwdttXdw+iWTpDRVs4Q+UuOtzmcSSePMnzKxIexiR2aRxHEW7gmF8kqus1uYbjcDwAHzWUNZGlflbpvdbytY+tkAaLZin6eVrjqIm6X1u46N+HwUc8qVF9PHmzp1JFYAclyJHRJmX20mEzxCDcsG4cHkDU9wP9y6IcKydNlzszg/QuB4WB8Rofl5Kdtu2UlSVI1bUxIRNSteRfgbraBNokZQtMPXWBQ256UYYkmHMLGzUiO510oxBq6e5B5fz6eSnIeLoym1dHmjNt4C3E6kbJbosw8RJDuOR3od/wAl6KPPaG3kOvruIv4hbQtmg2Fxz7HVNzH7t9mv7j+LwOvmkfDs2rVHdAbqpE8gAIACAAgDyAAgAIACAFIAKACgBSAPIA4h7RMd+01TwD1Ifu28r36x89PBT7ZVcIxbnm/cnFsAksSdNNPigwR0pcWjgPmg0cmBeQO0gfFLY22zpGwNBkhaT+LrHz09AFx5ZbpHbCO2CNXUV7IxqdbbvklRu1mYoqRznueG6uuXF1zqXZjblwHcmdlEkjY0Tt3871iJyJzHphCS16ZMyhZcizKG3PQzURJX8EgxV1TUtFUUtZ0kZvFftAFx4/4RSG7XIaPaAg2lBAO+97jtHMLHH6MaRJxFgcLjUO49ik+DYnM8VhMUrm/m+uvyXfilcTjzRqRXNBY+x3ONvorJnO1TJbBmLeegWPk1M7V7PMY+0UrWuPXi6jr7yB7p8vgiD8CzXNmoTiAQAEABAAQAEABAAQAsIAIQAUAFAFTtViYpqZ7+NrN/qOgSydIaKtnzzIblx3/5/wArF0O+xmJlyR2E+QTCDb22HiUGiGe+gF2azZ/BDIIyRprfx/hXJkyU2juxY+E2a+oxAQtEUQ1AsXcB2DmVKK8sftjuH4U+TrOJ77/ROjW0i8gwst/E4962hNxJZBlS0G6w9JZK2akS4pLrUzGiUnEI0zrJG6GSIRkuUifJSh1kN96okI2OuhC2jLZSYxg7HgkDy0KR8FIvwzP4ZUFjzE6+V3u3/C4cL8jy596WStWO1TKLbKhtleOBVMEvBLOrVmYqBu8x8V1o4pEiN+YXHEA+INimFNPsNjP2WpuT92+zXeO4+H1U5fi7HrcqO1MdcXHFWIhQYBAAQACgBKAAgDyAFIAUEAFABQBzX2u4hYwxA83uHoPiUkuykDlV9/8AOK0BUbN3bv7hZaYedHf+4+oA+Cw0VhdAXyW4/XRJOVIpjhbOk0gEEN7agaDiSdw9VwdyO59CMEwwvdnedd9rbvE7k7l4RnRrWzNiAHkOPhzWpi7Wx6OrJAs0+JA9Cbp1bEaX2IkrCN7D3gh3oNVjbXgZRT8keWYOF2kKTal0Ok12P0M10sWZJFu0aK6IECvfZSyMrDkq/tWXtcb2CSMvoq42QqzaWnpzaaoAd+SPrH4fRdEIOX7kpyUfr+5B/wCv6EmwlmHa5rrfNPLE/p/5JrMvtFtR4zFKLxyskHY4Zh3j9gueScey8WpdEXFaAPOYaHf5JN1FPBExij6WA5t9vXmtg6diNXaOa1TbeFx/PJeijgkIpn5T2XI8xu80wp6jrSLjl8FklwEXyd+2Nr+npIn3ucuU940+SMb4FmuS7TiAQAEABAAQAEABAC0AFACggDyDTh3tOqi6ulF9GBjQPC/zU/JRdGXEPULu0+n+VoCae5de2mnZ2/JMKOv0IHJov33BSjGj2TpRnuRy+C5c8jswxpGvnps1gubosmTKYCMW9LEnyG9FhVlJistc95bSxBgtrLMW3PY1ovYK+NR8slkcukZ2o2IxKV2aSVr+sCQJDz1ygi19/BdUJY/o5pRyP+ocwzZmuhnb1pGR5tSJGvdb8Jy2seCycsTfQ+NZV5s19LDO4gyMDbG2cEDONwOT6rhyRrlOzsjJVX+i7porEJK5EfJcxO0XSnRFoiVzMwUsnJSHBQ1+Eib8b2cLttu5G6XHVlHJpcFXBsHSh+dzXOdmzZs7gQeYsdF1rLNHO8UHzROGxtFe4gaTzddx7b3WSyt+QWNLwgjY+kuCIY2kbi0ZT5hSlOT4spFJO0i0/wDzso0Nx27/ADUXAdzsg1EfUcOwhCMXZyapis9zTwJ7Bv1+K9CDtHHkVSZDynXwTiEWPRxTMRdnZvY/U5qVzfyyEegPzSR7ZsvBv1QmeQACgAIABQAlAAQA4gAoAIQAUGnAfaO0ivqL8S0/2iyRdj+DOy1H3bWjiblajH0eFWRoOOnpb6rTCUxmjyNwGhSsdGy2PaCFw5vkd+P4GtaBcKQ1Oi2pohyVIpE2OupDwt/PBPtM3AEMg4MPn9FttBwz3QvO/KO5LubG4PGIDtPNTbAa3G3EpbpjVaLGCPRUSYrBPByWNAmQ2tv3pBmONhB3iydSFY42hH8um7CyRHTBvAJ0hW7BNGENGIo62OxPaFCSKI5RiNEXPmtwdu46gfv5LuxfFHPn+bK18ehPJo+NlQiQC27/AA1W+BfJ0/2NBw6cfgzMI77G/pZKvkEujqioIBAAKDAIABQAEABAC0AFABQaFAHGfaxSBtWXf9yMeYuPopv5FI9HPZW6NTIV9DG49yYUuoJfu3N4u18AD+yxjo2WxAuw968/P8jvxfA1cDesoxLSf4l/SNXTFHOyfGE4o5kWUaNvYEu02yJUS20G9Tk0hlG+yL0FiHE3Knt8j7vBOgqQqqSEcRU9QLLWwUSKyMG55qW0dsVHLbQrUxaJ0TrqyJsdTUYMyoZpS4izeoyQ6OO7SSmKrkAJsSxxHdfTyJXVg+Bz6j5kGvA1DTx15jS9vVWIkehAa/M4XGunPQrDao7D7LKAsps5/wCQg+AFvksh22LM3YVBDyAAUGCSgAIACAPIAUEAFACgtA8sNOU+2EWlg7WuHqFOXZSHRzCtFgO8+hTIyXRFTClhh8hv4W87n5LDUbbYiS0du0fBefqPkejg+BtKDUqcOx5l7AulESZEVoD5dYLTKK+okLjYKMnbKJUivrHOYbgXb2b1OUX4HhT4KmsFRNrFOIv0mLP5kkLYU+x5JJUl/cTFU1EWklpOTmNLT4i5WSX0PCEJeaJc0ksrbRu6M8XFuY+AOnmiKfkm1FXZHpaWohNzUSTHi1zY2t8MrRbzRPv8TYOFVL/JbwQuPWdoTw5IUH5EckuESIJCw2KdOmK1ass2yXCtZKhmVyUZFbXapZGnH9s4P9Q8/p+Y+qtg+JDUdr+CtwmiLyeJNvJNPIkgx4m2SqGjvPltcNJHeToAjdUUw2XJ/sd12boOgp4ozva0AqsFSOWTtlomMAgAIMAUABAAQAEAKQAQgBS0Dyw05X7ZGfeQHsd8Qkl8h49HM8QiOXxv56rIvkacXRA3WTkyfhrrEntHz/ZYxomw2X6lx/P5uXDn5PRwKk0bvDdwU4DSLmByuiZLjemMoFRPYJZM2MREQ4neViRknYH2K3gxWRXtbxISsqosXAwG1rFNFMySoMoAOpGnihoxRbQ3Yc/RLtZu0djkB3EeCLMcWj0wDh2jch0wXAaadZFmyQ+9yYUg1JSNjGBxnDenrMnNoB8XXVFLbBsm47pKxw4D9jjc+13Bth2u4KbuXL6LRklwhvY3BHulErxoHg97r3+KeU7aSEcFCLvtnYGhdx5gUAAoMAgAIACAAgAIAKACEAKQaFAHPva3Rl0Ub7e66x7ipz+ymPng59tBhrjbKNDpbub+yhjmelnwNpUZ6qpCwAntV4ys4cmPauSRhURJAA3kE9zet9Fk5UgxwtmxoI7Od/Vb+1q48js74KrNrhg6oSxFkWbCqJioksKYCtq6uz7ct3f/AD4qLlzRdQ/GxuqxhsQ1Nzy+ZT3QsMMpspajaQuNm3cfyt/ZZbZ1x00YrngbixGokBLI93PT/wBrJqka44Y9sfp6ipe33D33AWpSBrCn2K6GpIuNP6jdZUgcsSdEaSnqg3N0je6/7I2/uG/HdbSJV1dRT2LwHNO5zCT58fRY4PwxouE+KLPBdoxL1XHXgePcUvK7IZcCSuJd0Uxc8jx8RofksT5INcFm4KpIhTb1NjFPSQg1cj/ysb8D9FrfCErskx5ZPfNzqbW0F0Ri9tsemuUWeHwBoa0C2o+KIdpE8jtNmiC9E848gAIACAElBgEABAAQAUAEIAUEGhQBUbVUXT00rOOQkd41HqlmrRsXTMJh7GzRsdbUDLrweNDdcEuGe9iyXGzMbU4eRZuWxBLr8LFWxyOXUxUviN7E056c5mksyOBcdzdRx7QCsytUSxRaLsRlmtvxuPhm09AFzN2zqSpGroH6BamTki0jVBCbC1OjCjxykeC50Yu6w05jipOP5HRCaqmYbE6WQuDpS7LrcA214AnfzVYxSR07utvRp9lqNlw1rcoe24Nvetv14pLbkkS1Etsb7o0FPhQZI4H3XC4PI8lVY3fJyT1O6KrtFrhlM2Np3XudfhZVitpDLlc3YuAMc05rXJI3gkrE1LsyUpJqiBPTR9HlJFw5uY/l3HXkLHf2pXjTVFFnkp7iv2ipBvbuYwuPEk7gLefoknF3wW0+fj8vLMVRYE6R7nN0eTutx43Q+VR17lG5eGbbBcPMRAcbnLqebiVKMfyOac7RbzJ2RRWycSpMoQMLs6eW28Bl/I/VL2zZKlZaiIa2bbuVYtkyThseZ/Y3Un4KuKFzshmlUaLldZyAQB5AAQAkoACAAgwCAPIAIQApBoQgBLxdAHM6mH7FWvid/tTnOw8A/wDE1cmWFHoaXL/SM4nhbp32b7t9SePZ3KKf0diinzIs6XC8oawbhqbcSP8AKnKLsHJLkq8blYHmMOGYD3eNuBSeQhyiywmW7R3BMnyJJF7E5URKiwpXKiFY7IzW619h4K/E8MjlGoH171robHllF0VlLRmEBrdA11wOXYDy7EJstKOOfJayVeaIsc3MTvOlt/JPvdURWlW+0+B7pC5zXFmgBFri/wACtTVptAsKSasayHqkNaMpuO/cfifNZX0Psi7t9npaxwz3DbO09LFDk0YtNB1yVRos7idSXZcxubHL7txxspN2X/DH4LiipGxjQd5W9HNObm7ZMiZbVYhGxipesbNSKysdYKM3wUj2c2wbbFsOI1Gc/dSPyB3AFgDB4GxV5YZKEZLtdkYZYynKEv7HS6fEmzECIh5PAai3MngFOMnLiK5KyjsVyNHRU/RttvO8ntXfjhtVHm5J7pWPpxDyAAgAFAAKAE5gl3obazyYUCDAIAIQaKQAUAeKAMxtzs99tgOXSRnWYe0cLpZKxoujAYbtcID0NXdkjOqXEaOtuJPArkljkuY9HqYdRja2zdP/AEydie3lNEwljw91tGs1ue08EsYZJOqoaeXDBW5X+y5MFQYg6pkfI4/eE5hy7B5aKmTGoKvBDBm9yTfk3eztZmbbiDbuXHPg6uzVUkt1sZEpqifDJZUTFosYn3CouRGIcEAxiWPxC01NoZbTBFFPdaJDIbJhXlscdATyC2mKstDTqbmlaN90XHCAsFcmx0BYwQqV9gsbBIrJ5VNyKJGU20xv7PTvcD1rZWdrzoPLf4JcUfcyJG5Je3By8+DjMUBevVPJqzvfso2c+yUokd/uTWcexv4R5JY88mv6N2ExgUAIc8JXJIZQbEl5O5I8v0OsX2MPPiVJyfksopCWi+9LbZtIWQsAQ1xCaM3EWUFIdzq3uol7TCqkghACkAeQB66AEPQByj2y7PjKypY2xzZJCOIPuk+It4pemN2jkj4rJxKFUdQYnhw4fBLOO5UPjm4StG6wWvAeHA9V417CvNyQa4PXhJS5Rt6Wo7Vy7qKONltFOqqZFxJ1PUKsZCSRJbKCqJiMeaLrRTwhWmsdbEmMFdDZBglzVjZqQghKbQ099ljZqIVVVKM5lIxKmsq7Bc8pl4wOO7aY19qmytN447gcnO/E75Du7V6ulw+3G32zzNVm9yVLpEjYvBzVTsjtoTdx/SN/0VZPwRij6Mpow1oaNwAA8E64FH7oMI5cXHsXNObk+DphBRQ4QAk6HXIy6S+5ZZtBbHzWpGNinWC18GLkYEl0ljULY1akYwlaA4uw4whABQB5AAKAEOKwCvxnD21MMkTxo9pHdyKxjI+csbwx9LM+GQatJ8RwI7CtTBoqZGphC32dqOtkPeFzaiPFnbpMnO06FhtWS0A7x6rysio9WKLiCpUVIJQJ8dSqxmRcCRDWKscgjgW9NUArpjJMg1ROjNyqJWzLos4YQwXOp5LqjCjncnJ0uBZeHD3LJttht2v5FRWVLWPyu00vfgnhoZZFaNnqIQXY2+ZpALHA3vbwSZPT8kb/AGEhq4SKOtrtbLyM0pQk4vs9LHC1ZXT1VlyOZeMDGbc4u6OEtabOk6t+IHG3guzR4t0tz8ENZk2Y6Xk51DGvWZ46R3P2TYD0UBncOtJ7t94YN3nvU48ux5fR0EKgozUyfh81DNOuC+GF8i4zYKKLNEDE63LYcXEAKc5FccLHKclNBE5Esu0VWIRBJnPYFK7Y7W0khlk+0SxMkgaEN0CVkMSudqNynbZWkuGWVl6B5wbIAKAAUAAoAQVholYBjPaNskK2HpIwBNGLj9Y4sPyWP7GX0cHmjLSQRYjQg7weRTpitCKWXJI13IhZJWmghLbJM6dSAOaLcl4uTuj34PyTInkLmki/ZMilS2K4jwkKZSEcSTBXlm/cnWRoV4lIt6LGGk3JFhqV36Ocs2RQiuTj1EPag5MsztfG+waNxFjcBfTr02cV+R4D1cW+CTR4q6S+UN0H5uZSz00Y9saObd0VWO00j3ufdoBaARfgPBdemnCEVE5c8HJ3ZSRtLfxaW4Fdzkn4OVQf2MzuvqDdfD+tafJHUOdcM+x9Nywngik+iFNIvHjE9E53tlIZZmtG5g9Svb0kGoXXZ4+ulc6+iy2C2QdWyBzwWwRkZnO0znflHPtXS4T6o5E0jt78RhgaG5hZosAOxdOPR5Z9IjPNCPbKebbJgeGtA321OpXevSWobpMhHVbpJRRcU7nSHMRa6+cyK5s92KUIpEiaTKEr4NSswdFjf2zEAxp6kId4u3X+K6J6XZgWSfbfH8CrMtzhHx3/ACbyFqjFE2M4vU9FE935Wk+QWT6pDYlbKrBqovjY7dmGbzUYJrgtkqy6bMSFe+DnopcZrw1zI79aQ2A424lRnydGKPFl1Tx5WgDkqJcEG7ZMsu04Q2QB6yAAQgBJQAkhYaCywDxatA4v7UtmOhm6ZgsyU7xuD+R70nTH4aOdSwJ0xHE3myFRnjAO8Ly9VGpHsaWVwNK6C64WdSkIyEKbKJ2PNelsGh1hW2I0IqqcPY4DQkb13ena39LnWQ59Th97G4MytTQTRncT2hff4PXNJlXyr+T52fpuaHSsi9LIz848wu+OpxT6aZzSwzj2mD7dJ+d+v6j6qqcfpE2gsrnj8R8ymtC7EW+DYtlPWzEHlqoaiGOa5r+40I5IcwsuXY3Dyd4tK41ooPwirz6heWV0uKU9yejBJ4kLqjp0lSaRCUssnzZIZi8hFooJLcAGut6CyVwwxdymv9AseV/Yk4fX1GjYXNH6iG/upy12kxf1WUjpJvs87Yuqp8tRI6O0bg4suSSOw2Xm6z1aM8coxtWj0NJpkssTa4dj7C0ahfIx1FcM9+eld9Ge202rDIyyM3e/QW4cyuzRYv1GVJ9ENS/YhfnwU3ssg++lfyAHzK9L1iSThBHnaNPbKTOsRFeXEszMe0LEOhpJTxLco73aJsUd+VI29sGx3Z4fcRf0N+Cj/U/5KTLm9gmfQiOdOcZMYcSSRHGLDgCd9lWaS0qflseLfuNeFH/s30VSbLni3QOKLoBd55wQEAGyAEkIASQg0SQsA9ZABsgCo2swgVdLJHbUi7exw1b6rJK0amfPFZEWnUWIJBHI3sQUqZRl1sVJ1nN5G64tYuEzu0T7R0GJmi807GxRhusaBSGJKdK0UUhvLZLQ1i8yygGnPulHSEmMHeAnjlnH4tmOMX2hJoGO3sHkuvH6lqodTZCenxS7ihyLZ2J2uVda9Z1tVvOWWlwJ/EtIcOYwWa0Ady5Z6jNN3KTsolFKkiuxnC3TsdHFZr3DR3JZDXTxSTlJ9/ZmSCcGK2B9ns0Mhlrcpy+4wHML/md8gvd9zI3y3X8nkcUdObCBuA8kCisqAKLaVhdlbwN1y6p9I79FSt+TKDZYXu1xAPBcvt2ep+rpdEyLAI49SA48yLqkfx6ZCeVzI1CGwzOyAC41so5csnJNs141sNNT1twqwnZySxmO2/pH1WSNp6uriO0bk0MrhO0UjijKDUi62bnHQsbxaA0+CnCfLszNjp8FzJKAFRyRFLkwtFDkxGZ7v+QC3cEs81wjH6OlYaTl90bJjhZMmqOdo0gC9A84ICwA2QACEAJLUGiS1YAh7gN6hm1OPCvzY8YOXRHlqeS8zP6skv8AjReOn+yFPUycCvMl6tqfDLLBDycp272We0vqIruucz2W1HNzfovQ9P8AU/dezLw/sTLhpXEy+xlR/qwPztIPeNQvS1kf+L+DNHL/AJf5R1anbovHPRkSWRXTJCNnnwLXEFMjSRW3hI4lFIDoARoso1TIfQapWi27gkRwLKFcyS2BCiI5kiAZVWPBKXI8/dpqTw4rJyUVbFRNoaTILn3jv7OxeLk1HuZU10ujZcqi5lxJrQNDdfVS9Vwxin5PNWnk2KixEHgo/wD7mFdpm/ppEiKoa5dem9SwZ3UXz+5OeGUeRNbRCVtj4HkuzJjU1TMxZXjdoqH4TK33bOHkuN6fIumdy1WN98DEuGz8GeqV4cv0OtRi+ytn2dnaTKQNBuvqpT0uWrKx1mJ/ggQh/EaIjGdcmva+hrFBqO5JmntY2ONqjOslfC82vYm655NS5T5OrapLktDXuI33WQySfZJ4ooq8TmLi1zNCOKrvTXJqjXAWY5MBa17JbrpmPDA68Gr3z5wIagA5UAJdpvSznGC3SdIZJvojPqhw1Xh6j17FB1BWdMdK32I+09i5P/IG18aKfpUNPN15mbWRzS3SlyWjDauEIyqayrxI2hp8SxtsZEaemvwS277NOV1mzBpMTY5jT0MmZzSNzXW6zPmP2X0+HWe9pKl8l3/7IYsW3Pa65NrTsXKmdkidHGrRIscMSpQoxJAlcTVIaeywStDp2Q7C+5Tov4JEdlgjHwFpgbagW1O4LJzjCO6XRnZZ0lNk1Orvh2BfP6vWPM6XRtEljdVzwlTMZ6WO6fJnpUYoi2sSY4uX5S6BjjRZVWd4+IcC7b7Is+LtjcG5useHZzPJehopa7M92Jyf/X+yc4wXyLfD69sg1I07QvrNFlzSjtzxqS/2cGWEU7i+CU2pYdz2+YXdREeygjmFgFbLgbCdCQDwClLCmdEdVJEqKgY1uXKCO3VMscUqolLLKUt1kKo2cp3m5jHgSPgoy0mGXO0tHWZo9SIrtj6Y/hcP/IpHoMP0/wDLH/X5vv8A0D/o6mtazu/MUfoMP0/8sP1+b9v8EOfYaInqvc0ctD6qU/TYN2pNFI+ozS5SZqMq9E88IagDziBvWPjlmlPXMlkPV0HC6+b9Ris8/wAslJeEjtxNQXQxHQS/ic3wBXg5tHBfB3/J1RzLyhup6SMXyZx+k6+RXH7K8uisJRlwCGua7Q3aeTtFKWKS57GeNolBymm0TaHQumGZryIzxiuumGRS7MshV2GiVtjvBuDyK6cM9krs1SplK6ldGbOFuR4HuK9GM0ytqS4JsUa6oMlIeESuhGeMCehbGZKK6V47GU6Ir8LPBSeGRRZUAYe4JPakN7iHW0xFrDVLOscXKXCM3WyXDR5NTq48fkF81rNVLLL9vCKRJDWkLjs0dahPyxWFNXNyMETThgu4gALfcnN1E1RvoYjlMw6tw3mdCe4Icdr57GaUOxUWFRC5yNN95IuT33XbDX6iENqnS/YhJRbtoeFMwaBjfIJH6hnb+b/yGyP0KFJGd7GeQXTi12VdSd/yLKC+hbaEN9xz2f0uNvI6L0sXrOeK5d/yQlhiyUyaVo0c139QsfML0cXrSfyj/gjLT/TFDF8htKwsH5x1meJG7xXpYddhy9On9MlLFJFjFI14u0gjmDddZIXlQB7KgAZUADKsNEvNlDUZ44Y7mNGO5ka+q+b1HqGTL54OqMEg5VwSk2zbCWokpVwFjL2rgyc8MomR58Pa4agdyX2XttdlI55JldLhz4xeN2n5Xatt2HeFjx3G5r+6OiOaMnUkLjqrAZtPVcux3+Jrx30TWOWwnRBoeAXbDJ1ZOwPiBFiARyKvHI49MNxHNAB7unZw/Zejp9VXyN3iWxr2oq1YjY4IVRIyw9Am2mWEQI2hZ50QRtCzzKcDW2pXy/qeq9yW2PS/+seLoIgXjxxu7Y/uCeiCxpXSG3s8IktpBuYybv8AcHiUbXNj8R+R4YYHWLzcjW3BdOPEku6Meoa4iPOYALDcuPJkp7UKn5YhSUqNC5t1RJy6BOhMTVSHFM2TJTQuyLaRFsQ5SnkaNQpmuhVsOVvhmMZbQsY7MwZDzYbX7xuK78PqGowOlJ19PlE3CMu0WtNMTode3d5r6XR+pRz/AIyVM5cmLbyiVZemQBZA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130" name="Picture 10" descr="http://cdn.ntrzacatecas.com/archivos/2013/01/trancos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600"/>
            <a:ext cx="2920026" cy="170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218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4" y="1066800"/>
            <a:ext cx="9012238" cy="463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KUmed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57400"/>
            <a:ext cx="44408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ocHawk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0"/>
            <a:ext cx="1988032" cy="245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75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Abordage</a:t>
            </a:r>
            <a:r>
              <a:rPr lang="en-US" dirty="0" smtClean="0"/>
              <a:t> </a:t>
            </a:r>
            <a:r>
              <a:rPr lang="en-US" dirty="0" err="1" smtClean="0"/>
              <a:t>Motivacional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212139"/>
              </p:ext>
            </p:extLst>
          </p:nvPr>
        </p:nvGraphicFramePr>
        <p:xfrm>
          <a:off x="593766" y="1953260"/>
          <a:ext cx="8093034" cy="2148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0042"/>
                <a:gridCol w="657299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MÍDETE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Los </a:t>
                      </a:r>
                      <a:r>
                        <a:rPr lang="en-US" sz="1400" dirty="0" err="1" smtClean="0"/>
                        <a:t>participantes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reciben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exámenes</a:t>
                      </a:r>
                      <a:r>
                        <a:rPr lang="en-US" sz="1400" baseline="0" dirty="0" smtClean="0"/>
                        <a:t> de </a:t>
                      </a:r>
                      <a:r>
                        <a:rPr lang="en-US" sz="1400" baseline="0" dirty="0" err="1" smtClean="0"/>
                        <a:t>tamizaje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básicos</a:t>
                      </a:r>
                      <a:r>
                        <a:rPr lang="en-US" sz="1400" baseline="0" dirty="0" smtClean="0"/>
                        <a:t>.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ENTÉRATE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Los </a:t>
                      </a:r>
                      <a:r>
                        <a:rPr lang="en-US" sz="1400" dirty="0" err="1" smtClean="0"/>
                        <a:t>participantes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reciben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una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copia</a:t>
                      </a:r>
                      <a:r>
                        <a:rPr lang="en-US" sz="1400" baseline="0" dirty="0" smtClean="0"/>
                        <a:t>  o </a:t>
                      </a:r>
                      <a:r>
                        <a:rPr lang="en-US" sz="1400" baseline="0" dirty="0" err="1" smtClean="0"/>
                        <a:t>explicación</a:t>
                      </a:r>
                      <a:r>
                        <a:rPr lang="en-US" sz="1400" baseline="0" dirty="0" smtClean="0"/>
                        <a:t> verbal de los </a:t>
                      </a:r>
                      <a:r>
                        <a:rPr lang="en-US" sz="1400" baseline="0" dirty="0" err="1" smtClean="0"/>
                        <a:t>resultados</a:t>
                      </a:r>
                      <a:r>
                        <a:rPr lang="en-US" sz="1400" baseline="0" dirty="0" smtClean="0"/>
                        <a:t> de </a:t>
                      </a:r>
                      <a:r>
                        <a:rPr lang="en-US" sz="1400" baseline="0" dirty="0" err="1" smtClean="0"/>
                        <a:t>sus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estudios</a:t>
                      </a:r>
                      <a:r>
                        <a:rPr lang="en-US" sz="1400" baseline="0" dirty="0" smtClean="0"/>
                        <a:t>.</a:t>
                      </a:r>
                      <a:endParaRPr lang="en-US" sz="14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ANÍMATE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participantes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reciben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información</a:t>
                      </a:r>
                      <a:r>
                        <a:rPr lang="en-US" sz="1400" baseline="0" dirty="0" smtClean="0"/>
                        <a:t> a base de </a:t>
                      </a:r>
                      <a:r>
                        <a:rPr lang="en-US" sz="1400" baseline="0" dirty="0" err="1" smtClean="0"/>
                        <a:t>entrevista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motivacional</a:t>
                      </a:r>
                      <a:r>
                        <a:rPr lang="en-US" sz="1400" baseline="0" dirty="0" smtClean="0"/>
                        <a:t> para </a:t>
                      </a:r>
                      <a:r>
                        <a:rPr lang="en-US" sz="1400" baseline="0" dirty="0" err="1" smtClean="0"/>
                        <a:t>desarrollar</a:t>
                      </a:r>
                      <a:r>
                        <a:rPr lang="en-US" sz="1400" baseline="0" dirty="0" smtClean="0"/>
                        <a:t> un plan de </a:t>
                      </a:r>
                      <a:r>
                        <a:rPr lang="en-US" sz="1400" baseline="0" dirty="0" err="1" smtClean="0"/>
                        <a:t>acción</a:t>
                      </a:r>
                      <a:r>
                        <a:rPr lang="en-US" sz="1400" baseline="0" dirty="0" smtClean="0"/>
                        <a:t>.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961907" y="2351314"/>
            <a:ext cx="237507" cy="2850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936176" y="3109356"/>
            <a:ext cx="237507" cy="2850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3766" y="5902036"/>
            <a:ext cx="8093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 </a:t>
            </a:r>
            <a:r>
              <a:rPr lang="en-US" sz="1400" dirty="0" err="1" smtClean="0"/>
              <a:t>Todos</a:t>
            </a:r>
            <a:r>
              <a:rPr lang="en-US" sz="1400" dirty="0" smtClean="0"/>
              <a:t> los </a:t>
            </a:r>
            <a:r>
              <a:rPr lang="en-US" sz="1400" dirty="0" err="1" smtClean="0"/>
              <a:t>examenes</a:t>
            </a:r>
            <a:r>
              <a:rPr lang="en-US" sz="1400" dirty="0" smtClean="0"/>
              <a:t> son </a:t>
            </a:r>
            <a:r>
              <a:rPr lang="en-US" sz="1400" dirty="0" err="1" smtClean="0"/>
              <a:t>realizados</a:t>
            </a:r>
            <a:r>
              <a:rPr lang="en-US" sz="1400" dirty="0" smtClean="0"/>
              <a:t> en base a los </a:t>
            </a:r>
            <a:r>
              <a:rPr lang="en-US" sz="1400" dirty="0" err="1" smtClean="0"/>
              <a:t>protocolos</a:t>
            </a:r>
            <a:r>
              <a:rPr lang="en-US" sz="1400" dirty="0" smtClean="0"/>
              <a:t> y </a:t>
            </a:r>
            <a:r>
              <a:rPr lang="en-US" sz="1400" dirty="0" err="1" smtClean="0"/>
              <a:t>guias</a:t>
            </a:r>
            <a:r>
              <a:rPr lang="en-US" sz="1400" dirty="0" smtClean="0"/>
              <a:t> de la CDC.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4419600"/>
            <a:ext cx="809303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SIGUELE… </a:t>
            </a:r>
            <a:endParaRPr lang="en-US" sz="1400" dirty="0"/>
          </a:p>
        </p:txBody>
      </p:sp>
      <p:sp>
        <p:nvSpPr>
          <p:cNvPr id="10" name="Down Arrow 9"/>
          <p:cNvSpPr/>
          <p:nvPr/>
        </p:nvSpPr>
        <p:spPr>
          <a:xfrm>
            <a:off x="914400" y="3962400"/>
            <a:ext cx="237507" cy="2850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83969695"/>
              </p:ext>
            </p:extLst>
          </p:nvPr>
        </p:nvGraphicFramePr>
        <p:xfrm>
          <a:off x="0" y="152400"/>
          <a:ext cx="91440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Right Brace 22"/>
          <p:cNvSpPr/>
          <p:nvPr/>
        </p:nvSpPr>
        <p:spPr>
          <a:xfrm rot="5400000">
            <a:off x="4400550" y="-170597"/>
            <a:ext cx="342900" cy="9144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098" name="Picture 2" descr="S:\prevmed\LatinoCBPR\PICTURES 2009- Present\Ventanilla de Salud 2014\Garden City April\20140427_1033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S:\prevmed\LatinoCBPR\PICTURES 2009- Present\Ventanilla de Salud 2014\Garden City April\DSCN041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338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Resultados</a:t>
            </a:r>
            <a:r>
              <a:rPr lang="en-US" dirty="0" smtClean="0"/>
              <a:t> </a:t>
            </a:r>
            <a:r>
              <a:rPr lang="en-US" dirty="0" err="1" smtClean="0"/>
              <a:t>preliminares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Familias</a:t>
            </a:r>
            <a:r>
              <a:rPr lang="en-US" dirty="0" smtClean="0"/>
              <a:t>: 53 </a:t>
            </a:r>
          </a:p>
          <a:p>
            <a:pPr lvl="1"/>
            <a:r>
              <a:rPr lang="en-US" dirty="0" smtClean="0"/>
              <a:t>Niños: 97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3678559" cy="18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100512095"/>
              </p:ext>
            </p:extLst>
          </p:nvPr>
        </p:nvGraphicFramePr>
        <p:xfrm>
          <a:off x="4191000" y="3429000"/>
          <a:ext cx="4953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120150308"/>
              </p:ext>
            </p:extLst>
          </p:nvPr>
        </p:nvGraphicFramePr>
        <p:xfrm>
          <a:off x="457200" y="3429000"/>
          <a:ext cx="3733800" cy="264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05272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Cuidadores Principales</a:t>
            </a:r>
            <a:endParaRPr lang="es-MX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38620143"/>
              </p:ext>
            </p:extLst>
          </p:nvPr>
        </p:nvGraphicFramePr>
        <p:xfrm>
          <a:off x="4800600" y="1699418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6367233"/>
              </p:ext>
            </p:extLst>
          </p:nvPr>
        </p:nvGraphicFramePr>
        <p:xfrm>
          <a:off x="4572000" y="1447800"/>
          <a:ext cx="4343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5881203"/>
              </p:ext>
            </p:extLst>
          </p:nvPr>
        </p:nvGraphicFramePr>
        <p:xfrm>
          <a:off x="228600" y="1905000"/>
          <a:ext cx="44196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94564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Alta tasa de embarazos en adolescentes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305800" cy="762000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Disparidades entre </a:t>
            </a:r>
            <a:r>
              <a:rPr lang="es-MX" dirty="0">
                <a:solidFill>
                  <a:schemeClr val="tx1"/>
                </a:solidFill>
              </a:rPr>
              <a:t>grupos de población en Kansas</a:t>
            </a:r>
            <a:endParaRPr lang="es-MX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757237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210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Salud Sexual en Jovenes</a:t>
            </a:r>
            <a:endParaRPr lang="es-MX" dirty="0"/>
          </a:p>
        </p:txBody>
      </p:sp>
      <p:pic>
        <p:nvPicPr>
          <p:cNvPr id="5" name="Content Placeholder 4" descr="2010 census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8971" y="2743200"/>
            <a:ext cx="8458200" cy="345821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1"/>
            <a:ext cx="8229600" cy="1143000"/>
          </a:xfrm>
        </p:spPr>
        <p:txBody>
          <a:bodyPr/>
          <a:lstStyle/>
          <a:p>
            <a:r>
              <a:rPr lang="es-MX" dirty="0" smtClean="0"/>
              <a:t>Tasa estatal Kansas: 39/1000 mujeres 15-19 años</a:t>
            </a:r>
          </a:p>
          <a:p>
            <a:endParaRPr lang="es-MX" dirty="0" smtClean="0"/>
          </a:p>
          <a:p>
            <a:endParaRPr lang="es-MX" dirty="0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447800" y="4746171"/>
            <a:ext cx="609600" cy="51562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447800" y="5685790"/>
            <a:ext cx="609600" cy="51562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590800" y="5170170"/>
            <a:ext cx="609600" cy="51562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8305800" y="3505200"/>
            <a:ext cx="609600" cy="51562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17" name="12-Point Star 16"/>
          <p:cNvSpPr/>
          <p:nvPr/>
        </p:nvSpPr>
        <p:spPr>
          <a:xfrm>
            <a:off x="1260143" y="5460602"/>
            <a:ext cx="984913" cy="896620"/>
          </a:xfrm>
          <a:prstGeom prst="star1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/>
              <a:t>78.7</a:t>
            </a:r>
            <a:endParaRPr lang="es-MX" sz="1400" dirty="0"/>
          </a:p>
        </p:txBody>
      </p:sp>
      <p:sp>
        <p:nvSpPr>
          <p:cNvPr id="19" name="12-Point Star 18"/>
          <p:cNvSpPr/>
          <p:nvPr/>
        </p:nvSpPr>
        <p:spPr>
          <a:xfrm>
            <a:off x="1260143" y="4488389"/>
            <a:ext cx="984913" cy="896620"/>
          </a:xfrm>
          <a:prstGeom prst="star1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/>
              <a:t>68.8</a:t>
            </a:r>
            <a:endParaRPr lang="es-MX" sz="1400" dirty="0"/>
          </a:p>
        </p:txBody>
      </p:sp>
      <p:sp>
        <p:nvSpPr>
          <p:cNvPr id="20" name="12-Point Star 19"/>
          <p:cNvSpPr/>
          <p:nvPr/>
        </p:nvSpPr>
        <p:spPr>
          <a:xfrm>
            <a:off x="2403143" y="4952678"/>
            <a:ext cx="984913" cy="896620"/>
          </a:xfrm>
          <a:prstGeom prst="star1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/>
              <a:t>71</a:t>
            </a:r>
            <a:endParaRPr lang="es-MX" sz="1400" dirty="0"/>
          </a:p>
        </p:txBody>
      </p:sp>
      <p:sp>
        <p:nvSpPr>
          <p:cNvPr id="21" name="12-Point Star 20"/>
          <p:cNvSpPr/>
          <p:nvPr/>
        </p:nvSpPr>
        <p:spPr>
          <a:xfrm>
            <a:off x="8118143" y="3276600"/>
            <a:ext cx="984913" cy="896620"/>
          </a:xfrm>
          <a:prstGeom prst="star1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/>
              <a:t>73.6</a:t>
            </a:r>
            <a:endParaRPr lang="es-MX" sz="1400" dirty="0"/>
          </a:p>
        </p:txBody>
      </p:sp>
      <p:sp>
        <p:nvSpPr>
          <p:cNvPr id="14" name="12-Point Star 13"/>
          <p:cNvSpPr/>
          <p:nvPr/>
        </p:nvSpPr>
        <p:spPr>
          <a:xfrm>
            <a:off x="8100328" y="3786277"/>
            <a:ext cx="984913" cy="896620"/>
          </a:xfrm>
          <a:prstGeom prst="star1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/>
              <a:t>20.5</a:t>
            </a:r>
            <a:endParaRPr lang="es-MX" sz="1400" dirty="0"/>
          </a:p>
        </p:txBody>
      </p:sp>
      <p:sp>
        <p:nvSpPr>
          <p:cNvPr id="15" name="12-Point Star 14"/>
          <p:cNvSpPr/>
          <p:nvPr/>
        </p:nvSpPr>
        <p:spPr>
          <a:xfrm>
            <a:off x="1745669" y="3591769"/>
            <a:ext cx="984913" cy="896620"/>
          </a:xfrm>
          <a:prstGeom prst="star1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/>
              <a:t>11.8</a:t>
            </a:r>
            <a:endParaRPr lang="es-MX" sz="1400" dirty="0"/>
          </a:p>
        </p:txBody>
      </p:sp>
      <p:sp>
        <p:nvSpPr>
          <p:cNvPr id="16" name="12-Point Star 15"/>
          <p:cNvSpPr/>
          <p:nvPr/>
        </p:nvSpPr>
        <p:spPr>
          <a:xfrm>
            <a:off x="6629400" y="2514600"/>
            <a:ext cx="984913" cy="896620"/>
          </a:xfrm>
          <a:prstGeom prst="star1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/>
              <a:t>11.8</a:t>
            </a:r>
            <a:endParaRPr lang="es-MX" sz="1400" dirty="0"/>
          </a:p>
        </p:txBody>
      </p:sp>
      <p:sp>
        <p:nvSpPr>
          <p:cNvPr id="18" name="12-Point Star 17"/>
          <p:cNvSpPr/>
          <p:nvPr/>
        </p:nvSpPr>
        <p:spPr>
          <a:xfrm>
            <a:off x="5486400" y="2537361"/>
            <a:ext cx="984913" cy="896620"/>
          </a:xfrm>
          <a:prstGeom prst="star1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/>
              <a:t>5.8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1038592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Resultados inmunizaciones</a:t>
            </a:r>
            <a:endParaRPr lang="es-MX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15726290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49891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00772147"/>
              </p:ext>
            </p:extLst>
          </p:nvPr>
        </p:nvGraphicFramePr>
        <p:xfrm>
          <a:off x="0" y="304800"/>
          <a:ext cx="91440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5316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Obesidad y Nutrición</a:t>
            </a:r>
            <a:endParaRPr lang="es-MX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3394472" cy="4525963"/>
          </a:xfrm>
        </p:spPr>
      </p:pic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144363835"/>
              </p:ext>
            </p:extLst>
          </p:nvPr>
        </p:nvGraphicFramePr>
        <p:xfrm>
          <a:off x="3657600" y="1371600"/>
          <a:ext cx="54864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4306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19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Futuro</a:t>
            </a:r>
            <a:r>
              <a:rPr lang="en-US" dirty="0" smtClean="0"/>
              <a:t> </a:t>
            </a:r>
            <a:r>
              <a:rPr lang="en-US" dirty="0" err="1" smtClean="0"/>
              <a:t>Liderazgo</a:t>
            </a:r>
            <a:r>
              <a:rPr lang="en-US" dirty="0" smtClean="0"/>
              <a:t> de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Ventanillas</a:t>
            </a:r>
            <a:r>
              <a:rPr lang="en-US" dirty="0" smtClean="0"/>
              <a:t> de </a:t>
            </a:r>
            <a:r>
              <a:rPr lang="en-US" dirty="0" err="1" smtClean="0"/>
              <a:t>Salud</a:t>
            </a:r>
            <a:r>
              <a:rPr lang="en-US" dirty="0" smtClean="0"/>
              <a:t> en Mexico y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Unidos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4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dark_r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>
                <a:solidFill>
                  <a:schemeClr val="bg1"/>
                </a:solidFill>
              </a:rPr>
              <a:t>United States Race/Ethnicity </a:t>
            </a:r>
            <a:r>
              <a:rPr lang="en-US" sz="3200" b="1" dirty="0" smtClean="0">
                <a:solidFill>
                  <a:schemeClr val="bg1"/>
                </a:solidFill>
              </a:rPr>
              <a:t>Projections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2010‐</a:t>
            </a:r>
            <a:r>
              <a:rPr lang="en-US" b="1" dirty="0" smtClean="0">
                <a:solidFill>
                  <a:schemeClr val="bg1"/>
                </a:solidFill>
              </a:rPr>
              <a:t>2050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(by percentage)</a:t>
            </a:r>
            <a:endParaRPr 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2057400"/>
          <a:ext cx="8077200" cy="41910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8077200"/>
              </a:tblGrid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en-US" sz="2700" dirty="0" smtClean="0"/>
                        <a:t>HISPANIC</a:t>
                      </a:r>
                      <a:endParaRPr lang="en-US" sz="2700" dirty="0"/>
                    </a:p>
                  </a:txBody>
                  <a:tcPr anchor="ctr"/>
                </a:tc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dirty="0" smtClean="0"/>
                        <a:t>WHITE</a:t>
                      </a:r>
                      <a:endParaRPr lang="en-US" sz="2400" b="1" i="0" dirty="0"/>
                    </a:p>
                  </a:txBody>
                  <a:tcPr anchor="ctr"/>
                </a:tc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dirty="0" smtClean="0"/>
                        <a:t>BLACK</a:t>
                      </a:r>
                      <a:endParaRPr lang="en-US" sz="2400" b="1" i="0" dirty="0"/>
                    </a:p>
                  </a:txBody>
                  <a:tcPr anchor="ctr"/>
                </a:tc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dirty="0" smtClean="0"/>
                        <a:t>ASIAN</a:t>
                      </a:r>
                      <a:endParaRPr lang="en-US" sz="2400" b="1" i="0" dirty="0"/>
                    </a:p>
                  </a:txBody>
                  <a:tcPr anchor="ctr"/>
                </a:tc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dirty="0" smtClean="0"/>
                        <a:t>ALL OTHER</a:t>
                      </a:r>
                      <a:endParaRPr lang="en-US" sz="2400" b="1" i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981200" y="1600200"/>
          <a:ext cx="6553200" cy="4572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92200"/>
                <a:gridCol w="965200"/>
                <a:gridCol w="1219200"/>
                <a:gridCol w="1092200"/>
                <a:gridCol w="1092200"/>
                <a:gridCol w="10922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2020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2040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2050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Pentagon 9"/>
          <p:cNvSpPr/>
          <p:nvPr/>
        </p:nvSpPr>
        <p:spPr>
          <a:xfrm>
            <a:off x="1993392" y="30480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81.00</a:t>
            </a:r>
            <a:endParaRPr lang="en-US" dirty="0"/>
          </a:p>
        </p:txBody>
      </p:sp>
      <p:sp>
        <p:nvSpPr>
          <p:cNvPr id="11" name="Pentagon 10"/>
          <p:cNvSpPr/>
          <p:nvPr/>
        </p:nvSpPr>
        <p:spPr>
          <a:xfrm>
            <a:off x="1993392" y="38862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12.70</a:t>
            </a:r>
            <a:endParaRPr lang="en-US" dirty="0"/>
          </a:p>
        </p:txBody>
      </p:sp>
      <p:sp>
        <p:nvSpPr>
          <p:cNvPr id="12" name="Pentagon 11"/>
          <p:cNvSpPr/>
          <p:nvPr/>
        </p:nvSpPr>
        <p:spPr>
          <a:xfrm>
            <a:off x="1993392" y="47244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3.8</a:t>
            </a:r>
            <a:endParaRPr lang="en-US" dirty="0"/>
          </a:p>
        </p:txBody>
      </p:sp>
      <p:sp>
        <p:nvSpPr>
          <p:cNvPr id="13" name="Pentagon 12"/>
          <p:cNvSpPr/>
          <p:nvPr/>
        </p:nvSpPr>
        <p:spPr>
          <a:xfrm>
            <a:off x="1993392" y="55626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2.5</a:t>
            </a:r>
            <a:endParaRPr lang="en-US" dirty="0"/>
          </a:p>
        </p:txBody>
      </p:sp>
      <p:sp>
        <p:nvSpPr>
          <p:cNvPr id="15" name="Pentagon 14"/>
          <p:cNvSpPr/>
          <p:nvPr/>
        </p:nvSpPr>
        <p:spPr>
          <a:xfrm>
            <a:off x="3048000" y="30480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79.3</a:t>
            </a:r>
            <a:endParaRPr lang="en-US" dirty="0"/>
          </a:p>
        </p:txBody>
      </p:sp>
      <p:sp>
        <p:nvSpPr>
          <p:cNvPr id="16" name="Pentagon 15"/>
          <p:cNvSpPr/>
          <p:nvPr/>
        </p:nvSpPr>
        <p:spPr>
          <a:xfrm>
            <a:off x="3048000" y="38862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13.1</a:t>
            </a:r>
            <a:endParaRPr lang="en-US" dirty="0"/>
          </a:p>
        </p:txBody>
      </p:sp>
      <p:sp>
        <p:nvSpPr>
          <p:cNvPr id="17" name="Pentagon 16"/>
          <p:cNvSpPr/>
          <p:nvPr/>
        </p:nvSpPr>
        <p:spPr>
          <a:xfrm>
            <a:off x="3048000" y="47244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4.6</a:t>
            </a:r>
            <a:endParaRPr lang="en-US" dirty="0"/>
          </a:p>
        </p:txBody>
      </p:sp>
      <p:sp>
        <p:nvSpPr>
          <p:cNvPr id="18" name="Pentagon 17"/>
          <p:cNvSpPr/>
          <p:nvPr/>
        </p:nvSpPr>
        <p:spPr>
          <a:xfrm>
            <a:off x="3048000" y="55626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3.0</a:t>
            </a:r>
            <a:endParaRPr lang="en-US" dirty="0"/>
          </a:p>
        </p:txBody>
      </p:sp>
      <p:sp>
        <p:nvSpPr>
          <p:cNvPr id="19" name="Pentagon 18"/>
          <p:cNvSpPr/>
          <p:nvPr/>
        </p:nvSpPr>
        <p:spPr>
          <a:xfrm>
            <a:off x="4114800" y="30480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77.6</a:t>
            </a:r>
            <a:endParaRPr lang="en-US" dirty="0"/>
          </a:p>
        </p:txBody>
      </p:sp>
      <p:sp>
        <p:nvSpPr>
          <p:cNvPr id="20" name="Pentagon 19"/>
          <p:cNvSpPr/>
          <p:nvPr/>
        </p:nvSpPr>
        <p:spPr>
          <a:xfrm>
            <a:off x="4114800" y="38862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13.5</a:t>
            </a:r>
            <a:endParaRPr lang="en-US" dirty="0"/>
          </a:p>
        </p:txBody>
      </p:sp>
      <p:sp>
        <p:nvSpPr>
          <p:cNvPr id="21" name="Pentagon 20"/>
          <p:cNvSpPr/>
          <p:nvPr/>
        </p:nvSpPr>
        <p:spPr>
          <a:xfrm>
            <a:off x="4114800" y="47244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5.4</a:t>
            </a:r>
            <a:endParaRPr lang="en-US" dirty="0"/>
          </a:p>
        </p:txBody>
      </p:sp>
      <p:sp>
        <p:nvSpPr>
          <p:cNvPr id="22" name="Pentagon 21"/>
          <p:cNvSpPr/>
          <p:nvPr/>
        </p:nvSpPr>
        <p:spPr>
          <a:xfrm>
            <a:off x="4114800" y="55626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3.5</a:t>
            </a:r>
            <a:endParaRPr lang="en-US" dirty="0"/>
          </a:p>
        </p:txBody>
      </p:sp>
      <p:sp>
        <p:nvSpPr>
          <p:cNvPr id="23" name="Pentagon 22"/>
          <p:cNvSpPr/>
          <p:nvPr/>
        </p:nvSpPr>
        <p:spPr>
          <a:xfrm>
            <a:off x="5105400" y="30480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75.8</a:t>
            </a:r>
            <a:endParaRPr lang="en-US" dirty="0"/>
          </a:p>
        </p:txBody>
      </p:sp>
      <p:sp>
        <p:nvSpPr>
          <p:cNvPr id="24" name="Pentagon 23"/>
          <p:cNvSpPr/>
          <p:nvPr/>
        </p:nvSpPr>
        <p:spPr>
          <a:xfrm>
            <a:off x="5105400" y="38862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13.9</a:t>
            </a:r>
            <a:endParaRPr lang="en-US" dirty="0"/>
          </a:p>
        </p:txBody>
      </p:sp>
      <p:sp>
        <p:nvSpPr>
          <p:cNvPr id="25" name="Pentagon 24"/>
          <p:cNvSpPr/>
          <p:nvPr/>
        </p:nvSpPr>
        <p:spPr>
          <a:xfrm>
            <a:off x="5105400" y="47244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6.2</a:t>
            </a:r>
            <a:endParaRPr lang="en-US" dirty="0"/>
          </a:p>
        </p:txBody>
      </p:sp>
      <p:sp>
        <p:nvSpPr>
          <p:cNvPr id="26" name="Pentagon 25"/>
          <p:cNvSpPr/>
          <p:nvPr/>
        </p:nvSpPr>
        <p:spPr>
          <a:xfrm>
            <a:off x="5105400" y="55626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4.1</a:t>
            </a:r>
            <a:endParaRPr lang="en-US" dirty="0"/>
          </a:p>
        </p:txBody>
      </p:sp>
      <p:sp>
        <p:nvSpPr>
          <p:cNvPr id="27" name="Pentagon 26"/>
          <p:cNvSpPr/>
          <p:nvPr/>
        </p:nvSpPr>
        <p:spPr>
          <a:xfrm>
            <a:off x="6096000" y="30480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73.9</a:t>
            </a:r>
            <a:endParaRPr lang="en-US" dirty="0"/>
          </a:p>
        </p:txBody>
      </p:sp>
      <p:sp>
        <p:nvSpPr>
          <p:cNvPr id="28" name="Pentagon 27"/>
          <p:cNvSpPr/>
          <p:nvPr/>
        </p:nvSpPr>
        <p:spPr>
          <a:xfrm>
            <a:off x="6096000" y="38862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14.3</a:t>
            </a:r>
            <a:endParaRPr lang="en-US" dirty="0"/>
          </a:p>
        </p:txBody>
      </p:sp>
      <p:sp>
        <p:nvSpPr>
          <p:cNvPr id="29" name="Pentagon 28"/>
          <p:cNvSpPr/>
          <p:nvPr/>
        </p:nvSpPr>
        <p:spPr>
          <a:xfrm>
            <a:off x="6096000" y="47244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7.1</a:t>
            </a:r>
            <a:endParaRPr lang="en-US" dirty="0"/>
          </a:p>
        </p:txBody>
      </p:sp>
      <p:sp>
        <p:nvSpPr>
          <p:cNvPr id="30" name="Pentagon 29"/>
          <p:cNvSpPr/>
          <p:nvPr/>
        </p:nvSpPr>
        <p:spPr>
          <a:xfrm>
            <a:off x="6096000" y="55626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4.7</a:t>
            </a:r>
            <a:endParaRPr lang="en-US" dirty="0"/>
          </a:p>
        </p:txBody>
      </p:sp>
      <p:sp>
        <p:nvSpPr>
          <p:cNvPr id="31" name="Pentagon 30"/>
          <p:cNvSpPr/>
          <p:nvPr/>
        </p:nvSpPr>
        <p:spPr>
          <a:xfrm>
            <a:off x="7086600" y="30480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72.1</a:t>
            </a:r>
            <a:endParaRPr lang="en-US" dirty="0"/>
          </a:p>
        </p:txBody>
      </p:sp>
      <p:sp>
        <p:nvSpPr>
          <p:cNvPr id="32" name="Pentagon 31"/>
          <p:cNvSpPr/>
          <p:nvPr/>
        </p:nvSpPr>
        <p:spPr>
          <a:xfrm>
            <a:off x="7086600" y="38862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14.6</a:t>
            </a:r>
            <a:endParaRPr lang="en-US" dirty="0"/>
          </a:p>
        </p:txBody>
      </p:sp>
      <p:sp>
        <p:nvSpPr>
          <p:cNvPr id="33" name="Pentagon 32"/>
          <p:cNvSpPr/>
          <p:nvPr/>
        </p:nvSpPr>
        <p:spPr>
          <a:xfrm>
            <a:off x="7086600" y="47244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8.0</a:t>
            </a:r>
            <a:endParaRPr lang="en-US" dirty="0"/>
          </a:p>
        </p:txBody>
      </p:sp>
      <p:sp>
        <p:nvSpPr>
          <p:cNvPr id="34" name="Pentagon 33"/>
          <p:cNvSpPr/>
          <p:nvPr/>
        </p:nvSpPr>
        <p:spPr>
          <a:xfrm>
            <a:off x="7086600" y="5562600"/>
            <a:ext cx="978408" cy="484632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5.3</a:t>
            </a:r>
            <a:endParaRPr lang="en-US" dirty="0"/>
          </a:p>
        </p:txBody>
      </p:sp>
      <p:sp>
        <p:nvSpPr>
          <p:cNvPr id="41" name="Right Arrow 40"/>
          <p:cNvSpPr/>
          <p:nvPr/>
        </p:nvSpPr>
        <p:spPr>
          <a:xfrm>
            <a:off x="6629400" y="2133600"/>
            <a:ext cx="1892808" cy="762000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24.4</a:t>
            </a:r>
            <a:endParaRPr lang="en-US" dirty="0"/>
          </a:p>
        </p:txBody>
      </p:sp>
      <p:sp>
        <p:nvSpPr>
          <p:cNvPr id="40" name="Right Arrow 39"/>
          <p:cNvSpPr/>
          <p:nvPr/>
        </p:nvSpPr>
        <p:spPr>
          <a:xfrm>
            <a:off x="5410200" y="2133600"/>
            <a:ext cx="1892808" cy="762000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22.3</a:t>
            </a:r>
            <a:endParaRPr lang="en-US" dirty="0"/>
          </a:p>
        </p:txBody>
      </p:sp>
      <p:sp>
        <p:nvSpPr>
          <p:cNvPr id="39" name="Right Arrow 38"/>
          <p:cNvSpPr/>
          <p:nvPr/>
        </p:nvSpPr>
        <p:spPr>
          <a:xfrm>
            <a:off x="4191000" y="2133600"/>
            <a:ext cx="1892808" cy="762000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20.1</a:t>
            </a:r>
            <a:endParaRPr lang="en-US" dirty="0"/>
          </a:p>
        </p:txBody>
      </p:sp>
      <p:sp>
        <p:nvSpPr>
          <p:cNvPr id="38" name="Right Arrow 37"/>
          <p:cNvSpPr/>
          <p:nvPr/>
        </p:nvSpPr>
        <p:spPr>
          <a:xfrm>
            <a:off x="3048000" y="2133600"/>
            <a:ext cx="1892808" cy="762000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17.8</a:t>
            </a:r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>
            <a:off x="2057400" y="2133600"/>
            <a:ext cx="1892808" cy="762000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15.5</a:t>
            </a:r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2057400" y="2133600"/>
            <a:ext cx="978408" cy="762000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12.6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05544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39" grpId="0" animBg="1"/>
      <p:bldP spid="38" grpId="0" animBg="1"/>
      <p:bldP spid="37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31640" y="2348880"/>
            <a:ext cx="7406640" cy="1472184"/>
          </a:xfrm>
        </p:spPr>
        <p:txBody>
          <a:bodyPr/>
          <a:lstStyle/>
          <a:p>
            <a:pPr algn="ctr"/>
            <a:r>
              <a:rPr lang="es-MX" dirty="0" smtClean="0"/>
              <a:t>PROGRAMA DE SERVICIO SOCIAL EN KANSAS</a:t>
            </a:r>
            <a:endParaRPr lang="es-MX" dirty="0"/>
          </a:p>
        </p:txBody>
      </p:sp>
      <p:pic>
        <p:nvPicPr>
          <p:cNvPr id="36866" name="Picture 2" descr="https://encrypted-tbn2.gstatic.com/images?q=tbn:ANd9GcTf1srfgBIOY_O1VW69ZFt1eyx_RR5_pGLY_mmBJiO_d7VXpl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221088"/>
            <a:ext cx="6707540" cy="1733922"/>
          </a:xfrm>
          <a:prstGeom prst="rect">
            <a:avLst/>
          </a:prstGeom>
          <a:noFill/>
        </p:spPr>
      </p:pic>
      <p:pic>
        <p:nvPicPr>
          <p:cNvPr id="36868" name="Picture 4" descr="http://www2.kumc.edu/printing/images/logos%20kumc/logos%20kumc%20gif/MedCntr_2C_UnitHorz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764704"/>
            <a:ext cx="3226321" cy="883104"/>
          </a:xfrm>
          <a:prstGeom prst="rect">
            <a:avLst/>
          </a:prstGeom>
          <a:noFill/>
        </p:spPr>
      </p:pic>
      <p:pic>
        <p:nvPicPr>
          <p:cNvPr id="36870" name="Picture 6" descr="http://www.healthylivingkansas.org/images/juntos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548680"/>
            <a:ext cx="1542413" cy="1268760"/>
          </a:xfrm>
          <a:prstGeom prst="rect">
            <a:avLst/>
          </a:prstGeom>
          <a:noFill/>
        </p:spPr>
      </p:pic>
      <p:pic>
        <p:nvPicPr>
          <p:cNvPr id="36872" name="Picture 8" descr="http://sistemas2.dti.uaem.mx:8080/infadm/alumno_UAEM/imagenes/LogoUA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9" y="548680"/>
            <a:ext cx="2160239" cy="12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468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OBJETIVO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1580728"/>
            <a:ext cx="4432536" cy="4800600"/>
          </a:xfrm>
        </p:spPr>
        <p:txBody>
          <a:bodyPr>
            <a:normAutofit/>
          </a:bodyPr>
          <a:lstStyle/>
          <a:p>
            <a:r>
              <a:rPr lang="es-MX" sz="2400" dirty="0" smtClean="0">
                <a:latin typeface="Estrangelo Edessa" pitchFamily="66" charset="0"/>
                <a:cs typeface="Estrangelo Edessa" pitchFamily="66" charset="0"/>
              </a:rPr>
              <a:t>Participar en la incorporación del médico mexicano dentro del proceso formativo en experiencias educativas, asistenciales y de investigación en el Estado de Kansas, que le sirvan para recuperar el compromiso social son sus connacionales considerado sustantivo de la actividad médica ya sea dentro o fuera de su país. </a:t>
            </a:r>
            <a:endParaRPr lang="es-MX" sz="2400" dirty="0">
              <a:latin typeface="Estrangelo Edessa" pitchFamily="66" charset="0"/>
              <a:cs typeface="Estrangelo Edessa" pitchFamily="66" charset="0"/>
            </a:endParaRPr>
          </a:p>
        </p:txBody>
      </p:sp>
      <p:pic>
        <p:nvPicPr>
          <p:cNvPr id="34818" name="Picture 2" descr="http://www.conampros.gob.mx/imagenes/generales/Nota20130719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821159"/>
            <a:ext cx="5791200" cy="3552057"/>
          </a:xfrm>
          <a:prstGeom prst="rect">
            <a:avLst/>
          </a:prstGeom>
          <a:noFill/>
        </p:spPr>
      </p:pic>
      <p:pic>
        <p:nvPicPr>
          <p:cNvPr id="5" name="Picture 6" descr="http://www.healthylivingkansas.org/images/juntos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6091" y="5544616"/>
            <a:ext cx="1542413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574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juntosks.org/wp-content/uploads/2013/08/P72701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4016"/>
            <a:ext cx="8796470" cy="6597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17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s-MX" dirty="0" smtClean="0"/>
              <a:t>Ventanilla de Salud para Niños</a:t>
            </a:r>
            <a:endParaRPr lang="es-MX" dirty="0"/>
          </a:p>
        </p:txBody>
      </p:sp>
      <p:sp>
        <p:nvSpPr>
          <p:cNvPr id="4" name="Rounded Rectangle 3"/>
          <p:cNvSpPr/>
          <p:nvPr/>
        </p:nvSpPr>
        <p:spPr>
          <a:xfrm>
            <a:off x="533400" y="1295400"/>
            <a:ext cx="1828800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SRE</a:t>
            </a:r>
            <a:endParaRPr lang="es-MX" dirty="0"/>
          </a:p>
        </p:txBody>
      </p:sp>
      <p:sp>
        <p:nvSpPr>
          <p:cNvPr id="7" name="Rounded Rectangle 6"/>
          <p:cNvSpPr/>
          <p:nvPr/>
        </p:nvSpPr>
        <p:spPr>
          <a:xfrm>
            <a:off x="533400" y="2591365"/>
            <a:ext cx="18288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 smtClean="0"/>
              <a:t>Cónsul titular del Consulado de México en Kansas City</a:t>
            </a:r>
            <a:endParaRPr lang="es-MX" sz="1100" dirty="0"/>
          </a:p>
        </p:txBody>
      </p:sp>
      <p:sp>
        <p:nvSpPr>
          <p:cNvPr id="12" name="Rounded Rectangle 11"/>
          <p:cNvSpPr/>
          <p:nvPr/>
        </p:nvSpPr>
        <p:spPr>
          <a:xfrm>
            <a:off x="2947136" y="2590800"/>
            <a:ext cx="266699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 smtClean="0"/>
              <a:t>Director </a:t>
            </a:r>
            <a:r>
              <a:rPr lang="es-MX" sz="1100" dirty="0"/>
              <a:t>General de Relaciones Internacionales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200400" y="4419600"/>
            <a:ext cx="2160470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Co-Directores</a:t>
            </a:r>
            <a:endParaRPr lang="es-MX" dirty="0"/>
          </a:p>
        </p:txBody>
      </p:sp>
      <p:cxnSp>
        <p:nvCxnSpPr>
          <p:cNvPr id="19" name="Straight Connector 18"/>
          <p:cNvCxnSpPr>
            <a:stCxn id="8" idx="2"/>
            <a:endCxn id="12" idx="0"/>
          </p:cNvCxnSpPr>
          <p:nvPr/>
        </p:nvCxnSpPr>
        <p:spPr>
          <a:xfrm rot="16200000" flipH="1">
            <a:off x="4233817" y="2543980"/>
            <a:ext cx="936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404335" y="5584794"/>
            <a:ext cx="1752600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dirty="0" smtClean="0"/>
              <a:t>Coordinador del programa</a:t>
            </a:r>
            <a:endParaRPr lang="es-MX" sz="1400" dirty="0"/>
          </a:p>
        </p:txBody>
      </p:sp>
      <p:sp>
        <p:nvSpPr>
          <p:cNvPr id="21" name="Rounded Rectangle 20"/>
          <p:cNvSpPr/>
          <p:nvPr/>
        </p:nvSpPr>
        <p:spPr>
          <a:xfrm>
            <a:off x="3404335" y="6187229"/>
            <a:ext cx="1752600" cy="4572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 smtClean="0"/>
              <a:t>Pasante de Servicio Social</a:t>
            </a:r>
            <a:endParaRPr lang="es-MX" sz="1100" dirty="0"/>
          </a:p>
        </p:txBody>
      </p:sp>
      <p:sp>
        <p:nvSpPr>
          <p:cNvPr id="22" name="Rounded Rectangle 21"/>
          <p:cNvSpPr/>
          <p:nvPr/>
        </p:nvSpPr>
        <p:spPr>
          <a:xfrm>
            <a:off x="4544060" y="4981352"/>
            <a:ext cx="150260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 smtClean="0"/>
              <a:t>Dr. John </a:t>
            </a:r>
            <a:r>
              <a:rPr lang="es-MX" sz="1100" dirty="0" err="1" smtClean="0"/>
              <a:t>Cowden</a:t>
            </a:r>
            <a:endParaRPr lang="es-MX" sz="1100" dirty="0"/>
          </a:p>
        </p:txBody>
      </p:sp>
      <p:sp>
        <p:nvSpPr>
          <p:cNvPr id="23" name="Rounded Rectangle 22"/>
          <p:cNvSpPr/>
          <p:nvPr/>
        </p:nvSpPr>
        <p:spPr>
          <a:xfrm>
            <a:off x="2514600" y="4981352"/>
            <a:ext cx="164501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 smtClean="0"/>
              <a:t>Dra. Paula Cupertino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610349" y="2362201"/>
            <a:ext cx="1981200" cy="4571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dirty="0" smtClean="0"/>
              <a:t>Unidades Académicas:</a:t>
            </a:r>
          </a:p>
          <a:p>
            <a:pPr algn="ctr"/>
            <a:r>
              <a:rPr lang="es-MX" sz="1100" dirty="0" smtClean="0"/>
              <a:t>UAEH, UAEM</a:t>
            </a:r>
          </a:p>
        </p:txBody>
      </p:sp>
      <p:cxnSp>
        <p:nvCxnSpPr>
          <p:cNvPr id="39" name="Straight Connector 38"/>
          <p:cNvCxnSpPr>
            <a:stCxn id="21" idx="0"/>
            <a:endCxn id="20" idx="2"/>
          </p:cNvCxnSpPr>
          <p:nvPr/>
        </p:nvCxnSpPr>
        <p:spPr>
          <a:xfrm rot="5400000" flipH="1" flipV="1">
            <a:off x="4208018" y="6114612"/>
            <a:ext cx="1452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3410483" y="1295400"/>
            <a:ext cx="1740304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SSA</a:t>
            </a:r>
            <a:endParaRPr lang="es-MX" dirty="0"/>
          </a:p>
        </p:txBody>
      </p:sp>
      <p:cxnSp>
        <p:nvCxnSpPr>
          <p:cNvPr id="62" name="Straight Connector 61"/>
          <p:cNvCxnSpPr>
            <a:stCxn id="60" idx="2"/>
            <a:endCxn id="8" idx="0"/>
          </p:cNvCxnSpPr>
          <p:nvPr/>
        </p:nvCxnSpPr>
        <p:spPr>
          <a:xfrm rot="5400000">
            <a:off x="4136954" y="1896281"/>
            <a:ext cx="2873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60" idx="2"/>
            <a:endCxn id="24" idx="0"/>
          </p:cNvCxnSpPr>
          <p:nvPr/>
        </p:nvCxnSpPr>
        <p:spPr>
          <a:xfrm rot="16200000" flipH="1">
            <a:off x="5635992" y="397243"/>
            <a:ext cx="609601" cy="3320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533400" y="2039963"/>
            <a:ext cx="1828800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dirty="0" smtClean="0"/>
              <a:t>Consulado de México</a:t>
            </a:r>
            <a:endParaRPr lang="es-MX" sz="1400" dirty="0"/>
          </a:p>
        </p:txBody>
      </p:sp>
      <p:cxnSp>
        <p:nvCxnSpPr>
          <p:cNvPr id="35" name="Straight Connector 34"/>
          <p:cNvCxnSpPr>
            <a:stCxn id="4" idx="2"/>
            <a:endCxn id="40" idx="0"/>
          </p:cNvCxnSpPr>
          <p:nvPr/>
        </p:nvCxnSpPr>
        <p:spPr>
          <a:xfrm rot="5400000">
            <a:off x="1304119" y="1896281"/>
            <a:ext cx="2873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0" idx="2"/>
            <a:endCxn id="7" idx="0"/>
          </p:cNvCxnSpPr>
          <p:nvPr/>
        </p:nvCxnSpPr>
        <p:spPr>
          <a:xfrm rot="5400000">
            <a:off x="1400699" y="2544264"/>
            <a:ext cx="942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65"/>
          <p:cNvSpPr/>
          <p:nvPr/>
        </p:nvSpPr>
        <p:spPr>
          <a:xfrm>
            <a:off x="7145017" y="6172200"/>
            <a:ext cx="952501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/>
              <a:t>Socios de la comunidad</a:t>
            </a:r>
            <a:endParaRPr lang="es-MX" sz="1000" dirty="0"/>
          </a:p>
        </p:txBody>
      </p:sp>
      <p:sp>
        <p:nvSpPr>
          <p:cNvPr id="67" name="Rounded Rectangle 66"/>
          <p:cNvSpPr/>
          <p:nvPr/>
        </p:nvSpPr>
        <p:spPr>
          <a:xfrm>
            <a:off x="7145018" y="5334000"/>
            <a:ext cx="952501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/>
              <a:t>Personal del Programa</a:t>
            </a:r>
            <a:endParaRPr lang="es-MX" sz="1000" dirty="0"/>
          </a:p>
        </p:txBody>
      </p:sp>
      <p:sp>
        <p:nvSpPr>
          <p:cNvPr id="72" name="Rounded Rectangle 71"/>
          <p:cNvSpPr/>
          <p:nvPr/>
        </p:nvSpPr>
        <p:spPr>
          <a:xfrm>
            <a:off x="7124697" y="4495800"/>
            <a:ext cx="952501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/>
              <a:t>Consultantes</a:t>
            </a:r>
            <a:endParaRPr lang="es-MX" sz="1000" dirty="0"/>
          </a:p>
        </p:txBody>
      </p:sp>
      <p:sp>
        <p:nvSpPr>
          <p:cNvPr id="107" name="Right Brace 106"/>
          <p:cNvSpPr/>
          <p:nvPr/>
        </p:nvSpPr>
        <p:spPr>
          <a:xfrm>
            <a:off x="6400800" y="4495800"/>
            <a:ext cx="571499" cy="21336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61" name="Straight Connector 60"/>
          <p:cNvCxnSpPr>
            <a:stCxn id="7" idx="2"/>
            <a:endCxn id="13" idx="0"/>
          </p:cNvCxnSpPr>
          <p:nvPr/>
        </p:nvCxnSpPr>
        <p:spPr>
          <a:xfrm rot="16200000" flipH="1">
            <a:off x="2178700" y="2317664"/>
            <a:ext cx="1371035" cy="2832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24" idx="2"/>
            <a:endCxn id="13" idx="0"/>
          </p:cNvCxnSpPr>
          <p:nvPr/>
        </p:nvCxnSpPr>
        <p:spPr>
          <a:xfrm rot="5400000">
            <a:off x="5140692" y="1959343"/>
            <a:ext cx="1600200" cy="3320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23" idx="2"/>
            <a:endCxn id="20" idx="0"/>
          </p:cNvCxnSpPr>
          <p:nvPr/>
        </p:nvCxnSpPr>
        <p:spPr>
          <a:xfrm rot="16200000" flipH="1">
            <a:off x="3735751" y="5039910"/>
            <a:ext cx="146242" cy="943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22" idx="2"/>
            <a:endCxn id="20" idx="0"/>
          </p:cNvCxnSpPr>
          <p:nvPr/>
        </p:nvCxnSpPr>
        <p:spPr>
          <a:xfrm rot="5400000">
            <a:off x="4714879" y="5004308"/>
            <a:ext cx="146242" cy="1014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ounded Rectangle 122"/>
          <p:cNvSpPr/>
          <p:nvPr/>
        </p:nvSpPr>
        <p:spPr>
          <a:xfrm>
            <a:off x="2909035" y="3200400"/>
            <a:ext cx="27432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 smtClean="0"/>
              <a:t>Director </a:t>
            </a:r>
            <a:r>
              <a:rPr lang="es-MX" sz="1100" dirty="0"/>
              <a:t>General </a:t>
            </a:r>
            <a:r>
              <a:rPr lang="es-MX" sz="1100" dirty="0" smtClean="0"/>
              <a:t>Adjunto </a:t>
            </a:r>
            <a:r>
              <a:rPr lang="es-MX" sz="1100" dirty="0"/>
              <a:t>de la </a:t>
            </a:r>
            <a:r>
              <a:rPr lang="es-MX" sz="1100" dirty="0" smtClean="0"/>
              <a:t>Estrategia </a:t>
            </a:r>
            <a:r>
              <a:rPr lang="es-MX" sz="1100" dirty="0"/>
              <a:t>Integral para la Salud del Migrante</a:t>
            </a:r>
          </a:p>
        </p:txBody>
      </p:sp>
      <p:cxnSp>
        <p:nvCxnSpPr>
          <p:cNvPr id="78" name="Straight Connector 77"/>
          <p:cNvCxnSpPr>
            <a:stCxn id="12" idx="2"/>
            <a:endCxn id="123" idx="0"/>
          </p:cNvCxnSpPr>
          <p:nvPr/>
        </p:nvCxnSpPr>
        <p:spPr>
          <a:xfrm rot="5400000">
            <a:off x="4204436" y="3124200"/>
            <a:ext cx="1524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123" idx="2"/>
            <a:endCxn id="13" idx="0"/>
          </p:cNvCxnSpPr>
          <p:nvPr/>
        </p:nvCxnSpPr>
        <p:spPr>
          <a:xfrm rot="5400000">
            <a:off x="3899635" y="4038600"/>
            <a:ext cx="76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926446" y="2039963"/>
            <a:ext cx="2708378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dirty="0" smtClean="0">
                <a:solidFill>
                  <a:schemeClr val="tx1"/>
                </a:solidFill>
              </a:rPr>
              <a:t>Unidad coordinadora de Vinculación y participación social</a:t>
            </a:r>
            <a:endParaRPr lang="es-MX" sz="900" b="1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stCxn id="23" idx="3"/>
            <a:endCxn id="22" idx="1"/>
          </p:cNvCxnSpPr>
          <p:nvPr/>
        </p:nvCxnSpPr>
        <p:spPr>
          <a:xfrm>
            <a:off x="4159618" y="5209952"/>
            <a:ext cx="3844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3" idx="0"/>
          </p:cNvCxnSpPr>
          <p:nvPr/>
        </p:nvCxnSpPr>
        <p:spPr>
          <a:xfrm flipV="1">
            <a:off x="3337109" y="4876800"/>
            <a:ext cx="0" cy="104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2" idx="0"/>
          </p:cNvCxnSpPr>
          <p:nvPr/>
        </p:nvCxnSpPr>
        <p:spPr>
          <a:xfrm flipV="1">
            <a:off x="5295365" y="4876800"/>
            <a:ext cx="0" cy="104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7066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3219" y="1011957"/>
            <a:ext cx="7581135" cy="2996189"/>
          </a:xfrm>
        </p:spPr>
        <p:txBody>
          <a:bodyPr>
            <a:normAutofit/>
          </a:bodyPr>
          <a:lstStyle/>
          <a:p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> </a:t>
            </a:r>
            <a:r>
              <a:rPr lang="en-US" sz="3100" dirty="0"/>
              <a:t>“Coming together is a beginning; keeping together is a process; working together is success.” 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2200" dirty="0" smtClean="0"/>
              <a:t>Henry </a:t>
            </a:r>
            <a:r>
              <a:rPr lang="en-US" sz="2200" dirty="0"/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0796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03648" y="2204864"/>
            <a:ext cx="7406640" cy="1472184"/>
          </a:xfrm>
        </p:spPr>
        <p:txBody>
          <a:bodyPr/>
          <a:lstStyle/>
          <a:p>
            <a:r>
              <a:rPr lang="es-MX" dirty="0" smtClean="0"/>
              <a:t>Gracias!</a:t>
            </a:r>
            <a:endParaRPr lang="es-MX" dirty="0"/>
          </a:p>
        </p:txBody>
      </p:sp>
      <p:pic>
        <p:nvPicPr>
          <p:cNvPr id="4" name="Picture 6" descr="http://www.healthylivingkansas.org/images/juntos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8400"/>
            <a:ext cx="4499992" cy="3701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95502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VDSpN Orlando Conference Video-2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1"/>
            <a:ext cx="9144000" cy="5715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9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16.3</a:t>
            </a:r>
            <a:r>
              <a:rPr lang="en-US" dirty="0" smtClean="0"/>
              <a:t>% de la </a:t>
            </a:r>
            <a:r>
              <a:rPr lang="en-US" dirty="0" err="1" smtClean="0"/>
              <a:t>población</a:t>
            </a:r>
            <a:r>
              <a:rPr lang="en-US" dirty="0" smtClean="0"/>
              <a:t> total</a:t>
            </a:r>
          </a:p>
          <a:p>
            <a:pPr lvl="1"/>
            <a:r>
              <a:rPr lang="en-US" dirty="0" smtClean="0"/>
              <a:t>50.5 </a:t>
            </a:r>
            <a:r>
              <a:rPr lang="en-US" dirty="0" err="1" smtClean="0"/>
              <a:t>millones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43</a:t>
            </a:r>
            <a:r>
              <a:rPr lang="en-US" dirty="0"/>
              <a:t>% </a:t>
            </a:r>
            <a:r>
              <a:rPr lang="en-US" dirty="0" err="1" smtClean="0"/>
              <a:t>aumentó</a:t>
            </a:r>
            <a:r>
              <a:rPr lang="en-US" dirty="0" smtClean="0"/>
              <a:t> entre 2000 y 2010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800" baseline="30000" dirty="0"/>
          </a:p>
          <a:p>
            <a:pPr marL="0" indent="0">
              <a:buNone/>
            </a:pPr>
            <a:endParaRPr lang="en-US" sz="800" baseline="30000" dirty="0" smtClean="0"/>
          </a:p>
          <a:p>
            <a:pPr marL="0" indent="0">
              <a:buNone/>
            </a:pPr>
            <a:endParaRPr lang="en-US" sz="800" baseline="30000" dirty="0"/>
          </a:p>
          <a:p>
            <a:pPr marL="0" indent="0">
              <a:buNone/>
            </a:pPr>
            <a:endParaRPr lang="en-US" sz="800" baseline="30000" dirty="0" smtClean="0"/>
          </a:p>
          <a:p>
            <a:pPr marL="0" indent="0">
              <a:buNone/>
            </a:pPr>
            <a:endParaRPr lang="en-US" sz="800" baseline="30000" dirty="0"/>
          </a:p>
          <a:p>
            <a:pPr marL="0" indent="0">
              <a:buNone/>
            </a:pPr>
            <a:endParaRPr lang="en-US" sz="800" baseline="30000" dirty="0" smtClean="0"/>
          </a:p>
          <a:p>
            <a:pPr marL="0" indent="0">
              <a:buNone/>
            </a:pPr>
            <a:endParaRPr lang="en-US" sz="800" baseline="30000" dirty="0"/>
          </a:p>
          <a:p>
            <a:pPr marL="0" indent="0">
              <a:buNone/>
            </a:pPr>
            <a:endParaRPr lang="en-US" sz="800" baseline="30000" dirty="0" smtClean="0"/>
          </a:p>
          <a:p>
            <a:pPr marL="0" indent="0">
              <a:buNone/>
            </a:pPr>
            <a:endParaRPr lang="en-US" sz="800" baseline="30000" dirty="0"/>
          </a:p>
          <a:p>
            <a:pPr marL="0" indent="0">
              <a:buNone/>
            </a:pPr>
            <a:endParaRPr lang="en-US" sz="800" baseline="30000" dirty="0" smtClean="0"/>
          </a:p>
          <a:p>
            <a:pPr marL="0" indent="0">
              <a:buNone/>
            </a:pPr>
            <a:endParaRPr lang="en-US" sz="800" baseline="30000" dirty="0"/>
          </a:p>
          <a:p>
            <a:pPr marL="0" indent="0">
              <a:buNone/>
            </a:pPr>
            <a:endParaRPr lang="en-US" sz="800" baseline="30000" dirty="0" smtClean="0"/>
          </a:p>
          <a:p>
            <a:pPr marL="0" indent="0">
              <a:buNone/>
            </a:pPr>
            <a:endParaRPr lang="en-US" sz="800" baseline="30000" dirty="0"/>
          </a:p>
          <a:p>
            <a:pPr marL="0" indent="0">
              <a:buNone/>
            </a:pPr>
            <a:endParaRPr lang="en-US" sz="800" baseline="30000" dirty="0" smtClean="0"/>
          </a:p>
          <a:p>
            <a:pPr marL="0" indent="0">
              <a:buNone/>
            </a:pPr>
            <a:endParaRPr lang="en-US" sz="800" baseline="30000" dirty="0"/>
          </a:p>
          <a:p>
            <a:pPr marL="0" indent="0">
              <a:buNone/>
            </a:pPr>
            <a:endParaRPr lang="en-US" sz="800" baseline="30000" dirty="0" smtClean="0"/>
          </a:p>
          <a:p>
            <a:pPr marL="0" indent="0">
              <a:buNone/>
            </a:pPr>
            <a:endParaRPr lang="en-US" sz="800" baseline="30000" dirty="0"/>
          </a:p>
          <a:p>
            <a:pPr marL="0" indent="0">
              <a:buNone/>
            </a:pPr>
            <a:endParaRPr lang="en-US" sz="800" baseline="30000" dirty="0" smtClean="0"/>
          </a:p>
          <a:p>
            <a:pPr marL="0" indent="0">
              <a:buNone/>
            </a:pPr>
            <a:endParaRPr lang="en-US" sz="800" baseline="30000" dirty="0"/>
          </a:p>
          <a:p>
            <a:pPr marL="0" indent="0">
              <a:buNone/>
            </a:pPr>
            <a:endParaRPr lang="en-US" sz="800" baseline="30000" dirty="0" smtClean="0"/>
          </a:p>
          <a:p>
            <a:pPr marL="0" indent="0">
              <a:buNone/>
            </a:pPr>
            <a:endParaRPr lang="en-US" sz="800" baseline="30000" dirty="0"/>
          </a:p>
          <a:p>
            <a:pPr marL="0" indent="0">
              <a:buNone/>
            </a:pPr>
            <a:endParaRPr lang="en-US" sz="800" baseline="30000" dirty="0" smtClean="0"/>
          </a:p>
          <a:p>
            <a:pPr marL="0" indent="0">
              <a:buNone/>
            </a:pPr>
            <a:endParaRPr lang="en-US" sz="800" baseline="30000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Latinos/Hispanos en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Unidos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24660" y="6642556"/>
            <a:ext cx="3505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http://www.census.gov/prod/cen2010/briefs/c2010br-04.pdf</a:t>
            </a:r>
          </a:p>
        </p:txBody>
      </p:sp>
    </p:spTree>
    <p:extLst>
      <p:ext uri="{BB962C8B-B14F-4D97-AF65-F5344CB8AC3E}">
        <p14:creationId xmlns:p14="http://schemas.microsoft.com/office/powerpoint/2010/main" val="28821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98" y="1600200"/>
            <a:ext cx="902406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63% </a:t>
            </a:r>
            <a:r>
              <a:rPr lang="en-US" dirty="0" err="1" smtClean="0"/>
              <a:t>Mexicanos</a:t>
            </a:r>
            <a:r>
              <a:rPr lang="en-US" dirty="0" smtClean="0"/>
              <a:t> – Latinos</a:t>
            </a:r>
          </a:p>
          <a:p>
            <a:pPr lvl="1"/>
            <a:r>
              <a:rPr lang="en-US" dirty="0" smtClean="0"/>
              <a:t>31.8 million</a:t>
            </a:r>
          </a:p>
          <a:p>
            <a:r>
              <a:rPr lang="en-US" dirty="0" smtClean="0"/>
              <a:t>54.1% </a:t>
            </a:r>
            <a:r>
              <a:rPr lang="en-US" dirty="0" err="1" smtClean="0"/>
              <a:t>aumentó</a:t>
            </a:r>
            <a:r>
              <a:rPr lang="en-US" dirty="0" smtClean="0"/>
              <a:t> entre 2000 y 2010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pPr marL="0" indent="0">
              <a:buNone/>
            </a:pPr>
            <a:endParaRPr lang="en-US" sz="800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Latinos – </a:t>
            </a:r>
            <a:r>
              <a:rPr lang="en-US" dirty="0" err="1" smtClean="0"/>
              <a:t>Mexicanos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624660" y="6642556"/>
            <a:ext cx="3505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http://www.census.gov/prod/cen2010/briefs/c2010br-04.pdf</a:t>
            </a:r>
          </a:p>
        </p:txBody>
      </p:sp>
    </p:spTree>
    <p:extLst>
      <p:ext uri="{BB962C8B-B14F-4D97-AF65-F5344CB8AC3E}">
        <p14:creationId xmlns:p14="http://schemas.microsoft.com/office/powerpoint/2010/main" val="221114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 smtClean="0"/>
              <a:t>11% de </a:t>
            </a:r>
            <a:r>
              <a:rPr lang="en-US" dirty="0" err="1" smtClean="0"/>
              <a:t>todos</a:t>
            </a:r>
            <a:r>
              <a:rPr lang="en-US" dirty="0" smtClean="0"/>
              <a:t> los </a:t>
            </a:r>
            <a:r>
              <a:rPr lang="en-US" dirty="0" err="1" smtClean="0"/>
              <a:t>Mexicanos</a:t>
            </a:r>
            <a:r>
              <a:rPr lang="en-US" dirty="0" smtClean="0"/>
              <a:t> </a:t>
            </a:r>
            <a:r>
              <a:rPr lang="en-US" dirty="0" err="1" smtClean="0"/>
              <a:t>tienen</a:t>
            </a:r>
            <a:r>
              <a:rPr lang="en-US" dirty="0" smtClean="0"/>
              <a:t> </a:t>
            </a:r>
            <a:r>
              <a:rPr lang="en-US" dirty="0" err="1" smtClean="0"/>
              <a:t>residencia</a:t>
            </a:r>
            <a:r>
              <a:rPr lang="en-US" dirty="0" smtClean="0"/>
              <a:t> en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Unidos</a:t>
            </a:r>
            <a:endParaRPr lang="en-US" dirty="0"/>
          </a:p>
          <a:p>
            <a:pPr marL="457200" indent="-457200"/>
            <a:endParaRPr lang="en-US" dirty="0" smtClean="0"/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 smtClean="0"/>
              <a:t>11,747,000 de </a:t>
            </a:r>
            <a:r>
              <a:rPr lang="en-US" dirty="0" err="1" smtClean="0"/>
              <a:t>Mexicanos</a:t>
            </a:r>
            <a:r>
              <a:rPr lang="en-US" dirty="0" smtClean="0"/>
              <a:t> en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Unidos</a:t>
            </a:r>
            <a:r>
              <a:rPr lang="en-US" dirty="0" smtClean="0"/>
              <a:t> </a:t>
            </a:r>
            <a:r>
              <a:rPr lang="en-US" dirty="0" err="1" smtClean="0"/>
              <a:t>nacieron</a:t>
            </a:r>
            <a:r>
              <a:rPr lang="en-US" dirty="0" smtClean="0"/>
              <a:t> en Mexico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Mexicanos</a:t>
            </a:r>
            <a:r>
              <a:rPr lang="en-US" dirty="0" smtClean="0"/>
              <a:t> en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Unidos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00400" y="6516818"/>
            <a:ext cx="5943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http://www.pewhispanic.org/2012/01/09/u-s-foreign-born-population-how-much-change-from-2009-to-2010/</a:t>
            </a:r>
          </a:p>
        </p:txBody>
      </p:sp>
    </p:spTree>
    <p:extLst>
      <p:ext uri="{BB962C8B-B14F-4D97-AF65-F5344CB8AC3E}">
        <p14:creationId xmlns:p14="http://schemas.microsoft.com/office/powerpoint/2010/main" val="289253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685800"/>
            <a:ext cx="8081110" cy="1371600"/>
          </a:xfrm>
        </p:spPr>
        <p:txBody>
          <a:bodyPr>
            <a:normAutofit/>
          </a:bodyPr>
          <a:lstStyle/>
          <a:p>
            <a:r>
              <a:rPr lang="es-MX" dirty="0" smtClean="0"/>
              <a:t>Ventanilla de Salud</a:t>
            </a:r>
            <a:endParaRPr lang="es-MX" sz="28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304" y="5257800"/>
            <a:ext cx="3184769" cy="13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http://www.rad.kumc.edu/nucmed/images/KUMC_Logo_1207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81" y="152400"/>
            <a:ext cx="1791919" cy="49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juntosks.org/wp-content/themes/Starkers/i/juntos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838200"/>
            <a:ext cx="715644" cy="57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vmartinezzavala\AppData\Local\Microsoft\Windows\Temporary Internet Files\Content.Outlook\IZX0PAC2\ventanilla de salu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3714998" cy="365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31079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764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id:996192716@29072003-223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228600" y="1371600"/>
            <a:ext cx="2520950" cy="1219200"/>
          </a:xfrm>
        </p:spPr>
      </p:pic>
      <p:sp>
        <p:nvSpPr>
          <p:cNvPr id="21507" name="Rectangle 3"/>
          <p:cNvSpPr txBox="1">
            <a:spLocks noRot="1" noChangeArrowheads="1"/>
          </p:cNvSpPr>
          <p:nvPr/>
        </p:nvSpPr>
        <p:spPr bwMode="auto">
          <a:xfrm>
            <a:off x="381000" y="2057400"/>
            <a:ext cx="8763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endParaRPr lang="en-US" sz="2600" dirty="0">
              <a:solidFill>
                <a:srgbClr val="3366FF"/>
              </a:solidFill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600" dirty="0" err="1" smtClean="0">
                <a:solidFill>
                  <a:srgbClr val="3366FF"/>
                </a:solidFill>
                <a:latin typeface="Calibri" pitchFamily="34" charset="0"/>
              </a:rPr>
              <a:t>Desarollo</a:t>
            </a:r>
            <a:r>
              <a:rPr lang="en-US" sz="2600" dirty="0" smtClean="0">
                <a:solidFill>
                  <a:srgbClr val="3366FF"/>
                </a:solidFill>
                <a:latin typeface="Calibri" pitchFamily="34" charset="0"/>
              </a:rPr>
              <a:t> de </a:t>
            </a:r>
            <a:r>
              <a:rPr lang="en-US" sz="2600" dirty="0" err="1" smtClean="0">
                <a:solidFill>
                  <a:srgbClr val="3366FF"/>
                </a:solidFill>
                <a:latin typeface="Calibri" pitchFamily="34" charset="0"/>
              </a:rPr>
              <a:t>guias</a:t>
            </a:r>
            <a:r>
              <a:rPr lang="en-US" sz="2600" dirty="0" smtClean="0">
                <a:solidFill>
                  <a:srgbClr val="3366FF"/>
                </a:solidFill>
                <a:latin typeface="Calibri" pitchFamily="34" charset="0"/>
              </a:rPr>
              <a:t> y </a:t>
            </a:r>
            <a:r>
              <a:rPr lang="en-US" sz="2600" dirty="0" err="1" smtClean="0">
                <a:solidFill>
                  <a:srgbClr val="3366FF"/>
                </a:solidFill>
                <a:latin typeface="Calibri" pitchFamily="34" charset="0"/>
              </a:rPr>
              <a:t>programas</a:t>
            </a:r>
            <a:r>
              <a:rPr lang="en-US" sz="2600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600" dirty="0" smtClean="0">
                <a:solidFill>
                  <a:srgbClr val="3366FF"/>
                </a:solidFill>
                <a:latin typeface="Calibri" pitchFamily="34" charset="0"/>
              </a:rPr>
              <a:t>Un </a:t>
            </a:r>
            <a:r>
              <a:rPr lang="en-US" sz="2600" dirty="0" err="1" smtClean="0">
                <a:solidFill>
                  <a:srgbClr val="3366FF"/>
                </a:solidFill>
                <a:latin typeface="Calibri" pitchFamily="34" charset="0"/>
              </a:rPr>
              <a:t>sistema</a:t>
            </a:r>
            <a:r>
              <a:rPr lang="en-US" sz="2600" dirty="0" smtClean="0">
                <a:solidFill>
                  <a:srgbClr val="3366FF"/>
                </a:solidFill>
                <a:latin typeface="Calibri" pitchFamily="34" charset="0"/>
              </a:rPr>
              <a:t> de </a:t>
            </a:r>
            <a:r>
              <a:rPr lang="en-US" sz="2600" dirty="0" err="1" smtClean="0">
                <a:solidFill>
                  <a:srgbClr val="3366FF"/>
                </a:solidFill>
                <a:latin typeface="Calibri" pitchFamily="34" charset="0"/>
              </a:rPr>
              <a:t>evaluacion</a:t>
            </a:r>
            <a:r>
              <a:rPr lang="en-US" sz="2600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  <a:r>
              <a:rPr lang="en-US" sz="2600" dirty="0" err="1" smtClean="0">
                <a:solidFill>
                  <a:srgbClr val="3366FF"/>
                </a:solidFill>
                <a:latin typeface="Calibri" pitchFamily="34" charset="0"/>
              </a:rPr>
              <a:t>uniforme</a:t>
            </a:r>
            <a:endParaRPr lang="en-US" sz="2600" dirty="0">
              <a:solidFill>
                <a:srgbClr val="3366FF"/>
              </a:solidFill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600" dirty="0" err="1" smtClean="0">
                <a:solidFill>
                  <a:srgbClr val="3366FF"/>
                </a:solidFill>
                <a:latin typeface="Calibri" pitchFamily="34" charset="0"/>
              </a:rPr>
              <a:t>Monitoreo</a:t>
            </a:r>
            <a:r>
              <a:rPr lang="en-US" sz="2600" dirty="0" smtClean="0">
                <a:solidFill>
                  <a:srgbClr val="3366FF"/>
                </a:solidFill>
                <a:latin typeface="Calibri" pitchFamily="34" charset="0"/>
              </a:rPr>
              <a:t> de </a:t>
            </a:r>
            <a:r>
              <a:rPr lang="en-US" sz="2600" dirty="0" err="1" smtClean="0">
                <a:solidFill>
                  <a:srgbClr val="3366FF"/>
                </a:solidFill>
                <a:latin typeface="Calibri" pitchFamily="34" charset="0"/>
              </a:rPr>
              <a:t>calidad</a:t>
            </a:r>
            <a:r>
              <a:rPr lang="en-US" sz="2600" dirty="0" smtClean="0">
                <a:solidFill>
                  <a:srgbClr val="3366FF"/>
                </a:solidFill>
                <a:latin typeface="Calibri" pitchFamily="34" charset="0"/>
              </a:rPr>
              <a:t> de </a:t>
            </a:r>
            <a:r>
              <a:rPr lang="en-US" sz="2600" dirty="0" err="1" smtClean="0">
                <a:solidFill>
                  <a:srgbClr val="3366FF"/>
                </a:solidFill>
                <a:latin typeface="Calibri" pitchFamily="34" charset="0"/>
              </a:rPr>
              <a:t>servicios</a:t>
            </a:r>
            <a:r>
              <a:rPr lang="en-US" sz="2600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600" dirty="0" err="1" smtClean="0">
                <a:solidFill>
                  <a:srgbClr val="3366FF"/>
                </a:solidFill>
                <a:latin typeface="Calibri" pitchFamily="34" charset="0"/>
              </a:rPr>
              <a:t>Monitoreo</a:t>
            </a:r>
            <a:r>
              <a:rPr lang="en-US" sz="2600" dirty="0" smtClean="0">
                <a:solidFill>
                  <a:srgbClr val="3366FF"/>
                </a:solidFill>
                <a:latin typeface="Calibri" pitchFamily="34" charset="0"/>
              </a:rPr>
              <a:t> de la </a:t>
            </a:r>
            <a:r>
              <a:rPr lang="en-US" sz="2600" dirty="0" err="1" smtClean="0">
                <a:solidFill>
                  <a:srgbClr val="3366FF"/>
                </a:solidFill>
                <a:latin typeface="Calibri" pitchFamily="34" charset="0"/>
              </a:rPr>
              <a:t>salud</a:t>
            </a:r>
            <a:r>
              <a:rPr lang="en-US" sz="2600" dirty="0" smtClean="0">
                <a:solidFill>
                  <a:srgbClr val="3366FF"/>
                </a:solidFill>
                <a:latin typeface="Calibri" pitchFamily="34" charset="0"/>
              </a:rPr>
              <a:t> de </a:t>
            </a:r>
            <a:r>
              <a:rPr lang="en-US" sz="2600" dirty="0" err="1" smtClean="0">
                <a:solidFill>
                  <a:srgbClr val="3366FF"/>
                </a:solidFill>
                <a:latin typeface="Calibri" pitchFamily="34" charset="0"/>
              </a:rPr>
              <a:t>Mexicanos</a:t>
            </a:r>
            <a:r>
              <a:rPr lang="en-US" sz="2600" dirty="0" smtClean="0">
                <a:solidFill>
                  <a:srgbClr val="3366FF"/>
                </a:solidFill>
                <a:latin typeface="Calibri" pitchFamily="34" charset="0"/>
              </a:rPr>
              <a:t> en </a:t>
            </a:r>
            <a:r>
              <a:rPr lang="en-US" sz="2600" dirty="0" err="1" smtClean="0">
                <a:solidFill>
                  <a:srgbClr val="3366FF"/>
                </a:solidFill>
                <a:latin typeface="Calibri" pitchFamily="34" charset="0"/>
              </a:rPr>
              <a:t>Estados</a:t>
            </a:r>
            <a:r>
              <a:rPr lang="en-US" sz="2600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  <a:r>
              <a:rPr lang="en-US" sz="2600" dirty="0" err="1" smtClean="0">
                <a:solidFill>
                  <a:srgbClr val="3366FF"/>
                </a:solidFill>
                <a:latin typeface="Calibri" pitchFamily="34" charset="0"/>
              </a:rPr>
              <a:t>Unidos</a:t>
            </a:r>
            <a:endParaRPr lang="en-US" sz="2600" dirty="0">
              <a:solidFill>
                <a:srgbClr val="3366FF"/>
              </a:solidFill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endParaRPr lang="es-MX" sz="2600" dirty="0">
              <a:solidFill>
                <a:srgbClr val="3366FF"/>
              </a:solidFill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None/>
            </a:pPr>
            <a:endParaRPr lang="en-US" sz="2600" dirty="0">
              <a:solidFill>
                <a:srgbClr val="3366FF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softEdge rad="12700"/>
          </a:effectLst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MX" sz="4000" dirty="0" smtClean="0">
                <a:solidFill>
                  <a:srgbClr val="FFFFFF"/>
                </a:solidFill>
              </a:rPr>
              <a:t>Objetivos del Programa</a:t>
            </a:r>
            <a:endParaRPr lang="en-US" sz="4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511" name="Picture 5" descr="Logo_VD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5867400"/>
            <a:ext cx="9144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474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447800"/>
            <a:ext cx="3810000" cy="4800600"/>
          </a:xfrm>
        </p:spPr>
        <p:txBody>
          <a:bodyPr>
            <a:normAutofit/>
          </a:bodyPr>
          <a:lstStyle/>
          <a:p>
            <a:pPr marL="457200" indent="-457200" algn="r" eaLnBrk="1" hangingPunct="1">
              <a:buFont typeface="Arial" pitchFamily="34" charset="0"/>
              <a:buNone/>
            </a:pPr>
            <a:r>
              <a:rPr lang="es-MX" sz="2800" b="1" dirty="0" smtClean="0">
                <a:solidFill>
                  <a:srgbClr val="3366FF"/>
                </a:solidFill>
              </a:rPr>
              <a:t>Individual</a:t>
            </a:r>
          </a:p>
          <a:p>
            <a:pPr marL="457200" indent="-457200" algn="r" eaLnBrk="1" hangingPunct="1">
              <a:buFont typeface="Arial" pitchFamily="34" charset="0"/>
              <a:buNone/>
            </a:pPr>
            <a:endParaRPr lang="es-MX" sz="2800" b="1" dirty="0" smtClean="0">
              <a:solidFill>
                <a:srgbClr val="3366FF"/>
              </a:solidFill>
            </a:endParaRPr>
          </a:p>
          <a:p>
            <a:pPr marL="457200" indent="-457200" algn="r" eaLnBrk="1" hangingPunct="1">
              <a:buFont typeface="Arial" pitchFamily="34" charset="0"/>
              <a:buNone/>
            </a:pPr>
            <a:r>
              <a:rPr lang="es-MX" sz="2800" b="1" dirty="0" smtClean="0">
                <a:solidFill>
                  <a:srgbClr val="3366FF"/>
                </a:solidFill>
              </a:rPr>
              <a:t>Grupal</a:t>
            </a:r>
          </a:p>
          <a:p>
            <a:pPr marL="457200" indent="-457200" algn="r" eaLnBrk="1" hangingPunct="1">
              <a:buFont typeface="Arial" pitchFamily="34" charset="0"/>
              <a:buNone/>
            </a:pPr>
            <a:endParaRPr lang="es-MX" sz="2800" dirty="0" smtClean="0">
              <a:solidFill>
                <a:srgbClr val="3366FF"/>
              </a:solidFill>
            </a:endParaRPr>
          </a:p>
          <a:p>
            <a:pPr marL="457200" indent="-457200" algn="r" eaLnBrk="1" hangingPunct="1">
              <a:buFont typeface="Arial" pitchFamily="34" charset="0"/>
              <a:buNone/>
            </a:pPr>
            <a:r>
              <a:rPr lang="es-MX" sz="2800" b="1" dirty="0" smtClean="0">
                <a:solidFill>
                  <a:srgbClr val="3366FF"/>
                </a:solidFill>
              </a:rPr>
              <a:t>Referencias</a:t>
            </a:r>
            <a:endParaRPr lang="en-US" sz="2800" dirty="0" smtClean="0">
              <a:solidFill>
                <a:srgbClr val="3366FF"/>
              </a:solidFill>
            </a:endParaRPr>
          </a:p>
        </p:txBody>
      </p:sp>
      <p:pic>
        <p:nvPicPr>
          <p:cNvPr id="19460" name="Picture 5" descr="100_055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57800" y="1447800"/>
            <a:ext cx="3505200" cy="262890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295400"/>
            <a:ext cx="1066800" cy="5562600"/>
            <a:chOff x="0" y="1371600"/>
            <a:chExt cx="960116" cy="5486400"/>
          </a:xfrm>
        </p:grpSpPr>
        <p:pic>
          <p:nvPicPr>
            <p:cNvPr id="22537" name="Content Placeholder 4" descr="usa-politcal-maporangepeque.jpg"/>
            <p:cNvPicPr>
              <a:picLocks noChangeAspect="1"/>
            </p:cNvPicPr>
            <p:nvPr/>
          </p:nvPicPr>
          <p:blipFill>
            <a:blip r:embed="rId4"/>
            <a:srcRect r="21349"/>
            <a:stretch>
              <a:fillRect/>
            </a:stretch>
          </p:blipFill>
          <p:spPr bwMode="auto">
            <a:xfrm>
              <a:off x="0" y="2286000"/>
              <a:ext cx="960116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8" name="Content Placeholder 4" descr="usa-politcal-maporangepeque.jpg"/>
            <p:cNvPicPr>
              <a:picLocks noChangeAspect="1"/>
            </p:cNvPicPr>
            <p:nvPr/>
          </p:nvPicPr>
          <p:blipFill>
            <a:blip r:embed="rId4"/>
            <a:srcRect r="21349"/>
            <a:stretch>
              <a:fillRect/>
            </a:stretch>
          </p:blipFill>
          <p:spPr bwMode="auto">
            <a:xfrm>
              <a:off x="0" y="3200400"/>
              <a:ext cx="960116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9" name="Content Placeholder 4" descr="usa-politcal-maporangepeque.jpg"/>
            <p:cNvPicPr>
              <a:picLocks noChangeAspect="1"/>
            </p:cNvPicPr>
            <p:nvPr/>
          </p:nvPicPr>
          <p:blipFill>
            <a:blip r:embed="rId4"/>
            <a:srcRect r="21349"/>
            <a:stretch>
              <a:fillRect/>
            </a:stretch>
          </p:blipFill>
          <p:spPr bwMode="auto">
            <a:xfrm>
              <a:off x="0" y="4114800"/>
              <a:ext cx="960116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0" name="Content Placeholder 4" descr="usa-politcal-maporangepeque.jpg"/>
            <p:cNvPicPr>
              <a:picLocks noChangeAspect="1"/>
            </p:cNvPicPr>
            <p:nvPr/>
          </p:nvPicPr>
          <p:blipFill>
            <a:blip r:embed="rId4"/>
            <a:srcRect r="21349"/>
            <a:stretch>
              <a:fillRect/>
            </a:stretch>
          </p:blipFill>
          <p:spPr bwMode="auto">
            <a:xfrm>
              <a:off x="0" y="5029200"/>
              <a:ext cx="960116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1" name="Content Placeholder 4" descr="usa-politcal-maporangepeque.jpg"/>
            <p:cNvPicPr>
              <a:picLocks noChangeAspect="1"/>
            </p:cNvPicPr>
            <p:nvPr/>
          </p:nvPicPr>
          <p:blipFill>
            <a:blip r:embed="rId4"/>
            <a:srcRect r="21349"/>
            <a:stretch>
              <a:fillRect/>
            </a:stretch>
          </p:blipFill>
          <p:spPr bwMode="auto">
            <a:xfrm>
              <a:off x="0" y="5943600"/>
              <a:ext cx="960116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2" name="Content Placeholder 4" descr="usa-politcal-maporangepeque.jpg"/>
            <p:cNvPicPr>
              <a:picLocks noChangeAspect="1"/>
            </p:cNvPicPr>
            <p:nvPr/>
          </p:nvPicPr>
          <p:blipFill>
            <a:blip r:embed="rId4"/>
            <a:srcRect r="21349"/>
            <a:stretch>
              <a:fillRect/>
            </a:stretch>
          </p:blipFill>
          <p:spPr bwMode="auto">
            <a:xfrm>
              <a:off x="0" y="1371600"/>
              <a:ext cx="960116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5" descr="P1010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181600" y="4102788"/>
            <a:ext cx="3581400" cy="2679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/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softEdge rad="12700"/>
          </a:effectLst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MX" sz="40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Estrategias de Intervencion</a:t>
            </a:r>
            <a:endParaRPr lang="en-US" sz="4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8865431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7 Agosto, Dra. Cupertin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27 Agosto, Dra. Cupertino</Template>
  <TotalTime>10967</TotalTime>
  <Words>885</Words>
  <Application>Microsoft Office PowerPoint</Application>
  <PresentationFormat>Presentación en pantalla (4:3)</PresentationFormat>
  <Paragraphs>324</Paragraphs>
  <Slides>36</Slides>
  <Notes>16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36</vt:i4>
      </vt:variant>
    </vt:vector>
  </HeadingPairs>
  <TitlesOfParts>
    <vt:vector size="39" baseType="lpstr">
      <vt:lpstr>27 Agosto, Dra. Cupertino</vt:lpstr>
      <vt:lpstr>Chart</vt:lpstr>
      <vt:lpstr>Worksheet</vt:lpstr>
      <vt:lpstr>Programa Binacional de la Salud del Imigrante Mexicano en Estados Unidos </vt:lpstr>
      <vt:lpstr>Presentación de PowerPoint</vt:lpstr>
      <vt:lpstr>United States Race/Ethnicity Projections  2010‐2050 (by percentage)</vt:lpstr>
      <vt:lpstr>Latinos/Hispanos en Estados Unidos</vt:lpstr>
      <vt:lpstr>Latinos – Mexicanos</vt:lpstr>
      <vt:lpstr>Mexicanos en Estados Unidos</vt:lpstr>
      <vt:lpstr>Ventanilla de Salud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Distribución de edades</vt:lpstr>
      <vt:lpstr>Presentación de PowerPoint</vt:lpstr>
      <vt:lpstr>Temas de Salud</vt:lpstr>
      <vt:lpstr>Abordage Motivacional</vt:lpstr>
      <vt:lpstr>Presentación de PowerPoint</vt:lpstr>
      <vt:lpstr>Resultados preliminares</vt:lpstr>
      <vt:lpstr>Cuidadores Principales</vt:lpstr>
      <vt:lpstr>Alta tasa de embarazos en adolescentes</vt:lpstr>
      <vt:lpstr>Salud Sexual en Jovenes</vt:lpstr>
      <vt:lpstr>Resultados inmunizaciones</vt:lpstr>
      <vt:lpstr>Presentación de PowerPoint</vt:lpstr>
      <vt:lpstr>Obesidad y Nutrición</vt:lpstr>
      <vt:lpstr>Futuro Liderazgo de las Ventanillas de Salud en Mexico y Estados Unidos</vt:lpstr>
      <vt:lpstr>PROGRAMA DE SERVICIO SOCIAL EN KANSAS</vt:lpstr>
      <vt:lpstr>OBJETIVO</vt:lpstr>
      <vt:lpstr>Presentación de PowerPoint</vt:lpstr>
      <vt:lpstr>Ventanilla de Salud para Niños</vt:lpstr>
      <vt:lpstr>  “Coming together is a beginning; keeping together is a process; working together is success.”    Henry Ford</vt:lpstr>
      <vt:lpstr>Gracias!</vt:lpstr>
      <vt:lpstr>Presentación de PowerPoint</vt:lpstr>
    </vt:vector>
  </TitlesOfParts>
  <Company>The University of Kansas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Ventanilla de Salud para Niños</dc:title>
  <dc:creator>KUMC</dc:creator>
  <cp:lastModifiedBy>Rebeca Guzman</cp:lastModifiedBy>
  <cp:revision>115</cp:revision>
  <cp:lastPrinted>2014-07-16T21:53:36Z</cp:lastPrinted>
  <dcterms:created xsi:type="dcterms:W3CDTF">2014-07-08T15:24:15Z</dcterms:created>
  <dcterms:modified xsi:type="dcterms:W3CDTF">2014-10-14T14:23:54Z</dcterms:modified>
</cp:coreProperties>
</file>