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7" r:id="rId2"/>
    <p:sldId id="281" r:id="rId3"/>
    <p:sldId id="298" r:id="rId4"/>
    <p:sldId id="300" r:id="rId5"/>
    <p:sldId id="301" r:id="rId6"/>
    <p:sldId id="299" r:id="rId7"/>
    <p:sldId id="304" r:id="rId8"/>
    <p:sldId id="305" r:id="rId9"/>
    <p:sldId id="306" r:id="rId10"/>
    <p:sldId id="282" r:id="rId11"/>
    <p:sldId id="283" r:id="rId12"/>
    <p:sldId id="284" r:id="rId13"/>
    <p:sldId id="285" r:id="rId14"/>
    <p:sldId id="307" r:id="rId15"/>
    <p:sldId id="308" r:id="rId16"/>
    <p:sldId id="311" r:id="rId17"/>
    <p:sldId id="310" r:id="rId18"/>
    <p:sldId id="309" r:id="rId19"/>
    <p:sldId id="312" r:id="rId20"/>
    <p:sldId id="288" r:id="rId21"/>
    <p:sldId id="289" r:id="rId22"/>
    <p:sldId id="290" r:id="rId23"/>
    <p:sldId id="291" r:id="rId24"/>
    <p:sldId id="292" r:id="rId25"/>
    <p:sldId id="293" r:id="rId26"/>
    <p:sldId id="313" r:id="rId27"/>
    <p:sldId id="297" r:id="rId28"/>
    <p:sldId id="314" r:id="rId29"/>
    <p:sldId id="316" r:id="rId30"/>
    <p:sldId id="318" r:id="rId31"/>
  </p:sldIdLst>
  <p:sldSz cx="9144000" cy="6858000" type="screen4x3"/>
  <p:notesSz cx="6854825" cy="96647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008000"/>
    <a:srgbClr val="CCFF99"/>
    <a:srgbClr val="FFFF00"/>
    <a:srgbClr val="0066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176" y="-102"/>
      </p:cViewPr>
      <p:guideLst>
        <p:guide orient="horz" pos="3044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0513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180513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1A2C24-840C-4AC4-8C4B-8373D8EB94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73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F789D0-1ED4-416E-A92A-D10B07887640}" type="datetimeFigureOut">
              <a:rPr lang="es-ES"/>
              <a:pPr>
                <a:defRPr/>
              </a:pPr>
              <a:t>31/03/14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725488"/>
            <a:ext cx="4832350" cy="362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591050"/>
            <a:ext cx="5483225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3025" y="9180513"/>
            <a:ext cx="29702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1801DF-2E99-4F5F-A26B-D71A7A2FF7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35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06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05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44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81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033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10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38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84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11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689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 userDrawn="1"/>
        </p:nvSpPr>
        <p:spPr bwMode="auto">
          <a:xfrm flipH="1">
            <a:off x="396875" y="765175"/>
            <a:ext cx="935038" cy="0"/>
          </a:xfrm>
          <a:prstGeom prst="lin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27" name="Line 8"/>
          <p:cNvSpPr>
            <a:spLocks noChangeShapeType="1"/>
          </p:cNvSpPr>
          <p:nvPr userDrawn="1"/>
        </p:nvSpPr>
        <p:spPr bwMode="auto">
          <a:xfrm flipH="1">
            <a:off x="395288" y="765175"/>
            <a:ext cx="1587" cy="5688013"/>
          </a:xfrm>
          <a:prstGeom prst="lin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395288" y="6473825"/>
            <a:ext cx="7848600" cy="0"/>
          </a:xfrm>
          <a:prstGeom prst="lin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graphicFrame>
        <p:nvGraphicFramePr>
          <p:cNvPr id="1029" name="Object 10"/>
          <p:cNvGraphicFramePr>
            <a:graphicFrameLocks noChangeAspect="1"/>
          </p:cNvGraphicFramePr>
          <p:nvPr userDrawn="1"/>
        </p:nvGraphicFramePr>
        <p:xfrm>
          <a:off x="7740650" y="5664200"/>
          <a:ext cx="14033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14" imgW="1434415" imgH="1193230" progId="Photoshop.Image.8">
                  <p:embed/>
                </p:oleObj>
              </mc:Choice>
              <mc:Fallback>
                <p:oleObj name="Image" r:id="rId14" imgW="1434415" imgH="1193230" progId="Photoshop.Imag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13"/>
                      <a:stretch>
                        <a:fillRect/>
                      </a:stretch>
                    </p:blipFill>
                    <p:spPr bwMode="auto">
                      <a:xfrm>
                        <a:off x="7740650" y="5664200"/>
                        <a:ext cx="140335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2 Subtítulo"/>
          <p:cNvSpPr txBox="1">
            <a:spLocks/>
          </p:cNvSpPr>
          <p:nvPr/>
        </p:nvSpPr>
        <p:spPr>
          <a:xfrm>
            <a:off x="4572000" y="3213100"/>
            <a:ext cx="3887788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Mtra. Rosario Barrera Gálvez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MX" sz="15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0" indent="0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Diciembre 2013</a:t>
            </a:r>
          </a:p>
        </p:txBody>
      </p:sp>
      <p:sp>
        <p:nvSpPr>
          <p:cNvPr id="2051" name="1 Título"/>
          <p:cNvSpPr txBox="1">
            <a:spLocks/>
          </p:cNvSpPr>
          <p:nvPr/>
        </p:nvSpPr>
        <p:spPr bwMode="auto">
          <a:xfrm>
            <a:off x="4211638" y="1773238"/>
            <a:ext cx="4684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3200" b="1" dirty="0" smtClean="0">
                <a:solidFill>
                  <a:srgbClr val="000090"/>
                </a:solidFill>
                <a:cs typeface="Arial" charset="0"/>
              </a:rPr>
              <a:t>Planeación estratégica</a:t>
            </a:r>
            <a:endParaRPr lang="es-MX" sz="3200" b="1" dirty="0">
              <a:solidFill>
                <a:srgbClr val="000090"/>
              </a:solidFill>
              <a:cs typeface="Arial" charset="0"/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4290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003800" y="692150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4859338" y="5084763"/>
            <a:ext cx="388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http://www.uaeh.edu.mx/virtual</a:t>
            </a:r>
          </a:p>
        </p:txBody>
      </p:sp>
    </p:spTree>
    <p:extLst>
      <p:ext uri="{BB962C8B-B14F-4D97-AF65-F5344CB8AC3E}">
        <p14:creationId xmlns:p14="http://schemas.microsoft.com/office/powerpoint/2010/main" val="70904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1601788" y="3160713"/>
            <a:ext cx="215900" cy="28733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35084" name="Group 268"/>
          <p:cNvGraphicFramePr>
            <a:graphicFrameLocks noGrp="1"/>
          </p:cNvGraphicFramePr>
          <p:nvPr/>
        </p:nvGraphicFramePr>
        <p:xfrm>
          <a:off x="963613" y="552450"/>
          <a:ext cx="1676400" cy="45085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F.O.D.A.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83" name="Group 267"/>
          <p:cNvGraphicFramePr>
            <a:graphicFrameLocks noGrp="1"/>
          </p:cNvGraphicFramePr>
          <p:nvPr/>
        </p:nvGraphicFramePr>
        <p:xfrm>
          <a:off x="2868613" y="520700"/>
          <a:ext cx="2819400" cy="523875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OBJETIVOS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55" name="Group 239"/>
          <p:cNvGraphicFramePr>
            <a:graphicFrameLocks noGrp="1"/>
          </p:cNvGraphicFramePr>
          <p:nvPr/>
        </p:nvGraphicFramePr>
        <p:xfrm>
          <a:off x="2868613" y="2544763"/>
          <a:ext cx="2819400" cy="1006476"/>
        </p:xfrm>
        <a:graphic>
          <a:graphicData uri="http://schemas.openxmlformats.org/drawingml/2006/table">
            <a:tbl>
              <a:tblPr/>
              <a:tblGrid>
                <a:gridCol w="533400"/>
                <a:gridCol w="2286000"/>
              </a:tblGrid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56" name="Group 240"/>
          <p:cNvGraphicFramePr>
            <a:graphicFrameLocks noGrp="1"/>
          </p:cNvGraphicFramePr>
          <p:nvPr/>
        </p:nvGraphicFramePr>
        <p:xfrm>
          <a:off x="2868613" y="3825875"/>
          <a:ext cx="2819400" cy="1006476"/>
        </p:xfrm>
        <a:graphic>
          <a:graphicData uri="http://schemas.openxmlformats.org/drawingml/2006/table">
            <a:tbl>
              <a:tblPr/>
              <a:tblGrid>
                <a:gridCol w="533400"/>
                <a:gridCol w="2286000"/>
              </a:tblGrid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07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68" name="Group 52"/>
          <p:cNvGraphicFramePr>
            <a:graphicFrameLocks noGrp="1"/>
          </p:cNvGraphicFramePr>
          <p:nvPr/>
        </p:nvGraphicFramePr>
        <p:xfrm>
          <a:off x="2868613" y="4976813"/>
          <a:ext cx="2819400" cy="1006782"/>
        </p:xfrm>
        <a:graphic>
          <a:graphicData uri="http://schemas.openxmlformats.org/drawingml/2006/table">
            <a:tbl>
              <a:tblPr/>
              <a:tblGrid>
                <a:gridCol w="533400"/>
                <a:gridCol w="2286000"/>
              </a:tblGrid>
              <a:tr h="335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10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335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11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336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12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82" name="Group 66"/>
          <p:cNvGraphicFramePr>
            <a:graphicFrameLocks noGrp="1"/>
          </p:cNvGraphicFramePr>
          <p:nvPr/>
        </p:nvGraphicFramePr>
        <p:xfrm>
          <a:off x="2868613" y="1217613"/>
          <a:ext cx="2819400" cy="1006782"/>
        </p:xfrm>
        <a:graphic>
          <a:graphicData uri="http://schemas.openxmlformats.org/drawingml/2006/table">
            <a:tbl>
              <a:tblPr/>
              <a:tblGrid>
                <a:gridCol w="533400"/>
                <a:gridCol w="2286000"/>
              </a:tblGrid>
              <a:tr h="335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  <a:tr h="335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  <a:tr h="336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70" name="Group 254"/>
          <p:cNvGraphicFramePr>
            <a:graphicFrameLocks noGrp="1"/>
          </p:cNvGraphicFramePr>
          <p:nvPr/>
        </p:nvGraphicFramePr>
        <p:xfrm>
          <a:off x="963613" y="1158875"/>
          <a:ext cx="1646237" cy="1200150"/>
        </p:xfrm>
        <a:graphic>
          <a:graphicData uri="http://schemas.openxmlformats.org/drawingml/2006/table">
            <a:tbl>
              <a:tblPr/>
              <a:tblGrid>
                <a:gridCol w="1646237"/>
              </a:tblGrid>
              <a:tr h="274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OPORTUNIDADES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  <a:tr h="925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01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58" name="Group 242"/>
          <p:cNvGraphicFramePr>
            <a:graphicFrameLocks noGrp="1"/>
          </p:cNvGraphicFramePr>
          <p:nvPr/>
        </p:nvGraphicFramePr>
        <p:xfrm>
          <a:off x="963613" y="2436813"/>
          <a:ext cx="1646237" cy="1146175"/>
        </p:xfrm>
        <a:graphic>
          <a:graphicData uri="http://schemas.openxmlformats.org/drawingml/2006/table">
            <a:tbl>
              <a:tblPr/>
              <a:tblGrid>
                <a:gridCol w="1646237"/>
              </a:tblGrid>
              <a:tr h="274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AMENAZAS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  <a:tr h="871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A1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75" name="Group 259"/>
          <p:cNvGraphicFramePr>
            <a:graphicFrameLocks noGrp="1"/>
          </p:cNvGraphicFramePr>
          <p:nvPr/>
        </p:nvGraphicFramePr>
        <p:xfrm>
          <a:off x="963613" y="3663950"/>
          <a:ext cx="1646237" cy="1212850"/>
        </p:xfrm>
        <a:graphic>
          <a:graphicData uri="http://schemas.openxmlformats.org/drawingml/2006/table">
            <a:tbl>
              <a:tblPr/>
              <a:tblGrid>
                <a:gridCol w="1646237"/>
              </a:tblGrid>
              <a:tr h="274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FORTALEZAS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384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F1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76" name="Group 260"/>
          <p:cNvGraphicFramePr>
            <a:graphicFrameLocks noGrp="1"/>
          </p:cNvGraphicFramePr>
          <p:nvPr/>
        </p:nvGraphicFramePr>
        <p:xfrm>
          <a:off x="952500" y="4951413"/>
          <a:ext cx="1657350" cy="1093787"/>
        </p:xfrm>
        <a:graphic>
          <a:graphicData uri="http://schemas.openxmlformats.org/drawingml/2006/table">
            <a:tbl>
              <a:tblPr/>
              <a:tblGrid>
                <a:gridCol w="1657350"/>
              </a:tblGrid>
              <a:tr h="27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DEBILIDADES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819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D1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80" name="Group 264"/>
          <p:cNvGraphicFramePr>
            <a:graphicFrameLocks noGrp="1"/>
          </p:cNvGraphicFramePr>
          <p:nvPr/>
        </p:nvGraphicFramePr>
        <p:xfrm>
          <a:off x="5916613" y="492125"/>
          <a:ext cx="1085850" cy="536575"/>
        </p:xfrm>
        <a:graphic>
          <a:graphicData uri="http://schemas.openxmlformats.org/drawingml/2006/table">
            <a:tbl>
              <a:tblPr/>
              <a:tblGrid>
                <a:gridCol w="108585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IMPORTANCIA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Century Gothic" pitchFamily="34" charset="0"/>
                        </a:rPr>
                        <a:t> M </a:t>
                      </a: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 </a:t>
                      </a: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BCC"/>
                          </a:solidFill>
                          <a:effectLst/>
                          <a:latin typeface="Century Gothic" pitchFamily="34" charset="0"/>
                        </a:rPr>
                        <a:t>B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BCC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34" name="Group 118"/>
          <p:cNvGraphicFramePr>
            <a:graphicFrameLocks noGrp="1"/>
          </p:cNvGraphicFramePr>
          <p:nvPr/>
        </p:nvGraphicFramePr>
        <p:xfrm>
          <a:off x="6145213" y="4976813"/>
          <a:ext cx="533400" cy="1006476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944" name="Group 128"/>
          <p:cNvGraphicFramePr>
            <a:graphicFrameLocks noGrp="1"/>
          </p:cNvGraphicFramePr>
          <p:nvPr/>
        </p:nvGraphicFramePr>
        <p:xfrm>
          <a:off x="6145213" y="3810000"/>
          <a:ext cx="533400" cy="1006476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954" name="Group 138"/>
          <p:cNvGraphicFramePr>
            <a:graphicFrameLocks noGrp="1"/>
          </p:cNvGraphicFramePr>
          <p:nvPr/>
        </p:nvGraphicFramePr>
        <p:xfrm>
          <a:off x="6145213" y="2514600"/>
          <a:ext cx="533400" cy="1006476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62" name="Group 246"/>
          <p:cNvGraphicFramePr>
            <a:graphicFrameLocks noGrp="1"/>
          </p:cNvGraphicFramePr>
          <p:nvPr/>
        </p:nvGraphicFramePr>
        <p:xfrm>
          <a:off x="7288213" y="1096963"/>
          <a:ext cx="533400" cy="1006476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63" name="Group 247"/>
          <p:cNvGraphicFramePr>
            <a:graphicFrameLocks noGrp="1"/>
          </p:cNvGraphicFramePr>
          <p:nvPr/>
        </p:nvGraphicFramePr>
        <p:xfrm>
          <a:off x="7288213" y="2095500"/>
          <a:ext cx="533400" cy="670388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982" name="Group 166"/>
          <p:cNvGraphicFramePr>
            <a:graphicFrameLocks noGrp="1"/>
          </p:cNvGraphicFramePr>
          <p:nvPr/>
        </p:nvGraphicFramePr>
        <p:xfrm>
          <a:off x="7288213" y="3009900"/>
          <a:ext cx="533400" cy="1006782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5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  <a:tr h="335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  <a:tr h="336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07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992" name="Group 176"/>
          <p:cNvGraphicFramePr>
            <a:graphicFrameLocks noGrp="1"/>
          </p:cNvGraphicFramePr>
          <p:nvPr/>
        </p:nvGraphicFramePr>
        <p:xfrm>
          <a:off x="7288213" y="3994150"/>
          <a:ext cx="533400" cy="670388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00" name="Group 184"/>
          <p:cNvGraphicFramePr>
            <a:graphicFrameLocks noGrp="1"/>
          </p:cNvGraphicFramePr>
          <p:nvPr/>
        </p:nvGraphicFramePr>
        <p:xfrm>
          <a:off x="6145213" y="1289050"/>
          <a:ext cx="533400" cy="1006476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82" name="Group 266"/>
          <p:cNvGraphicFramePr>
            <a:graphicFrameLocks noGrp="1"/>
          </p:cNvGraphicFramePr>
          <p:nvPr/>
        </p:nvGraphicFramePr>
        <p:xfrm>
          <a:off x="7135813" y="463550"/>
          <a:ext cx="1828800" cy="50800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JERARQUIZACIÓN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65" name="Group 249"/>
          <p:cNvGraphicFramePr>
            <a:graphicFrameLocks noGrp="1"/>
          </p:cNvGraphicFramePr>
          <p:nvPr/>
        </p:nvGraphicFramePr>
        <p:xfrm>
          <a:off x="8278813" y="1055688"/>
          <a:ext cx="533400" cy="1920875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22" name="Group 206"/>
          <p:cNvGraphicFramePr>
            <a:graphicFrameLocks noGrp="1"/>
          </p:cNvGraphicFramePr>
          <p:nvPr/>
        </p:nvGraphicFramePr>
        <p:xfrm>
          <a:off x="7288213" y="5016500"/>
          <a:ext cx="533400" cy="685913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33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DB"/>
                    </a:solidFill>
                  </a:tcPr>
                </a:tc>
              </a:tr>
              <a:tr h="35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66" name="Group 250"/>
          <p:cNvGraphicFramePr>
            <a:graphicFrameLocks noGrp="1"/>
          </p:cNvGraphicFramePr>
          <p:nvPr/>
        </p:nvGraphicFramePr>
        <p:xfrm>
          <a:off x="8278813" y="2924175"/>
          <a:ext cx="533400" cy="253365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2533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67" name="Group 251"/>
          <p:cNvGraphicFramePr>
            <a:graphicFrameLocks noGrp="1"/>
          </p:cNvGraphicFramePr>
          <p:nvPr/>
        </p:nvGraphicFramePr>
        <p:xfrm>
          <a:off x="8278813" y="4775200"/>
          <a:ext cx="533400" cy="1530707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153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J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072" name="Group 256"/>
          <p:cNvGraphicFramePr>
            <a:graphicFrameLocks noGrp="1"/>
          </p:cNvGraphicFramePr>
          <p:nvPr/>
        </p:nvGraphicFramePr>
        <p:xfrm>
          <a:off x="430213" y="1168400"/>
          <a:ext cx="381000" cy="2249488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2249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74" name="Group 258"/>
          <p:cNvGraphicFramePr>
            <a:graphicFrameLocks noGrp="1"/>
          </p:cNvGraphicFramePr>
          <p:nvPr/>
        </p:nvGraphicFramePr>
        <p:xfrm>
          <a:off x="430213" y="3735388"/>
          <a:ext cx="381000" cy="2249487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22494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262063" y="1698625"/>
            <a:ext cx="1870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Estrategia</a:t>
            </a:r>
            <a:endParaRPr lang="es-E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925513" y="2770188"/>
            <a:ext cx="73914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MX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Es considerada como un gran camino que nos permitirá lograr el objetivo al utilizar en forma apropiada los recursos con los que contamos. </a:t>
            </a: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s-MX" sz="24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MX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La estrategia contesta a la pregunta.                        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s-MX" sz="2400" b="1">
              <a:solidFill>
                <a:srgbClr val="99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MX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¿Cómo voy a lograr el objetivo?</a:t>
            </a:r>
            <a:endParaRPr lang="es-ES" sz="3200" b="1">
              <a:solidFill>
                <a:srgbClr val="99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387475" y="404813"/>
            <a:ext cx="700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s-E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3. Identificar las opciones estratégicas. 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63575" y="1125538"/>
            <a:ext cx="8012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>
                <a:latin typeface="Century Gothic" pitchFamily="34" charset="0"/>
              </a:rPr>
              <a:t>Creación de una </a:t>
            </a:r>
            <a:r>
              <a:rPr lang="es-MX" sz="2400" b="1">
                <a:solidFill>
                  <a:srgbClr val="CC0000"/>
                </a:solidFill>
                <a:latin typeface="Century Gothic" pitchFamily="34" charset="0"/>
              </a:rPr>
              <a:t>Estrategia, </a:t>
            </a:r>
            <a:r>
              <a:rPr lang="es-MX" sz="2400">
                <a:latin typeface="Century Gothic" pitchFamily="34" charset="0"/>
              </a:rPr>
              <a:t>se refiere a un plan de acciones e iniciativas que se emprenden en áreas tales como producción, mercadotecnia, servicio al cliente, recursos humanos, sistema de información, investigación y desarrollo y finanzas, para lograr los resultados propuestos.</a:t>
            </a:r>
            <a:r>
              <a:rPr lang="es-MX" sz="2400" b="1">
                <a:latin typeface="Century Gothic" pitchFamily="34" charset="0"/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s-MX" sz="2400">
              <a:latin typeface="Century Gothic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>
                <a:latin typeface="Century Gothic" pitchFamily="34" charset="0"/>
              </a:rPr>
              <a:t>(Implica la combinación de acciones intencionales planeadas y de su adaptación de acuerdo a los acontecimientos )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b="1">
                <a:solidFill>
                  <a:srgbClr val="CC0000"/>
                </a:solidFill>
                <a:latin typeface="Century Gothic" pitchFamily="34" charset="0"/>
              </a:rPr>
              <a:t> 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” Es el medio para lograr los fines “</a:t>
            </a:r>
            <a:endParaRPr lang="es-E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917575" y="765175"/>
            <a:ext cx="74930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Formulación de directrices usando la Matriz FODA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611188" y="1630363"/>
            <a:ext cx="8151812" cy="44069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sp>
        <p:nvSpPr>
          <p:cNvPr id="14340" name="Line 11"/>
          <p:cNvSpPr>
            <a:spLocks noChangeShapeType="1"/>
          </p:cNvSpPr>
          <p:nvPr/>
        </p:nvSpPr>
        <p:spPr bwMode="auto">
          <a:xfrm>
            <a:off x="611188" y="2995613"/>
            <a:ext cx="815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3179763" y="1630363"/>
            <a:ext cx="0" cy="440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5900738" y="1630363"/>
            <a:ext cx="0" cy="440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343" name="Line 14"/>
          <p:cNvSpPr>
            <a:spLocks noChangeShapeType="1"/>
          </p:cNvSpPr>
          <p:nvPr/>
        </p:nvSpPr>
        <p:spPr bwMode="auto">
          <a:xfrm>
            <a:off x="611188" y="4519613"/>
            <a:ext cx="8151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728663" y="2174875"/>
            <a:ext cx="23161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 b="1"/>
              <a:t>NOMBRE DEL PROCESO</a:t>
            </a:r>
          </a:p>
        </p:txBody>
      </p:sp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3890963" y="1641475"/>
            <a:ext cx="1295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 b="1"/>
              <a:t>FUERZAS (F)</a:t>
            </a:r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3155950" y="1946275"/>
            <a:ext cx="32861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581025" y="3317875"/>
            <a:ext cx="32861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3155950" y="4918075"/>
            <a:ext cx="32861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3155950" y="3394075"/>
            <a:ext cx="32861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5951538" y="4918075"/>
            <a:ext cx="32861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51" name="Rectangle 22"/>
          <p:cNvSpPr>
            <a:spLocks noChangeArrowheads="1"/>
          </p:cNvSpPr>
          <p:nvPr/>
        </p:nvSpPr>
        <p:spPr bwMode="auto">
          <a:xfrm>
            <a:off x="5878513" y="3394075"/>
            <a:ext cx="32861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52" name="Rectangle 23"/>
          <p:cNvSpPr>
            <a:spLocks noChangeArrowheads="1"/>
          </p:cNvSpPr>
          <p:nvPr/>
        </p:nvSpPr>
        <p:spPr bwMode="auto">
          <a:xfrm>
            <a:off x="5878513" y="2022475"/>
            <a:ext cx="328612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53" name="Rectangle 24"/>
          <p:cNvSpPr>
            <a:spLocks noChangeArrowheads="1"/>
          </p:cNvSpPr>
          <p:nvPr/>
        </p:nvSpPr>
        <p:spPr bwMode="auto">
          <a:xfrm>
            <a:off x="581025" y="4918075"/>
            <a:ext cx="328613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/>
              <a:t>1.</a:t>
            </a:r>
          </a:p>
          <a:p>
            <a:pPr defTabSz="762000" eaLnBrk="0" hangingPunct="0"/>
            <a:r>
              <a:rPr lang="es-ES_tradnl" sz="1400"/>
              <a:t>2.</a:t>
            </a:r>
          </a:p>
          <a:p>
            <a:pPr defTabSz="762000" eaLnBrk="0" hangingPunct="0"/>
            <a:r>
              <a:rPr lang="es-ES_tradnl" sz="1400"/>
              <a:t>3.</a:t>
            </a:r>
          </a:p>
        </p:txBody>
      </p:sp>
      <p:sp>
        <p:nvSpPr>
          <p:cNvPr id="14354" name="Rectangle 25"/>
          <p:cNvSpPr>
            <a:spLocks noChangeArrowheads="1"/>
          </p:cNvSpPr>
          <p:nvPr/>
        </p:nvSpPr>
        <p:spPr bwMode="auto">
          <a:xfrm>
            <a:off x="3449638" y="2655888"/>
            <a:ext cx="21875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200"/>
              <a:t>HACER LISTA DE FUERZAS</a:t>
            </a:r>
          </a:p>
        </p:txBody>
      </p:sp>
      <p:sp>
        <p:nvSpPr>
          <p:cNvPr id="14355" name="Rectangle 26"/>
          <p:cNvSpPr>
            <a:spLocks noChangeArrowheads="1"/>
          </p:cNvSpPr>
          <p:nvPr/>
        </p:nvSpPr>
        <p:spPr bwMode="auto">
          <a:xfrm>
            <a:off x="6099175" y="2732088"/>
            <a:ext cx="24828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200"/>
              <a:t>HACER LISTA DE DEBILIDADES</a:t>
            </a:r>
          </a:p>
        </p:txBody>
      </p:sp>
      <p:sp>
        <p:nvSpPr>
          <p:cNvPr id="14356" name="Rectangle 27"/>
          <p:cNvSpPr>
            <a:spLocks noChangeArrowheads="1"/>
          </p:cNvSpPr>
          <p:nvPr/>
        </p:nvSpPr>
        <p:spPr bwMode="auto">
          <a:xfrm>
            <a:off x="6613525" y="1641475"/>
            <a:ext cx="1682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 b="1"/>
              <a:t>DEBILIDADES (D)</a:t>
            </a:r>
          </a:p>
        </p:txBody>
      </p:sp>
      <p:sp>
        <p:nvSpPr>
          <p:cNvPr id="14357" name="Rectangle 28"/>
          <p:cNvSpPr>
            <a:spLocks noChangeArrowheads="1"/>
          </p:cNvSpPr>
          <p:nvPr/>
        </p:nvSpPr>
        <p:spPr bwMode="auto">
          <a:xfrm>
            <a:off x="1022350" y="3013075"/>
            <a:ext cx="2047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 b="1"/>
              <a:t>OPORTUNIDADES (O)</a:t>
            </a:r>
          </a:p>
        </p:txBody>
      </p:sp>
      <p:sp>
        <p:nvSpPr>
          <p:cNvPr id="14358" name="Rectangle 29"/>
          <p:cNvSpPr>
            <a:spLocks noChangeArrowheads="1"/>
          </p:cNvSpPr>
          <p:nvPr/>
        </p:nvSpPr>
        <p:spPr bwMode="auto">
          <a:xfrm>
            <a:off x="1112838" y="4027488"/>
            <a:ext cx="1509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/>
              <a:t>HACER LISTA DE</a:t>
            </a:r>
          </a:p>
          <a:p>
            <a:pPr algn="ctr" defTabSz="762000" eaLnBrk="0" hangingPunct="0"/>
            <a:r>
              <a:rPr lang="es-ES_tradnl" sz="1200"/>
              <a:t>OPORTUNIDADES</a:t>
            </a:r>
          </a:p>
        </p:txBody>
      </p:sp>
      <p:sp>
        <p:nvSpPr>
          <p:cNvPr id="14359" name="Rectangle 30"/>
          <p:cNvSpPr>
            <a:spLocks noChangeArrowheads="1"/>
          </p:cNvSpPr>
          <p:nvPr/>
        </p:nvSpPr>
        <p:spPr bwMode="auto">
          <a:xfrm>
            <a:off x="1316038" y="4613275"/>
            <a:ext cx="14843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400" b="1"/>
              <a:t>AMENAZAS (A)</a:t>
            </a:r>
          </a:p>
        </p:txBody>
      </p:sp>
      <p:sp>
        <p:nvSpPr>
          <p:cNvPr id="14360" name="Rectangle 31"/>
          <p:cNvSpPr>
            <a:spLocks noChangeArrowheads="1"/>
          </p:cNvSpPr>
          <p:nvPr/>
        </p:nvSpPr>
        <p:spPr bwMode="auto">
          <a:xfrm>
            <a:off x="728663" y="5703888"/>
            <a:ext cx="23145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s-ES_tradnl" sz="1200"/>
              <a:t>HACER LISTA DE AMENAZAS</a:t>
            </a:r>
          </a:p>
        </p:txBody>
      </p:sp>
      <p:sp>
        <p:nvSpPr>
          <p:cNvPr id="14361" name="Rectangle 32"/>
          <p:cNvSpPr>
            <a:spLocks noChangeArrowheads="1"/>
          </p:cNvSpPr>
          <p:nvPr/>
        </p:nvSpPr>
        <p:spPr bwMode="auto">
          <a:xfrm>
            <a:off x="3233738" y="4027488"/>
            <a:ext cx="2641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/>
              <a:t>USO DE FORTALEZAS PARA</a:t>
            </a:r>
          </a:p>
          <a:p>
            <a:pPr algn="ctr" defTabSz="762000" eaLnBrk="0" hangingPunct="0"/>
            <a:r>
              <a:rPr lang="es-ES_tradnl" sz="1200" b="1"/>
              <a:t>APROVECHAR OPORTUNIDADES</a:t>
            </a:r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5915025" y="4103688"/>
            <a:ext cx="28702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/>
              <a:t>VENCER DEBILIDADES</a:t>
            </a:r>
          </a:p>
          <a:p>
            <a:pPr algn="ctr" defTabSz="762000" eaLnBrk="0" hangingPunct="0"/>
            <a:r>
              <a:rPr lang="es-ES_tradnl" sz="1200" b="1"/>
              <a:t>APROVECHANDO OPORTUNIDADES</a:t>
            </a:r>
          </a:p>
        </p:txBody>
      </p:sp>
      <p:sp>
        <p:nvSpPr>
          <p:cNvPr id="14363" name="Rectangle 34"/>
          <p:cNvSpPr>
            <a:spLocks noChangeArrowheads="1"/>
          </p:cNvSpPr>
          <p:nvPr/>
        </p:nvSpPr>
        <p:spPr bwMode="auto">
          <a:xfrm>
            <a:off x="3549650" y="5551488"/>
            <a:ext cx="2152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/>
              <a:t>USAR FORTALEZAS PARA</a:t>
            </a:r>
          </a:p>
          <a:p>
            <a:pPr algn="ctr" defTabSz="762000" eaLnBrk="0" hangingPunct="0"/>
            <a:r>
              <a:rPr lang="es-ES_tradnl" sz="1200" b="1"/>
              <a:t>EVITAR AMENAZAS</a:t>
            </a: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5916613" y="5627688"/>
            <a:ext cx="2863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/>
              <a:t>REDUCIR A UN MINIMO LA</a:t>
            </a:r>
          </a:p>
          <a:p>
            <a:pPr algn="ctr" defTabSz="762000" eaLnBrk="0" hangingPunct="0"/>
            <a:r>
              <a:rPr lang="es-ES_tradnl" sz="1200" b="1"/>
              <a:t>DEBILIDADES Y EVITAR AMENAZAS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262063" y="765175"/>
            <a:ext cx="4449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Priorización de Objetivos</a:t>
            </a:r>
            <a:endParaRPr lang="es-E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920037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>
                <a:latin typeface="Century Gothic" pitchFamily="34" charset="0"/>
              </a:rPr>
              <a:t>Es seleccionar aquellos objetivos que van a funcionar mejor en cada una de las etapas del plan estratégico.</a:t>
            </a:r>
          </a:p>
          <a:p>
            <a:pPr algn="just" eaLnBrk="1" hangingPunct="1"/>
            <a:endParaRPr lang="es-MX">
              <a:latin typeface="Century Gothic" pitchFamily="34" charset="0"/>
            </a:endParaRPr>
          </a:p>
          <a:p>
            <a:pPr algn="just" eaLnBrk="1" hangingPunct="1"/>
            <a:r>
              <a:rPr lang="es-MX">
                <a:latin typeface="Century Gothic" pitchFamily="34" charset="0"/>
              </a:rPr>
              <a:t>Cada una de nuestras áreas tienen diferentes objetivos y funciones, para el logro de nuestra misión como área.</a:t>
            </a:r>
          </a:p>
          <a:p>
            <a:pPr algn="just" eaLnBrk="1" hangingPunct="1"/>
            <a:endParaRPr lang="es-MX">
              <a:latin typeface="Century Gothic" pitchFamily="34" charset="0"/>
            </a:endParaRPr>
          </a:p>
          <a:p>
            <a:pPr algn="just" eaLnBrk="1" hangingPunct="1"/>
            <a:r>
              <a:rPr lang="es-MX">
                <a:latin typeface="Century Gothic" pitchFamily="34" charset="0"/>
              </a:rPr>
              <a:t>Por lo que el establecimiento de metas de largo plazo como la misión y visión deben ser la base de las prioridades, de la congruencia y consistencia de todos los procesos y acciones que se desarrollen.</a:t>
            </a:r>
            <a:endParaRPr lang="es-MX" i="1">
              <a:latin typeface="Century Gothic" pitchFamily="34" charset="0"/>
            </a:endParaRPr>
          </a:p>
          <a:p>
            <a:pPr algn="just" eaLnBrk="1" hangingPunct="1"/>
            <a:endParaRPr lang="es-MX" i="1">
              <a:latin typeface="Century Gothic" pitchFamily="34" charset="0"/>
            </a:endParaRPr>
          </a:p>
          <a:p>
            <a:pPr algn="just" eaLnBrk="1" hangingPunct="1"/>
            <a:r>
              <a:rPr lang="es-MX" b="1" i="1">
                <a:latin typeface="Century Gothic" pitchFamily="34" charset="0"/>
              </a:rPr>
              <a:t>Los objetivos deberán ser: claros, congruentes, cuantificables, alcanzables, aceptables, flexibles y motivadores.</a:t>
            </a:r>
            <a:endParaRPr lang="es-ES" b="1" i="1"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3"/>
          <p:cNvSpPr txBox="1">
            <a:spLocks noChangeArrowheads="1"/>
          </p:cNvSpPr>
          <p:nvPr/>
        </p:nvSpPr>
        <p:spPr bwMode="auto">
          <a:xfrm>
            <a:off x="684213" y="765175"/>
            <a:ext cx="770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MX">
                <a:latin typeface="Century Gothic" pitchFamily="34" charset="0"/>
              </a:rPr>
              <a:t>Gráfica de la matriz de posicionamiento para establecer la priorización de los objetivos:</a:t>
            </a:r>
            <a:endParaRPr lang="es-ES">
              <a:latin typeface="Century Gothic" pitchFamily="34" charset="0"/>
            </a:endParaRPr>
          </a:p>
        </p:txBody>
      </p:sp>
      <p:sp>
        <p:nvSpPr>
          <p:cNvPr id="16387" name="Text Box 194"/>
          <p:cNvSpPr txBox="1">
            <a:spLocks noChangeArrowheads="1"/>
          </p:cNvSpPr>
          <p:nvPr/>
        </p:nvSpPr>
        <p:spPr bwMode="auto">
          <a:xfrm>
            <a:off x="827088" y="4652963"/>
            <a:ext cx="741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>
                <a:latin typeface="Century Gothic" pitchFamily="34" charset="0"/>
              </a:rPr>
              <a:t>En la matriz se deberá de realizar la suma de los objetivos anotándolos en cada cuadro que le corresponde.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>
                <a:latin typeface="Century Gothic" pitchFamily="34" charset="0"/>
              </a:rPr>
              <a:t>De esta manera se puede identificar el grado de desarrollo de cada objetivo que puede ser (Alto-Alto), Alto-Mediano) o (Alto-Bajo) y representará un grado de correspondencia de alto impacto y alta probabilidad de correspondencia.</a:t>
            </a:r>
            <a:endParaRPr lang="es-ES">
              <a:latin typeface="Century Gothic" pitchFamily="34" charset="0"/>
            </a:endParaRPr>
          </a:p>
        </p:txBody>
      </p:sp>
      <p:graphicFrame>
        <p:nvGraphicFramePr>
          <p:cNvPr id="62694" name="Group 230"/>
          <p:cNvGraphicFramePr>
            <a:graphicFrameLocks noGrp="1"/>
          </p:cNvGraphicFramePr>
          <p:nvPr/>
        </p:nvGraphicFramePr>
        <p:xfrm>
          <a:off x="1441450" y="1584325"/>
          <a:ext cx="5867400" cy="2365375"/>
        </p:xfrm>
        <a:graphic>
          <a:graphicData uri="http://schemas.openxmlformats.org/drawingml/2006/table">
            <a:tbl>
              <a:tblPr/>
              <a:tblGrid>
                <a:gridCol w="989013"/>
                <a:gridCol w="1566862"/>
                <a:gridCol w="1800225"/>
                <a:gridCol w="1511300"/>
              </a:tblGrid>
              <a:tr h="816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Alto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SE 7, SOM 23,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SIS 15, SPP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SIS 3, SOM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SE 4, SPP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0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Medio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SIS 6, SOM 3,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SPP 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12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itchFamily="34" charset="0"/>
                        </a:rPr>
                        <a:t>Bajo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SE 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47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Alto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Medio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Bajo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6415" name="Text Box 222"/>
          <p:cNvSpPr txBox="1">
            <a:spLocks noChangeArrowheads="1"/>
          </p:cNvSpPr>
          <p:nvPr/>
        </p:nvSpPr>
        <p:spPr bwMode="auto">
          <a:xfrm rot="-5400000">
            <a:off x="442119" y="2510632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b="1">
                <a:latin typeface="Century Gothic" pitchFamily="34" charset="0"/>
              </a:rPr>
              <a:t>Impacto</a:t>
            </a:r>
            <a:endParaRPr lang="es-ES" b="1">
              <a:latin typeface="Century Gothic" pitchFamily="34" charset="0"/>
            </a:endParaRPr>
          </a:p>
        </p:txBody>
      </p:sp>
      <p:sp>
        <p:nvSpPr>
          <p:cNvPr id="16416" name="Text Box 223"/>
          <p:cNvSpPr txBox="1">
            <a:spLocks noChangeArrowheads="1"/>
          </p:cNvSpPr>
          <p:nvPr/>
        </p:nvSpPr>
        <p:spPr bwMode="auto">
          <a:xfrm>
            <a:off x="2527300" y="4049713"/>
            <a:ext cx="3236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b="1">
                <a:latin typeface="Century Gothic" pitchFamily="34" charset="0"/>
              </a:rPr>
              <a:t>Probabilidad de ocurrencia</a:t>
            </a:r>
            <a:endParaRPr lang="es-ES" b="1"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Group 2"/>
          <p:cNvGraphicFramePr>
            <a:graphicFrameLocks noGrp="1"/>
          </p:cNvGraphicFramePr>
          <p:nvPr/>
        </p:nvGraphicFramePr>
        <p:xfrm>
          <a:off x="636588" y="1233488"/>
          <a:ext cx="8039100" cy="4572000"/>
        </p:xfrm>
        <a:graphic>
          <a:graphicData uri="http://schemas.openxmlformats.org/drawingml/2006/table">
            <a:tbl>
              <a:tblPr/>
              <a:tblGrid>
                <a:gridCol w="503237"/>
                <a:gridCol w="501650"/>
                <a:gridCol w="503238"/>
                <a:gridCol w="501650"/>
                <a:gridCol w="503237"/>
                <a:gridCol w="501650"/>
                <a:gridCol w="503238"/>
                <a:gridCol w="501650"/>
                <a:gridCol w="503237"/>
                <a:gridCol w="501650"/>
                <a:gridCol w="503238"/>
                <a:gridCol w="501650"/>
                <a:gridCol w="2009775"/>
              </a:tblGrid>
              <a:tr h="762000">
                <a:tc gridSpan="1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ESTRATEGIAS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TÁCTICAS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1.1.1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1.2.1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1.3.1.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1.4.1.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2.1.1.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2.1.2.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2.1.3.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2.3.1.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3.1.1.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3.1.2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3.2.1</a:t>
                      </a: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ACCIÓN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sp>
        <p:nvSpPr>
          <p:cNvPr id="66611" name="Rectangle 51"/>
          <p:cNvSpPr>
            <a:spLocks noChangeArrowheads="1"/>
          </p:cNvSpPr>
          <p:nvPr/>
        </p:nvSpPr>
        <p:spPr bwMode="auto">
          <a:xfrm>
            <a:off x="760413" y="220663"/>
            <a:ext cx="7772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MX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Estratégico</a:t>
            </a:r>
            <a:endParaRPr lang="es-ES" sz="3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190625" y="463550"/>
            <a:ext cx="73421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algn="just" eaLnBrk="0" hangingPunct="0">
              <a:buFont typeface="Wingdings" pitchFamily="2" charset="2"/>
              <a:buChar char="§"/>
              <a:defRPr/>
            </a:pPr>
            <a:r>
              <a:rPr lang="es-MX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 OPORTUNIDADES</a:t>
            </a:r>
            <a:br>
              <a:rPr lang="es-MX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</a:br>
            <a:endParaRPr lang="es-MX" sz="2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87363" y="1143000"/>
            <a:ext cx="81168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s-ES_tradnl" sz="2800" b="1">
                <a:latin typeface="Century Gothic" pitchFamily="34" charset="0"/>
              </a:rPr>
              <a:t>Consolidación de la Secretaría de Salud Estatal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2201863"/>
            <a:ext cx="811688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ES_tradnl" sz="2000" b="1">
                <a:latin typeface="Century Gothic" pitchFamily="34" charset="0"/>
              </a:rPr>
              <a:t>1.1</a:t>
            </a:r>
            <a:r>
              <a:rPr lang="es-ES_tradnl" sz="2000">
                <a:latin typeface="Century Gothic" pitchFamily="34" charset="0"/>
              </a:rPr>
              <a:t> En base a las estrategias establecidas, redefinir el proceso de separación de funciones. (A,A)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ES_tradnl" sz="2000" b="1">
                <a:latin typeface="Century Gothic" pitchFamily="34" charset="0"/>
              </a:rPr>
              <a:t>1.2</a:t>
            </a:r>
            <a:r>
              <a:rPr lang="es-ES_tradnl" sz="2000">
                <a:latin typeface="Century Gothic" pitchFamily="34" charset="0"/>
              </a:rPr>
              <a:t>Definición del alcance de los diferentes documentos que norman la actuación de los Servicios de Salud de Hidalgo. (A,A).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ES_tradnl" sz="2000" b="1">
                <a:latin typeface="Century Gothic" pitchFamily="34" charset="0"/>
              </a:rPr>
              <a:t>1.3</a:t>
            </a:r>
            <a:r>
              <a:rPr lang="es-ES_tradnl" sz="2000">
                <a:latin typeface="Century Gothic" pitchFamily="34" charset="0"/>
              </a:rPr>
              <a:t>	Integración de los elementos normativos del OPD SSH; y de la Secretaría de Salud Estatal. (A,A)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ES_tradnl" sz="2000" b="1">
                <a:latin typeface="Century Gothic" pitchFamily="34" charset="0"/>
              </a:rPr>
              <a:t>1.4</a:t>
            </a:r>
            <a:r>
              <a:rPr lang="es-ES_tradnl" sz="2000">
                <a:latin typeface="Century Gothic" pitchFamily="34" charset="0"/>
              </a:rPr>
              <a:t>	Integración de las Estructuras Orgánicas, así como de los Manuales administrativos del OPD SSH y de la Secretaría de Salud Estatal. (A,A)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62063" y="765175"/>
            <a:ext cx="5259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Desarrollo de las estratégicas</a:t>
            </a:r>
            <a:endParaRPr lang="es-E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650" y="1793875"/>
            <a:ext cx="78486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MX">
                <a:latin typeface="Century Gothic" pitchFamily="34" charset="0"/>
              </a:rPr>
              <a:t>Las estrategias son los mecanismos a seguir para responder a las exigencias del entorno y ubicar a nuestra área en una situación ventajosa que nos ayude a lograr los fines que nos hemos trazado en el plan estratégico</a:t>
            </a:r>
            <a:r>
              <a:rPr lang="es-ES">
                <a:latin typeface="Century Gothic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MX">
                <a:latin typeface="Century Gothic" pitchFamily="34" charset="0"/>
              </a:rPr>
              <a:t>Una vez establecidas nuestras Líneas Estratégicas habremos logrado establecer el Plan Estratégico.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/>
          <p:cNvGraphicFramePr>
            <a:graphicFrameLocks noGrp="1"/>
          </p:cNvGraphicFramePr>
          <p:nvPr/>
        </p:nvGraphicFramePr>
        <p:xfrm>
          <a:off x="755650" y="2133600"/>
          <a:ext cx="7993063" cy="2808288"/>
        </p:xfrm>
        <a:graphic>
          <a:graphicData uri="http://schemas.openxmlformats.org/drawingml/2006/table">
            <a:tbl>
              <a:tblPr/>
              <a:tblGrid>
                <a:gridCol w="1631950"/>
                <a:gridCol w="1874838"/>
                <a:gridCol w="1322387"/>
                <a:gridCol w="1206500"/>
                <a:gridCol w="1957388"/>
              </a:tblGrid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OBJETIVO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ESTRATEGIAS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TÁCTICAS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TIEMPO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RESPONSABLES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1.2.3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760413" y="692150"/>
            <a:ext cx="7772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MX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Estratégico</a:t>
            </a:r>
            <a:endParaRPr lang="es-ES" sz="3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6794500" y="6608763"/>
            <a:ext cx="2251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000">
                <a:solidFill>
                  <a:schemeClr val="bg1"/>
                </a:solidFill>
                <a:latin typeface="Arial Black" pitchFamily="34" charset="0"/>
              </a:rPr>
              <a:t>Dr. Sergio Fco. Orozco Zuñiga</a:t>
            </a:r>
            <a:endParaRPr lang="es-ES" sz="10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5" name="Picture 11" descr="PARETO 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1358900" cy="183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771775" y="1268413"/>
            <a:ext cx="5448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hangingPunct="0">
              <a:spcBef>
                <a:spcPct val="20000"/>
              </a:spcBef>
              <a:tabLst>
                <a:tab pos="449263" algn="l"/>
              </a:tabLst>
              <a:defRPr/>
            </a:pPr>
            <a:r>
              <a:rPr lang="es-MX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Los recursos disponibles son siempre insuficientes para satisfacer todas las necesidades sociales, por lo que debemos utilizarlos en donde tengan mayor impacto. </a:t>
            </a:r>
          </a:p>
          <a:p>
            <a:pPr algn="just" eaLnBrk="0" hangingPunct="0">
              <a:spcBef>
                <a:spcPct val="20000"/>
              </a:spcBef>
              <a:tabLst>
                <a:tab pos="449263" algn="l"/>
              </a:tabLst>
              <a:defRPr/>
            </a:pPr>
            <a:r>
              <a:rPr lang="es-MX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				</a:t>
            </a:r>
            <a:r>
              <a:rPr lang="es-MX" sz="2400" b="1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Wilfrido Pareto</a:t>
            </a:r>
            <a:endParaRPr lang="es-ES" sz="2400" b="1">
              <a:solidFill>
                <a:srgbClr val="99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619250" y="508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Programa Estatal de Salud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2011 </a:t>
            </a: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–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2016</a:t>
            </a:r>
            <a:endParaRPr lang="es-ES" sz="24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619250" y="1012825"/>
            <a:ext cx="6858000" cy="366713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è"/>
            </a:pPr>
            <a:r>
              <a:rPr lang="es-ES" b="1">
                <a:solidFill>
                  <a:schemeClr val="bg1"/>
                </a:solidFill>
              </a:rPr>
              <a:t>ESTRATEGIAS Y LÍNEAS DE ACCIÓN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187450" y="1573213"/>
            <a:ext cx="7315200" cy="4408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171575" indent="-4953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AutoNum type="arabicPeriod" startAt="3"/>
            </a:pPr>
            <a:r>
              <a:rPr lang="es-ES_tradnl" sz="2000" b="1">
                <a:solidFill>
                  <a:srgbClr val="CC0066"/>
                </a:solidFill>
              </a:rPr>
              <a:t>Otorgar a la población servicios de salud con calidad y calidez en la atención médica, acordes a los mayores estándares nacionales para la prestación de los mismos.</a:t>
            </a:r>
          </a:p>
          <a:p>
            <a:pPr lvl="1"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AutoNum type="romanLcPeriod"/>
            </a:pPr>
            <a:r>
              <a:rPr lang="es-ES_tradnl" sz="2000" b="1"/>
              <a:t>Certificar la totalidad de las unidades de atención a la salud.</a:t>
            </a:r>
          </a:p>
          <a:p>
            <a:pPr lvl="1"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AutoNum type="romanLcPeriod"/>
            </a:pPr>
            <a:r>
              <a:rPr lang="es-ES_tradnl" sz="2000" b="1"/>
              <a:t>Establecer programas de calidad y mejora continua en todas las áreas de servicio y administrativas.</a:t>
            </a:r>
          </a:p>
          <a:p>
            <a:pPr lvl="1"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AutoNum type="romanLcPeriod"/>
            </a:pPr>
            <a:r>
              <a:rPr lang="es-ES_tradnl" sz="2000" b="1"/>
              <a:t>Fortalecer la cultura de la calidad y la actitud de servicio en los trabajadores de la salud.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85800" y="1420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MX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Indicadores</a:t>
            </a:r>
            <a:endParaRPr lang="es-E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685800" y="25542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s-ES" sz="2400" b="1">
                <a:latin typeface="Century Gothic" pitchFamily="34" charset="0"/>
              </a:rPr>
              <a:t>Son relaciones cuantitativas entre dos cantidades que corresponden a un mismo fenómeno, o fenómenos distintos, que por sí solos no son relevantes.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endParaRPr lang="es-ES" sz="2400" b="1">
              <a:latin typeface="Century Gothic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s-ES" sz="2400" b="1">
                <a:latin typeface="Century Gothic" pitchFamily="34" charset="0"/>
              </a:rPr>
              <a:t>Adquieren importancia cuando se les compara con otros de la misma naturaleza, correspondientes a períodos anteriores o con otros indicadores preestablecidos.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619250" y="549275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1" eaLnBrk="0" hangingPunct="0">
              <a:defRPr/>
            </a:pPr>
            <a:r>
              <a:rPr lang="es-E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Evaluar las opciones. 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57" name="Group 49"/>
          <p:cNvGraphicFramePr>
            <a:graphicFrameLocks noGrp="1"/>
          </p:cNvGraphicFramePr>
          <p:nvPr/>
        </p:nvGraphicFramePr>
        <p:xfrm>
          <a:off x="468313" y="1171575"/>
          <a:ext cx="8424862" cy="5145088"/>
        </p:xfrm>
        <a:graphic>
          <a:graphicData uri="http://schemas.openxmlformats.org/drawingml/2006/table">
            <a:tbl>
              <a:tblPr/>
              <a:tblGrid>
                <a:gridCol w="981075"/>
                <a:gridCol w="1473200"/>
                <a:gridCol w="817562"/>
                <a:gridCol w="1227138"/>
                <a:gridCol w="1227137"/>
                <a:gridCol w="1717675"/>
                <a:gridCol w="981075"/>
              </a:tblGrid>
              <a:tr h="566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OBJETIVO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ESTRATEGIA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TIEMPO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( 2008 )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RESPONSABLE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PRESUPUESTO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INDICADOR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 (  eficacia  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ESTÁNDAR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39014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O1. Capacitar   al personal de ventas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E1. Cursos sobre el conocimiento de la Misión de la Organización.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E2. Curso -  taller sobre el conocimiento de técnicas del levantamiento de pedidos por teléfono.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E3. Curso – taller sobre el conocimiento de técnicas del  levantamiento de pedidos por internet.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1-31 Mayo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1-30 Junio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1- 31 Julio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Director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Jefe capacitación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Jefe informática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$5,000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$15,000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$ 50,000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N° cursos realizados          </a:t>
                      </a: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N° de cursos programados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N° cursos realizados          </a:t>
                      </a: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N° de cursos programados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N° cursos realizados        </a:t>
                      </a: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N° de cursos programados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 Meses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TOTAL: $70,000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E1:  3            E2: 6           E3:  10                                      TOTAL: 18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760413" y="115888"/>
            <a:ext cx="7772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s-MX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Estratégico</a:t>
            </a:r>
            <a:endParaRPr lang="es-ES" sz="3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908175" y="620713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Programa Estatal de Salud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2011 </a:t>
            </a: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–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2016</a:t>
            </a:r>
            <a:endParaRPr lang="es-ES" sz="24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1619250" y="1268413"/>
            <a:ext cx="6858000" cy="366712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è"/>
            </a:pPr>
            <a:r>
              <a:rPr lang="es-MX" b="1">
                <a:solidFill>
                  <a:schemeClr val="bg1"/>
                </a:solidFill>
              </a:rPr>
              <a:t>EVALUACIÓN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2089150" y="1987550"/>
            <a:ext cx="5867400" cy="372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AutoNum type="arabicPeriod"/>
            </a:pPr>
            <a:r>
              <a:rPr lang="es-ES_tradnl" sz="2100" b="1"/>
              <a:t>Evaluación Operativa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ü"/>
            </a:pPr>
            <a:r>
              <a:rPr lang="es-ES_tradnl" sz="2100" b="1"/>
              <a:t>La evaluación operativa se aplicará a los programas de acción institucionales que constituyen la plataforma de actividades que da sustento a este programa estatal.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ü"/>
            </a:pPr>
            <a:r>
              <a:rPr lang="es-ES_tradnl" sz="2100" b="1"/>
              <a:t>Esta evaluación integra más de 50 indicadores de estructura, proceso y resultados, aplicables a todas las instituciones del sector.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547813" y="69215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Programa Estatal de Salud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2011 </a:t>
            </a: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–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2016</a:t>
            </a:r>
            <a:endParaRPr lang="es-ES" sz="24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5603" name="Text Box 12"/>
          <p:cNvSpPr txBox="1">
            <a:spLocks noChangeArrowheads="1"/>
          </p:cNvSpPr>
          <p:nvPr/>
        </p:nvSpPr>
        <p:spPr bwMode="auto">
          <a:xfrm>
            <a:off x="1116013" y="1370013"/>
            <a:ext cx="7075487" cy="450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AutoNum type="arabicPeriod" startAt="2"/>
            </a:pPr>
            <a:r>
              <a:rPr lang="es-ES_tradnl" sz="1900" b="1"/>
              <a:t>Evaluación Gerencial 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ü"/>
            </a:pPr>
            <a:r>
              <a:rPr lang="es-ES_tradnl" sz="1900"/>
              <a:t>Adicional a la evaluación operativa, este Programa Estatal de Salud dispone de un Cuadro de Mando Integral para el control estratégico.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ü"/>
            </a:pPr>
            <a:r>
              <a:rPr lang="es-ES_tradnl" sz="1900"/>
              <a:t>El Cuadro de Mando Integral precisa los resultados esperados y no solo los resultados obtenidos, de ahí su utilidad en el control estratégico y para el mediano plazo.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rgbClr val="CC0066"/>
              </a:buClr>
              <a:buFont typeface="Wingdings" pitchFamily="2" charset="2"/>
              <a:buChar char="ü"/>
            </a:pPr>
            <a:r>
              <a:rPr lang="es-ES_tradnl" sz="1900"/>
              <a:t>El Cuadro de Mando Integral consiste en una matriz que ilustra el comportamiento de los factores críticos de éxito y las metas e indicadores estratégicos desde la perspectiva de los clientes o usuarios; de los procesos internos; de la innovación y desarrollo y la administración y las finanzas.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981200" y="47625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Programa Estatal de Salud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2011 </a:t>
            </a:r>
            <a:r>
              <a:rPr lang="es-E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– </a:t>
            </a:r>
            <a:r>
              <a:rPr lang="es-ES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2016</a:t>
            </a:r>
            <a:endParaRPr lang="es-ES" sz="24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1331913" y="979488"/>
            <a:ext cx="6858000" cy="366712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è"/>
            </a:pPr>
            <a:r>
              <a:rPr lang="es-MX" b="1">
                <a:solidFill>
                  <a:schemeClr val="bg1"/>
                </a:solidFill>
              </a:rPr>
              <a:t>CUADRO DE MANDO INTEGRAL</a:t>
            </a:r>
            <a:endParaRPr lang="es-ES" b="1">
              <a:solidFill>
                <a:schemeClr val="bg1"/>
              </a:solidFill>
            </a:endParaRPr>
          </a:p>
        </p:txBody>
      </p:sp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701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971550" y="260350"/>
            <a:ext cx="756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1" eaLnBrk="0" hangingPunct="0">
              <a:defRPr/>
            </a:pPr>
            <a:r>
              <a:rPr lang="es-E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Transformar las estrategias en acciones. </a:t>
            </a:r>
          </a:p>
        </p:txBody>
      </p:sp>
      <p:graphicFrame>
        <p:nvGraphicFramePr>
          <p:cNvPr id="68631" name="Group 23"/>
          <p:cNvGraphicFramePr>
            <a:graphicFrameLocks noGrp="1"/>
          </p:cNvGraphicFramePr>
          <p:nvPr/>
        </p:nvGraphicFramePr>
        <p:xfrm>
          <a:off x="468313" y="708025"/>
          <a:ext cx="8367712" cy="6040438"/>
        </p:xfrm>
        <a:graphic>
          <a:graphicData uri="http://schemas.openxmlformats.org/drawingml/2006/table">
            <a:tbl>
              <a:tblPr/>
              <a:tblGrid>
                <a:gridCol w="1290637"/>
                <a:gridCol w="1535113"/>
                <a:gridCol w="2905125"/>
                <a:gridCol w="1377950"/>
                <a:gridCol w="1258887"/>
              </a:tblGrid>
              <a:tr h="5730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Estrategias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T</a:t>
                      </a: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á</a:t>
                      </a: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cticas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Acci</a:t>
                      </a: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ó</a:t>
                      </a: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n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Indicador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itchFamily="34" charset="0"/>
                        </a:rPr>
                        <a:t>Responsables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467422">
                <a:tc>
                  <a:txBody>
                    <a:bodyPr/>
                    <a:lstStyle/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 Homologar los procedimientos de registro, recolecci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n,  concentraci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n, captura e integraci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 datos.</a:t>
                      </a: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2.Operacionalizaci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y puesta en marcha de la Secretar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 de Salud como eje rector de la Pol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tica Estatal de Salud.</a:t>
                      </a:r>
                    </a:p>
                    <a:p>
                      <a:pPr marL="95250" marR="0" lvl="0" indent="-952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1.1 Conocer los instrumentos t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é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cnico-normativos del sistema de informaci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1.2 Aplicar los lineamientos de los instrumentos t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é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cnico-normativos del sistema de informaci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2.1.Distribuci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 Comptencias en base a la normatividad vigente de los SSH y la SESA.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2.2Instrumentaci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del Reglamento Interior.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1.1.1. Realizar capacitaciones con el personal involucrado en el manejo del sistema de informaci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en salud.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1.1.2 Evaluar la calidad, oportunidad y cobertura del sistema de informaci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1.1.3 Evaluar la concordancia del sistema de informaci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211.Dise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ñ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 de Proyecto  de Capacitaci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 Separaci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 Funciones.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112.Conducci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del proceso del Proyecto de Capacitaci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213. An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lisis y consolidaci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 resultados.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221.Presentar Proyectos de Reglamentos Interiores del OPD SSH.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122.Presentar Proyectos de Reglamentos Interiores de la Secretar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 Estatal.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Capacitaciones Realizadas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Capacitaciones Programadas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CALIDAD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Ponderación de errores 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de Variables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OPORTUNIDAD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Fecha de entrega  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Fecha de atraso</a:t>
                      </a: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COBERTURA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De unidades informando 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de unidades</a:t>
                      </a: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Concordancias del sistema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de variables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 Programado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 ejecutado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N° de Capacitaciones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N° de capacitaciones programadas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Unidades analizadas 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Unidades</a:t>
                      </a:r>
                      <a:r>
                        <a:rPr kumimoji="0" lang="es-MX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7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 de R.Presentado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 de R. Programado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 de R.Presentado </a:t>
                      </a: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 de R. Programado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5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Subdirecci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de Informaci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en Salud/ Departamento de estad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stica.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Director de Planeaci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n/Subdirector de Organizaci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 y M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é</a:t>
                      </a: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3200400" y="47291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3200400" y="44243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3200400" y="41195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77" name="Rectangle 14"/>
          <p:cNvSpPr>
            <a:spLocks noChangeArrowheads="1"/>
          </p:cNvSpPr>
          <p:nvPr/>
        </p:nvSpPr>
        <p:spPr bwMode="auto">
          <a:xfrm>
            <a:off x="3200400" y="38147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78" name="Rectangle 15"/>
          <p:cNvSpPr>
            <a:spLocks noChangeArrowheads="1"/>
          </p:cNvSpPr>
          <p:nvPr/>
        </p:nvSpPr>
        <p:spPr bwMode="auto">
          <a:xfrm>
            <a:off x="3200400" y="35099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79" name="Rectangle 16"/>
          <p:cNvSpPr>
            <a:spLocks noChangeArrowheads="1"/>
          </p:cNvSpPr>
          <p:nvPr/>
        </p:nvSpPr>
        <p:spPr bwMode="auto">
          <a:xfrm>
            <a:off x="3200400" y="32051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0" name="Rectangle 17"/>
          <p:cNvSpPr>
            <a:spLocks noChangeArrowheads="1"/>
          </p:cNvSpPr>
          <p:nvPr/>
        </p:nvSpPr>
        <p:spPr bwMode="auto">
          <a:xfrm>
            <a:off x="3200400" y="29003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1" name="Rectangle 18"/>
          <p:cNvSpPr>
            <a:spLocks noChangeArrowheads="1"/>
          </p:cNvSpPr>
          <p:nvPr/>
        </p:nvSpPr>
        <p:spPr bwMode="auto">
          <a:xfrm>
            <a:off x="3200400" y="25955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2" name="Rectangle 19"/>
          <p:cNvSpPr>
            <a:spLocks noChangeArrowheads="1"/>
          </p:cNvSpPr>
          <p:nvPr/>
        </p:nvSpPr>
        <p:spPr bwMode="auto">
          <a:xfrm>
            <a:off x="3200400" y="22907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3" name="Rectangle 20"/>
          <p:cNvSpPr>
            <a:spLocks noChangeArrowheads="1"/>
          </p:cNvSpPr>
          <p:nvPr/>
        </p:nvSpPr>
        <p:spPr bwMode="auto">
          <a:xfrm>
            <a:off x="3200400" y="1985963"/>
            <a:ext cx="152400" cy="152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4" name="Rectangle 21"/>
          <p:cNvSpPr>
            <a:spLocks noChangeArrowheads="1"/>
          </p:cNvSpPr>
          <p:nvPr/>
        </p:nvSpPr>
        <p:spPr bwMode="auto">
          <a:xfrm>
            <a:off x="3200400" y="42719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5" name="Rectangle 22"/>
          <p:cNvSpPr>
            <a:spLocks noChangeArrowheads="1"/>
          </p:cNvSpPr>
          <p:nvPr/>
        </p:nvSpPr>
        <p:spPr bwMode="auto">
          <a:xfrm>
            <a:off x="3200400" y="39671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6" name="Rectangle 23"/>
          <p:cNvSpPr>
            <a:spLocks noChangeArrowheads="1"/>
          </p:cNvSpPr>
          <p:nvPr/>
        </p:nvSpPr>
        <p:spPr bwMode="auto">
          <a:xfrm>
            <a:off x="3200400" y="36623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7" name="Rectangle 24"/>
          <p:cNvSpPr>
            <a:spLocks noChangeArrowheads="1"/>
          </p:cNvSpPr>
          <p:nvPr/>
        </p:nvSpPr>
        <p:spPr bwMode="auto">
          <a:xfrm>
            <a:off x="3200400" y="33575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8" name="Rectangle 25"/>
          <p:cNvSpPr>
            <a:spLocks noChangeArrowheads="1"/>
          </p:cNvSpPr>
          <p:nvPr/>
        </p:nvSpPr>
        <p:spPr bwMode="auto">
          <a:xfrm>
            <a:off x="3200400" y="30527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89" name="Rectangle 26"/>
          <p:cNvSpPr>
            <a:spLocks noChangeArrowheads="1"/>
          </p:cNvSpPr>
          <p:nvPr/>
        </p:nvSpPr>
        <p:spPr bwMode="auto">
          <a:xfrm>
            <a:off x="3200400" y="27479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0" name="Rectangle 27"/>
          <p:cNvSpPr>
            <a:spLocks noChangeArrowheads="1"/>
          </p:cNvSpPr>
          <p:nvPr/>
        </p:nvSpPr>
        <p:spPr bwMode="auto">
          <a:xfrm>
            <a:off x="3200400" y="24431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1" name="Rectangle 28"/>
          <p:cNvSpPr>
            <a:spLocks noChangeArrowheads="1"/>
          </p:cNvSpPr>
          <p:nvPr/>
        </p:nvSpPr>
        <p:spPr bwMode="auto">
          <a:xfrm>
            <a:off x="3200400" y="21383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2" name="Rectangle 29"/>
          <p:cNvSpPr>
            <a:spLocks noChangeArrowheads="1"/>
          </p:cNvSpPr>
          <p:nvPr/>
        </p:nvSpPr>
        <p:spPr bwMode="auto">
          <a:xfrm>
            <a:off x="3200400" y="18335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3" name="Rectangle 30"/>
          <p:cNvSpPr>
            <a:spLocks noChangeArrowheads="1"/>
          </p:cNvSpPr>
          <p:nvPr/>
        </p:nvSpPr>
        <p:spPr bwMode="auto">
          <a:xfrm>
            <a:off x="3200400" y="45767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4" name="Rectangle 31"/>
          <p:cNvSpPr>
            <a:spLocks noChangeArrowheads="1"/>
          </p:cNvSpPr>
          <p:nvPr/>
        </p:nvSpPr>
        <p:spPr bwMode="auto">
          <a:xfrm>
            <a:off x="3657600" y="1833563"/>
            <a:ext cx="15240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5" name="AutoShape 32"/>
          <p:cNvSpPr>
            <a:spLocks noChangeArrowheads="1"/>
          </p:cNvSpPr>
          <p:nvPr/>
        </p:nvSpPr>
        <p:spPr bwMode="auto">
          <a:xfrm>
            <a:off x="234950" y="1382713"/>
            <a:ext cx="8826500" cy="292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6" name="Line 33"/>
          <p:cNvSpPr>
            <a:spLocks noChangeShapeType="1"/>
          </p:cNvSpPr>
          <p:nvPr/>
        </p:nvSpPr>
        <p:spPr bwMode="auto">
          <a:xfrm>
            <a:off x="533400" y="1376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7" name="Line 34"/>
          <p:cNvSpPr>
            <a:spLocks noChangeShapeType="1"/>
          </p:cNvSpPr>
          <p:nvPr/>
        </p:nvSpPr>
        <p:spPr bwMode="auto">
          <a:xfrm>
            <a:off x="3200400" y="1376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698" name="Rectangle 35"/>
          <p:cNvSpPr>
            <a:spLocks noChangeArrowheads="1"/>
          </p:cNvSpPr>
          <p:nvPr/>
        </p:nvSpPr>
        <p:spPr bwMode="auto">
          <a:xfrm>
            <a:off x="176213" y="1479550"/>
            <a:ext cx="4111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s-ES_tradnl" sz="700" b="1">
                <a:latin typeface="Century Gothic" pitchFamily="34" charset="0"/>
              </a:rPr>
              <a:t>NUM.</a:t>
            </a:r>
          </a:p>
        </p:txBody>
      </p:sp>
      <p:sp>
        <p:nvSpPr>
          <p:cNvPr id="28699" name="Rectangle 36"/>
          <p:cNvSpPr>
            <a:spLocks noChangeArrowheads="1"/>
          </p:cNvSpPr>
          <p:nvPr/>
        </p:nvSpPr>
        <p:spPr bwMode="auto">
          <a:xfrm>
            <a:off x="1582738" y="1479550"/>
            <a:ext cx="65881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ACTIVIDAD</a:t>
            </a:r>
          </a:p>
        </p:txBody>
      </p:sp>
      <p:sp>
        <p:nvSpPr>
          <p:cNvPr id="28700" name="Rectangle 37"/>
          <p:cNvSpPr>
            <a:spLocks noChangeArrowheads="1"/>
          </p:cNvSpPr>
          <p:nvPr/>
        </p:nvSpPr>
        <p:spPr bwMode="auto">
          <a:xfrm rot="-5340000">
            <a:off x="3061494" y="1491456"/>
            <a:ext cx="40798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500" b="1">
                <a:latin typeface="Century Gothic" pitchFamily="34" charset="0"/>
              </a:rPr>
              <a:t>TIEMPO</a:t>
            </a:r>
          </a:p>
        </p:txBody>
      </p:sp>
      <p:sp>
        <p:nvSpPr>
          <p:cNvPr id="28701" name="Line 38"/>
          <p:cNvSpPr>
            <a:spLocks noChangeShapeType="1"/>
          </p:cNvSpPr>
          <p:nvPr/>
        </p:nvSpPr>
        <p:spPr bwMode="auto">
          <a:xfrm>
            <a:off x="3352800" y="1528763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02" name="Rectangle 39"/>
          <p:cNvSpPr>
            <a:spLocks noChangeArrowheads="1"/>
          </p:cNvSpPr>
          <p:nvPr/>
        </p:nvSpPr>
        <p:spPr bwMode="auto">
          <a:xfrm>
            <a:off x="3327400" y="1555750"/>
            <a:ext cx="2333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1</a:t>
            </a:r>
          </a:p>
        </p:txBody>
      </p:sp>
      <p:grpSp>
        <p:nvGrpSpPr>
          <p:cNvPr id="28703" name="Group 40"/>
          <p:cNvGrpSpPr>
            <a:grpSpLocks/>
          </p:cNvGrpSpPr>
          <p:nvPr/>
        </p:nvGrpSpPr>
        <p:grpSpPr bwMode="auto">
          <a:xfrm>
            <a:off x="3352800" y="1376363"/>
            <a:ext cx="665163" cy="377825"/>
            <a:chOff x="2112" y="1056"/>
            <a:chExt cx="419" cy="238"/>
          </a:xfrm>
        </p:grpSpPr>
        <p:sp>
          <p:nvSpPr>
            <p:cNvPr id="28895" name="Line 41"/>
            <p:cNvSpPr>
              <a:spLocks noChangeShapeType="1"/>
            </p:cNvSpPr>
            <p:nvPr/>
          </p:nvSpPr>
          <p:spPr bwMode="auto">
            <a:xfrm>
              <a:off x="2112" y="105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96" name="Line 42"/>
            <p:cNvSpPr>
              <a:spLocks noChangeShapeType="1"/>
            </p:cNvSpPr>
            <p:nvPr/>
          </p:nvSpPr>
          <p:spPr bwMode="auto">
            <a:xfrm>
              <a:off x="2208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97" name="Line 43"/>
            <p:cNvSpPr>
              <a:spLocks noChangeShapeType="1"/>
            </p:cNvSpPr>
            <p:nvPr/>
          </p:nvSpPr>
          <p:spPr bwMode="auto">
            <a:xfrm>
              <a:off x="2304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98" name="Line 44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99" name="Line 45"/>
            <p:cNvSpPr>
              <a:spLocks noChangeShapeType="1"/>
            </p:cNvSpPr>
            <p:nvPr/>
          </p:nvSpPr>
          <p:spPr bwMode="auto">
            <a:xfrm>
              <a:off x="2496" y="105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900" name="Rectangle 46"/>
            <p:cNvSpPr>
              <a:spLocks noChangeArrowheads="1"/>
            </p:cNvSpPr>
            <p:nvPr/>
          </p:nvSpPr>
          <p:spPr bwMode="auto">
            <a:xfrm>
              <a:off x="2192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2</a:t>
              </a:r>
            </a:p>
          </p:txBody>
        </p:sp>
        <p:sp>
          <p:nvSpPr>
            <p:cNvPr id="28901" name="Rectangle 47"/>
            <p:cNvSpPr>
              <a:spLocks noChangeArrowheads="1"/>
            </p:cNvSpPr>
            <p:nvPr/>
          </p:nvSpPr>
          <p:spPr bwMode="auto">
            <a:xfrm>
              <a:off x="2288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8902" name="Rectangle 48"/>
            <p:cNvSpPr>
              <a:spLocks noChangeArrowheads="1"/>
            </p:cNvSpPr>
            <p:nvPr/>
          </p:nvSpPr>
          <p:spPr bwMode="auto">
            <a:xfrm>
              <a:off x="2384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4</a:t>
              </a:r>
            </a:p>
          </p:txBody>
        </p:sp>
      </p:grpSp>
      <p:grpSp>
        <p:nvGrpSpPr>
          <p:cNvPr id="28704" name="Group 49"/>
          <p:cNvGrpSpPr>
            <a:grpSpLocks/>
          </p:cNvGrpSpPr>
          <p:nvPr/>
        </p:nvGrpSpPr>
        <p:grpSpPr bwMode="auto">
          <a:xfrm>
            <a:off x="4089400" y="1376363"/>
            <a:ext cx="538163" cy="377825"/>
            <a:chOff x="2576" y="1056"/>
            <a:chExt cx="339" cy="238"/>
          </a:xfrm>
        </p:grpSpPr>
        <p:sp>
          <p:nvSpPr>
            <p:cNvPr id="28888" name="Line 50"/>
            <p:cNvSpPr>
              <a:spLocks noChangeShapeType="1"/>
            </p:cNvSpPr>
            <p:nvPr/>
          </p:nvSpPr>
          <p:spPr bwMode="auto">
            <a:xfrm>
              <a:off x="2592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89" name="Line 51"/>
            <p:cNvSpPr>
              <a:spLocks noChangeShapeType="1"/>
            </p:cNvSpPr>
            <p:nvPr/>
          </p:nvSpPr>
          <p:spPr bwMode="auto">
            <a:xfrm>
              <a:off x="2688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90" name="Line 52"/>
            <p:cNvSpPr>
              <a:spLocks noChangeShapeType="1"/>
            </p:cNvSpPr>
            <p:nvPr/>
          </p:nvSpPr>
          <p:spPr bwMode="auto">
            <a:xfrm>
              <a:off x="2784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91" name="Line 53"/>
            <p:cNvSpPr>
              <a:spLocks noChangeShapeType="1"/>
            </p:cNvSpPr>
            <p:nvPr/>
          </p:nvSpPr>
          <p:spPr bwMode="auto">
            <a:xfrm>
              <a:off x="2880" y="105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92" name="Rectangle 54"/>
            <p:cNvSpPr>
              <a:spLocks noChangeArrowheads="1"/>
            </p:cNvSpPr>
            <p:nvPr/>
          </p:nvSpPr>
          <p:spPr bwMode="auto">
            <a:xfrm>
              <a:off x="2576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2</a:t>
              </a:r>
            </a:p>
          </p:txBody>
        </p:sp>
        <p:sp>
          <p:nvSpPr>
            <p:cNvPr id="28893" name="Rectangle 55"/>
            <p:cNvSpPr>
              <a:spLocks noChangeArrowheads="1"/>
            </p:cNvSpPr>
            <p:nvPr/>
          </p:nvSpPr>
          <p:spPr bwMode="auto">
            <a:xfrm>
              <a:off x="2672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8894" name="Rectangle 56"/>
            <p:cNvSpPr>
              <a:spLocks noChangeArrowheads="1"/>
            </p:cNvSpPr>
            <p:nvPr/>
          </p:nvSpPr>
          <p:spPr bwMode="auto">
            <a:xfrm>
              <a:off x="2768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4</a:t>
              </a:r>
            </a:p>
          </p:txBody>
        </p:sp>
      </p:grpSp>
      <p:grpSp>
        <p:nvGrpSpPr>
          <p:cNvPr id="28705" name="Group 57"/>
          <p:cNvGrpSpPr>
            <a:grpSpLocks/>
          </p:cNvGrpSpPr>
          <p:nvPr/>
        </p:nvGrpSpPr>
        <p:grpSpPr bwMode="auto">
          <a:xfrm>
            <a:off x="4700588" y="1376363"/>
            <a:ext cx="538162" cy="377825"/>
            <a:chOff x="2961" y="1056"/>
            <a:chExt cx="339" cy="238"/>
          </a:xfrm>
        </p:grpSpPr>
        <p:sp>
          <p:nvSpPr>
            <p:cNvPr id="28881" name="Line 58"/>
            <p:cNvSpPr>
              <a:spLocks noChangeShapeType="1"/>
            </p:cNvSpPr>
            <p:nvPr/>
          </p:nvSpPr>
          <p:spPr bwMode="auto">
            <a:xfrm>
              <a:off x="2976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82" name="Line 59"/>
            <p:cNvSpPr>
              <a:spLocks noChangeShapeType="1"/>
            </p:cNvSpPr>
            <p:nvPr/>
          </p:nvSpPr>
          <p:spPr bwMode="auto">
            <a:xfrm>
              <a:off x="3072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83" name="Line 60"/>
            <p:cNvSpPr>
              <a:spLocks noChangeShapeType="1"/>
            </p:cNvSpPr>
            <p:nvPr/>
          </p:nvSpPr>
          <p:spPr bwMode="auto">
            <a:xfrm>
              <a:off x="3168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84" name="Line 61"/>
            <p:cNvSpPr>
              <a:spLocks noChangeShapeType="1"/>
            </p:cNvSpPr>
            <p:nvPr/>
          </p:nvSpPr>
          <p:spPr bwMode="auto">
            <a:xfrm>
              <a:off x="3264" y="105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85" name="Rectangle 62"/>
            <p:cNvSpPr>
              <a:spLocks noChangeArrowheads="1"/>
            </p:cNvSpPr>
            <p:nvPr/>
          </p:nvSpPr>
          <p:spPr bwMode="auto">
            <a:xfrm>
              <a:off x="2961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2</a:t>
              </a:r>
            </a:p>
          </p:txBody>
        </p:sp>
        <p:sp>
          <p:nvSpPr>
            <p:cNvPr id="28886" name="Rectangle 63"/>
            <p:cNvSpPr>
              <a:spLocks noChangeArrowheads="1"/>
            </p:cNvSpPr>
            <p:nvPr/>
          </p:nvSpPr>
          <p:spPr bwMode="auto">
            <a:xfrm>
              <a:off x="3057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8887" name="Rectangle 64"/>
            <p:cNvSpPr>
              <a:spLocks noChangeArrowheads="1"/>
            </p:cNvSpPr>
            <p:nvPr/>
          </p:nvSpPr>
          <p:spPr bwMode="auto">
            <a:xfrm>
              <a:off x="3153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4</a:t>
              </a:r>
            </a:p>
          </p:txBody>
        </p:sp>
      </p:grpSp>
      <p:grpSp>
        <p:nvGrpSpPr>
          <p:cNvPr id="28706" name="Group 65"/>
          <p:cNvGrpSpPr>
            <a:grpSpLocks/>
          </p:cNvGrpSpPr>
          <p:nvPr/>
        </p:nvGrpSpPr>
        <p:grpSpPr bwMode="auto">
          <a:xfrm>
            <a:off x="5310188" y="1376363"/>
            <a:ext cx="538162" cy="377825"/>
            <a:chOff x="3345" y="1056"/>
            <a:chExt cx="339" cy="238"/>
          </a:xfrm>
        </p:grpSpPr>
        <p:sp>
          <p:nvSpPr>
            <p:cNvPr id="28874" name="Line 66"/>
            <p:cNvSpPr>
              <a:spLocks noChangeShapeType="1"/>
            </p:cNvSpPr>
            <p:nvPr/>
          </p:nvSpPr>
          <p:spPr bwMode="auto">
            <a:xfrm>
              <a:off x="3360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75" name="Line 67"/>
            <p:cNvSpPr>
              <a:spLocks noChangeShapeType="1"/>
            </p:cNvSpPr>
            <p:nvPr/>
          </p:nvSpPr>
          <p:spPr bwMode="auto">
            <a:xfrm>
              <a:off x="3456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76" name="Line 68"/>
            <p:cNvSpPr>
              <a:spLocks noChangeShapeType="1"/>
            </p:cNvSpPr>
            <p:nvPr/>
          </p:nvSpPr>
          <p:spPr bwMode="auto">
            <a:xfrm>
              <a:off x="3552" y="11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77" name="Line 69"/>
            <p:cNvSpPr>
              <a:spLocks noChangeShapeType="1"/>
            </p:cNvSpPr>
            <p:nvPr/>
          </p:nvSpPr>
          <p:spPr bwMode="auto">
            <a:xfrm>
              <a:off x="3648" y="105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8878" name="Rectangle 70"/>
            <p:cNvSpPr>
              <a:spLocks noChangeArrowheads="1"/>
            </p:cNvSpPr>
            <p:nvPr/>
          </p:nvSpPr>
          <p:spPr bwMode="auto">
            <a:xfrm>
              <a:off x="3345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2</a:t>
              </a:r>
            </a:p>
          </p:txBody>
        </p:sp>
        <p:sp>
          <p:nvSpPr>
            <p:cNvPr id="28879" name="Rectangle 71"/>
            <p:cNvSpPr>
              <a:spLocks noChangeArrowheads="1"/>
            </p:cNvSpPr>
            <p:nvPr/>
          </p:nvSpPr>
          <p:spPr bwMode="auto">
            <a:xfrm>
              <a:off x="3441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8880" name="Rectangle 72"/>
            <p:cNvSpPr>
              <a:spLocks noChangeArrowheads="1"/>
            </p:cNvSpPr>
            <p:nvPr/>
          </p:nvSpPr>
          <p:spPr bwMode="auto">
            <a:xfrm>
              <a:off x="3537" y="116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4</a:t>
              </a:r>
            </a:p>
          </p:txBody>
        </p:sp>
      </p:grpSp>
      <p:sp>
        <p:nvSpPr>
          <p:cNvPr id="28707" name="Rectangle 73"/>
          <p:cNvSpPr>
            <a:spLocks noChangeArrowheads="1"/>
          </p:cNvSpPr>
          <p:nvPr/>
        </p:nvSpPr>
        <p:spPr bwMode="auto">
          <a:xfrm>
            <a:off x="5157788" y="1555750"/>
            <a:ext cx="2333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1</a:t>
            </a:r>
          </a:p>
        </p:txBody>
      </p:sp>
      <p:sp>
        <p:nvSpPr>
          <p:cNvPr id="28708" name="Rectangle 74"/>
          <p:cNvSpPr>
            <a:spLocks noChangeArrowheads="1"/>
          </p:cNvSpPr>
          <p:nvPr/>
        </p:nvSpPr>
        <p:spPr bwMode="auto">
          <a:xfrm>
            <a:off x="3937000" y="1555750"/>
            <a:ext cx="2333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1</a:t>
            </a:r>
          </a:p>
        </p:txBody>
      </p:sp>
      <p:sp>
        <p:nvSpPr>
          <p:cNvPr id="28709" name="Rectangle 75"/>
          <p:cNvSpPr>
            <a:spLocks noChangeArrowheads="1"/>
          </p:cNvSpPr>
          <p:nvPr/>
        </p:nvSpPr>
        <p:spPr bwMode="auto">
          <a:xfrm>
            <a:off x="4546600" y="1555750"/>
            <a:ext cx="2333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1</a:t>
            </a:r>
          </a:p>
        </p:txBody>
      </p:sp>
      <p:sp>
        <p:nvSpPr>
          <p:cNvPr id="28710" name="Rectangle 76"/>
          <p:cNvSpPr>
            <a:spLocks noChangeArrowheads="1"/>
          </p:cNvSpPr>
          <p:nvPr/>
        </p:nvSpPr>
        <p:spPr bwMode="auto">
          <a:xfrm>
            <a:off x="6538913" y="1347788"/>
            <a:ext cx="879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800" b="1">
                <a:latin typeface="Century Gothic" pitchFamily="34" charset="0"/>
              </a:rPr>
              <a:t>% DE AVANCE</a:t>
            </a:r>
          </a:p>
        </p:txBody>
      </p:sp>
      <p:sp>
        <p:nvSpPr>
          <p:cNvPr id="28711" name="Line 77"/>
          <p:cNvSpPr>
            <a:spLocks noChangeShapeType="1"/>
          </p:cNvSpPr>
          <p:nvPr/>
        </p:nvSpPr>
        <p:spPr bwMode="auto">
          <a:xfrm>
            <a:off x="60198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12" name="Line 78"/>
          <p:cNvSpPr>
            <a:spLocks noChangeShapeType="1"/>
          </p:cNvSpPr>
          <p:nvPr/>
        </p:nvSpPr>
        <p:spPr bwMode="auto">
          <a:xfrm>
            <a:off x="62484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13" name="Line 79"/>
          <p:cNvSpPr>
            <a:spLocks noChangeShapeType="1"/>
          </p:cNvSpPr>
          <p:nvPr/>
        </p:nvSpPr>
        <p:spPr bwMode="auto">
          <a:xfrm>
            <a:off x="67056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14" name="Rectangle 80"/>
          <p:cNvSpPr>
            <a:spLocks noChangeArrowheads="1"/>
          </p:cNvSpPr>
          <p:nvPr/>
        </p:nvSpPr>
        <p:spPr bwMode="auto">
          <a:xfrm>
            <a:off x="57769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10</a:t>
            </a:r>
          </a:p>
        </p:txBody>
      </p:sp>
      <p:sp>
        <p:nvSpPr>
          <p:cNvPr id="28715" name="Rectangle 81"/>
          <p:cNvSpPr>
            <a:spLocks noChangeArrowheads="1"/>
          </p:cNvSpPr>
          <p:nvPr/>
        </p:nvSpPr>
        <p:spPr bwMode="auto">
          <a:xfrm>
            <a:off x="60055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20</a:t>
            </a:r>
          </a:p>
        </p:txBody>
      </p:sp>
      <p:sp>
        <p:nvSpPr>
          <p:cNvPr id="28716" name="Rectangle 82"/>
          <p:cNvSpPr>
            <a:spLocks noChangeArrowheads="1"/>
          </p:cNvSpPr>
          <p:nvPr/>
        </p:nvSpPr>
        <p:spPr bwMode="auto">
          <a:xfrm>
            <a:off x="62341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30</a:t>
            </a:r>
          </a:p>
        </p:txBody>
      </p:sp>
      <p:sp>
        <p:nvSpPr>
          <p:cNvPr id="28717" name="Line 83"/>
          <p:cNvSpPr>
            <a:spLocks noChangeShapeType="1"/>
          </p:cNvSpPr>
          <p:nvPr/>
        </p:nvSpPr>
        <p:spPr bwMode="auto">
          <a:xfrm>
            <a:off x="71628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18" name="Line 84"/>
          <p:cNvSpPr>
            <a:spLocks noChangeShapeType="1"/>
          </p:cNvSpPr>
          <p:nvPr/>
        </p:nvSpPr>
        <p:spPr bwMode="auto">
          <a:xfrm>
            <a:off x="73914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19" name="Line 85"/>
          <p:cNvSpPr>
            <a:spLocks noChangeShapeType="1"/>
          </p:cNvSpPr>
          <p:nvPr/>
        </p:nvSpPr>
        <p:spPr bwMode="auto">
          <a:xfrm>
            <a:off x="64770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20" name="Rectangle 86"/>
          <p:cNvSpPr>
            <a:spLocks noChangeArrowheads="1"/>
          </p:cNvSpPr>
          <p:nvPr/>
        </p:nvSpPr>
        <p:spPr bwMode="auto">
          <a:xfrm>
            <a:off x="64627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40</a:t>
            </a:r>
          </a:p>
        </p:txBody>
      </p:sp>
      <p:sp>
        <p:nvSpPr>
          <p:cNvPr id="28721" name="Line 87"/>
          <p:cNvSpPr>
            <a:spLocks noChangeShapeType="1"/>
          </p:cNvSpPr>
          <p:nvPr/>
        </p:nvSpPr>
        <p:spPr bwMode="auto">
          <a:xfrm>
            <a:off x="78486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22" name="Line 88"/>
          <p:cNvSpPr>
            <a:spLocks noChangeShapeType="1"/>
          </p:cNvSpPr>
          <p:nvPr/>
        </p:nvSpPr>
        <p:spPr bwMode="auto">
          <a:xfrm>
            <a:off x="69342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23" name="Rectangle 89"/>
          <p:cNvSpPr>
            <a:spLocks noChangeArrowheads="1"/>
          </p:cNvSpPr>
          <p:nvPr/>
        </p:nvSpPr>
        <p:spPr bwMode="auto">
          <a:xfrm>
            <a:off x="66913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50</a:t>
            </a:r>
          </a:p>
        </p:txBody>
      </p:sp>
      <p:sp>
        <p:nvSpPr>
          <p:cNvPr id="28724" name="Rectangle 90"/>
          <p:cNvSpPr>
            <a:spLocks noChangeArrowheads="1"/>
          </p:cNvSpPr>
          <p:nvPr/>
        </p:nvSpPr>
        <p:spPr bwMode="auto">
          <a:xfrm>
            <a:off x="69199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60</a:t>
            </a:r>
          </a:p>
        </p:txBody>
      </p:sp>
      <p:sp>
        <p:nvSpPr>
          <p:cNvPr id="28725" name="Rectangle 91"/>
          <p:cNvSpPr>
            <a:spLocks noChangeArrowheads="1"/>
          </p:cNvSpPr>
          <p:nvPr/>
        </p:nvSpPr>
        <p:spPr bwMode="auto">
          <a:xfrm>
            <a:off x="71485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70</a:t>
            </a:r>
          </a:p>
        </p:txBody>
      </p:sp>
      <p:sp>
        <p:nvSpPr>
          <p:cNvPr id="28726" name="Rectangle 92"/>
          <p:cNvSpPr>
            <a:spLocks noChangeArrowheads="1"/>
          </p:cNvSpPr>
          <p:nvPr/>
        </p:nvSpPr>
        <p:spPr bwMode="auto">
          <a:xfrm>
            <a:off x="73771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80</a:t>
            </a:r>
          </a:p>
        </p:txBody>
      </p:sp>
      <p:sp>
        <p:nvSpPr>
          <p:cNvPr id="28727" name="Line 93"/>
          <p:cNvSpPr>
            <a:spLocks noChangeShapeType="1"/>
          </p:cNvSpPr>
          <p:nvPr/>
        </p:nvSpPr>
        <p:spPr bwMode="auto">
          <a:xfrm>
            <a:off x="7620000" y="15287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28" name="Rectangle 94"/>
          <p:cNvSpPr>
            <a:spLocks noChangeArrowheads="1"/>
          </p:cNvSpPr>
          <p:nvPr/>
        </p:nvSpPr>
        <p:spPr bwMode="auto">
          <a:xfrm>
            <a:off x="7605713" y="1555750"/>
            <a:ext cx="28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90</a:t>
            </a:r>
          </a:p>
        </p:txBody>
      </p:sp>
      <p:sp>
        <p:nvSpPr>
          <p:cNvPr id="28729" name="Line 95"/>
          <p:cNvSpPr>
            <a:spLocks noChangeShapeType="1"/>
          </p:cNvSpPr>
          <p:nvPr/>
        </p:nvSpPr>
        <p:spPr bwMode="auto">
          <a:xfrm>
            <a:off x="8077200" y="1376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0" name="Rectangle 96"/>
          <p:cNvSpPr>
            <a:spLocks noChangeArrowheads="1"/>
          </p:cNvSpPr>
          <p:nvPr/>
        </p:nvSpPr>
        <p:spPr bwMode="auto">
          <a:xfrm>
            <a:off x="7834313" y="1555750"/>
            <a:ext cx="3317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100</a:t>
            </a:r>
          </a:p>
        </p:txBody>
      </p:sp>
      <p:sp>
        <p:nvSpPr>
          <p:cNvPr id="28731" name="Rectangle 97"/>
          <p:cNvSpPr>
            <a:spLocks noChangeArrowheads="1"/>
          </p:cNvSpPr>
          <p:nvPr/>
        </p:nvSpPr>
        <p:spPr bwMode="auto">
          <a:xfrm>
            <a:off x="8139113" y="1403350"/>
            <a:ext cx="7635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700" b="1">
                <a:latin typeface="Century Gothic" pitchFamily="34" charset="0"/>
              </a:rPr>
              <a:t>RESPONSABLE</a:t>
            </a:r>
          </a:p>
        </p:txBody>
      </p:sp>
      <p:sp>
        <p:nvSpPr>
          <p:cNvPr id="28732" name="Line 98"/>
          <p:cNvSpPr>
            <a:spLocks noChangeShapeType="1"/>
          </p:cNvSpPr>
          <p:nvPr/>
        </p:nvSpPr>
        <p:spPr bwMode="auto">
          <a:xfrm>
            <a:off x="533400" y="1833563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3" name="Line 99"/>
          <p:cNvSpPr>
            <a:spLocks noChangeShapeType="1"/>
          </p:cNvSpPr>
          <p:nvPr/>
        </p:nvSpPr>
        <p:spPr bwMode="auto">
          <a:xfrm>
            <a:off x="3200400" y="1833563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4" name="Line 100"/>
          <p:cNvSpPr>
            <a:spLocks noChangeShapeType="1"/>
          </p:cNvSpPr>
          <p:nvPr/>
        </p:nvSpPr>
        <p:spPr bwMode="auto">
          <a:xfrm>
            <a:off x="33528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5" name="Line 101"/>
          <p:cNvSpPr>
            <a:spLocks noChangeShapeType="1"/>
          </p:cNvSpPr>
          <p:nvPr/>
        </p:nvSpPr>
        <p:spPr bwMode="auto">
          <a:xfrm>
            <a:off x="35052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6" name="Line 102"/>
          <p:cNvSpPr>
            <a:spLocks noChangeShapeType="1"/>
          </p:cNvSpPr>
          <p:nvPr/>
        </p:nvSpPr>
        <p:spPr bwMode="auto">
          <a:xfrm>
            <a:off x="36576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7" name="Line 103"/>
          <p:cNvSpPr>
            <a:spLocks noChangeShapeType="1"/>
          </p:cNvSpPr>
          <p:nvPr/>
        </p:nvSpPr>
        <p:spPr bwMode="auto">
          <a:xfrm>
            <a:off x="38100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8" name="Line 104"/>
          <p:cNvSpPr>
            <a:spLocks noChangeShapeType="1"/>
          </p:cNvSpPr>
          <p:nvPr/>
        </p:nvSpPr>
        <p:spPr bwMode="auto">
          <a:xfrm>
            <a:off x="39624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39" name="Line 105"/>
          <p:cNvSpPr>
            <a:spLocks noChangeShapeType="1"/>
          </p:cNvSpPr>
          <p:nvPr/>
        </p:nvSpPr>
        <p:spPr bwMode="auto">
          <a:xfrm>
            <a:off x="41148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0" name="Line 106"/>
          <p:cNvSpPr>
            <a:spLocks noChangeShapeType="1"/>
          </p:cNvSpPr>
          <p:nvPr/>
        </p:nvSpPr>
        <p:spPr bwMode="auto">
          <a:xfrm>
            <a:off x="42672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1" name="Line 107"/>
          <p:cNvSpPr>
            <a:spLocks noChangeShapeType="1"/>
          </p:cNvSpPr>
          <p:nvPr/>
        </p:nvSpPr>
        <p:spPr bwMode="auto">
          <a:xfrm>
            <a:off x="44196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2" name="Line 108"/>
          <p:cNvSpPr>
            <a:spLocks noChangeShapeType="1"/>
          </p:cNvSpPr>
          <p:nvPr/>
        </p:nvSpPr>
        <p:spPr bwMode="auto">
          <a:xfrm>
            <a:off x="45720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3" name="Line 109"/>
          <p:cNvSpPr>
            <a:spLocks noChangeShapeType="1"/>
          </p:cNvSpPr>
          <p:nvPr/>
        </p:nvSpPr>
        <p:spPr bwMode="auto">
          <a:xfrm>
            <a:off x="47244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4" name="Line 110"/>
          <p:cNvSpPr>
            <a:spLocks noChangeShapeType="1"/>
          </p:cNvSpPr>
          <p:nvPr/>
        </p:nvSpPr>
        <p:spPr bwMode="auto">
          <a:xfrm>
            <a:off x="48768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5" name="Line 111"/>
          <p:cNvSpPr>
            <a:spLocks noChangeShapeType="1"/>
          </p:cNvSpPr>
          <p:nvPr/>
        </p:nvSpPr>
        <p:spPr bwMode="auto">
          <a:xfrm>
            <a:off x="50292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6" name="Line 112"/>
          <p:cNvSpPr>
            <a:spLocks noChangeShapeType="1"/>
          </p:cNvSpPr>
          <p:nvPr/>
        </p:nvSpPr>
        <p:spPr bwMode="auto">
          <a:xfrm>
            <a:off x="51816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7" name="Line 113"/>
          <p:cNvSpPr>
            <a:spLocks noChangeShapeType="1"/>
          </p:cNvSpPr>
          <p:nvPr/>
        </p:nvSpPr>
        <p:spPr bwMode="auto">
          <a:xfrm>
            <a:off x="53340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8" name="Line 114"/>
          <p:cNvSpPr>
            <a:spLocks noChangeShapeType="1"/>
          </p:cNvSpPr>
          <p:nvPr/>
        </p:nvSpPr>
        <p:spPr bwMode="auto">
          <a:xfrm>
            <a:off x="54864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49" name="Line 115"/>
          <p:cNvSpPr>
            <a:spLocks noChangeShapeType="1"/>
          </p:cNvSpPr>
          <p:nvPr/>
        </p:nvSpPr>
        <p:spPr bwMode="auto">
          <a:xfrm>
            <a:off x="56388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0" name="Line 116"/>
          <p:cNvSpPr>
            <a:spLocks noChangeShapeType="1"/>
          </p:cNvSpPr>
          <p:nvPr/>
        </p:nvSpPr>
        <p:spPr bwMode="auto">
          <a:xfrm>
            <a:off x="57912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1" name="Line 117"/>
          <p:cNvSpPr>
            <a:spLocks noChangeShapeType="1"/>
          </p:cNvSpPr>
          <p:nvPr/>
        </p:nvSpPr>
        <p:spPr bwMode="auto">
          <a:xfrm>
            <a:off x="60198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2" name="Line 118"/>
          <p:cNvSpPr>
            <a:spLocks noChangeShapeType="1"/>
          </p:cNvSpPr>
          <p:nvPr/>
        </p:nvSpPr>
        <p:spPr bwMode="auto">
          <a:xfrm>
            <a:off x="62484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3" name="Line 119"/>
          <p:cNvSpPr>
            <a:spLocks noChangeShapeType="1"/>
          </p:cNvSpPr>
          <p:nvPr/>
        </p:nvSpPr>
        <p:spPr bwMode="auto">
          <a:xfrm>
            <a:off x="67056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4" name="Line 120"/>
          <p:cNvSpPr>
            <a:spLocks noChangeShapeType="1"/>
          </p:cNvSpPr>
          <p:nvPr/>
        </p:nvSpPr>
        <p:spPr bwMode="auto">
          <a:xfrm>
            <a:off x="64770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5" name="Line 121"/>
          <p:cNvSpPr>
            <a:spLocks noChangeShapeType="1"/>
          </p:cNvSpPr>
          <p:nvPr/>
        </p:nvSpPr>
        <p:spPr bwMode="auto">
          <a:xfrm>
            <a:off x="69342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6" name="Line 122"/>
          <p:cNvSpPr>
            <a:spLocks noChangeShapeType="1"/>
          </p:cNvSpPr>
          <p:nvPr/>
        </p:nvSpPr>
        <p:spPr bwMode="auto">
          <a:xfrm>
            <a:off x="71628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7" name="Line 123"/>
          <p:cNvSpPr>
            <a:spLocks noChangeShapeType="1"/>
          </p:cNvSpPr>
          <p:nvPr/>
        </p:nvSpPr>
        <p:spPr bwMode="auto">
          <a:xfrm>
            <a:off x="73914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8" name="Line 124"/>
          <p:cNvSpPr>
            <a:spLocks noChangeShapeType="1"/>
          </p:cNvSpPr>
          <p:nvPr/>
        </p:nvSpPr>
        <p:spPr bwMode="auto">
          <a:xfrm>
            <a:off x="76200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59" name="Line 125"/>
          <p:cNvSpPr>
            <a:spLocks noChangeShapeType="1"/>
          </p:cNvSpPr>
          <p:nvPr/>
        </p:nvSpPr>
        <p:spPr bwMode="auto">
          <a:xfrm>
            <a:off x="78486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0" name="Line 126"/>
          <p:cNvSpPr>
            <a:spLocks noChangeShapeType="1"/>
          </p:cNvSpPr>
          <p:nvPr/>
        </p:nvSpPr>
        <p:spPr bwMode="auto">
          <a:xfrm>
            <a:off x="8077200" y="17573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1" name="Line 127"/>
          <p:cNvSpPr>
            <a:spLocks noChangeShapeType="1"/>
          </p:cNvSpPr>
          <p:nvPr/>
        </p:nvSpPr>
        <p:spPr bwMode="auto">
          <a:xfrm>
            <a:off x="9067800" y="16811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2" name="Rectangle 128"/>
          <p:cNvSpPr>
            <a:spLocks noChangeArrowheads="1"/>
          </p:cNvSpPr>
          <p:nvPr/>
        </p:nvSpPr>
        <p:spPr bwMode="auto">
          <a:xfrm>
            <a:off x="228600" y="1833563"/>
            <a:ext cx="8826500" cy="304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3" name="Line 129"/>
          <p:cNvSpPr>
            <a:spLocks noChangeShapeType="1"/>
          </p:cNvSpPr>
          <p:nvPr/>
        </p:nvSpPr>
        <p:spPr bwMode="auto">
          <a:xfrm>
            <a:off x="228600" y="2138363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4" name="Line 130"/>
          <p:cNvSpPr>
            <a:spLocks noChangeShapeType="1"/>
          </p:cNvSpPr>
          <p:nvPr/>
        </p:nvSpPr>
        <p:spPr bwMode="auto">
          <a:xfrm>
            <a:off x="228600" y="2443163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5" name="Line 131"/>
          <p:cNvSpPr>
            <a:spLocks noChangeShapeType="1"/>
          </p:cNvSpPr>
          <p:nvPr/>
        </p:nvSpPr>
        <p:spPr bwMode="auto">
          <a:xfrm>
            <a:off x="228600" y="2747963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6" name="Line 132"/>
          <p:cNvSpPr>
            <a:spLocks noChangeShapeType="1"/>
          </p:cNvSpPr>
          <p:nvPr/>
        </p:nvSpPr>
        <p:spPr bwMode="auto">
          <a:xfrm>
            <a:off x="228600" y="3052763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7" name="Line 133"/>
          <p:cNvSpPr>
            <a:spLocks noChangeShapeType="1"/>
          </p:cNvSpPr>
          <p:nvPr/>
        </p:nvSpPr>
        <p:spPr bwMode="auto">
          <a:xfrm>
            <a:off x="228600" y="3343275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8" name="Line 134"/>
          <p:cNvSpPr>
            <a:spLocks noChangeShapeType="1"/>
          </p:cNvSpPr>
          <p:nvPr/>
        </p:nvSpPr>
        <p:spPr bwMode="auto">
          <a:xfrm>
            <a:off x="228600" y="3662363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69" name="Line 135"/>
          <p:cNvSpPr>
            <a:spLocks noChangeShapeType="1"/>
          </p:cNvSpPr>
          <p:nvPr/>
        </p:nvSpPr>
        <p:spPr bwMode="auto">
          <a:xfrm>
            <a:off x="228600" y="3959225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0" name="Line 136"/>
          <p:cNvSpPr>
            <a:spLocks noChangeShapeType="1"/>
          </p:cNvSpPr>
          <p:nvPr/>
        </p:nvSpPr>
        <p:spPr bwMode="auto">
          <a:xfrm>
            <a:off x="228600" y="42672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1" name="Line 137"/>
          <p:cNvSpPr>
            <a:spLocks noChangeShapeType="1"/>
          </p:cNvSpPr>
          <p:nvPr/>
        </p:nvSpPr>
        <p:spPr bwMode="auto">
          <a:xfrm>
            <a:off x="228600" y="4573588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2" name="Line 138"/>
          <p:cNvSpPr>
            <a:spLocks noChangeShapeType="1"/>
          </p:cNvSpPr>
          <p:nvPr/>
        </p:nvSpPr>
        <p:spPr bwMode="auto">
          <a:xfrm>
            <a:off x="3200400" y="198596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3" name="Line 139"/>
          <p:cNvSpPr>
            <a:spLocks noChangeShapeType="1"/>
          </p:cNvSpPr>
          <p:nvPr/>
        </p:nvSpPr>
        <p:spPr bwMode="auto">
          <a:xfrm>
            <a:off x="3200400" y="229076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4" name="Line 140"/>
          <p:cNvSpPr>
            <a:spLocks noChangeShapeType="1"/>
          </p:cNvSpPr>
          <p:nvPr/>
        </p:nvSpPr>
        <p:spPr bwMode="auto">
          <a:xfrm>
            <a:off x="3200400" y="259556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5" name="Line 141"/>
          <p:cNvSpPr>
            <a:spLocks noChangeShapeType="1"/>
          </p:cNvSpPr>
          <p:nvPr/>
        </p:nvSpPr>
        <p:spPr bwMode="auto">
          <a:xfrm>
            <a:off x="3200400" y="290036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6" name="Line 142"/>
          <p:cNvSpPr>
            <a:spLocks noChangeShapeType="1"/>
          </p:cNvSpPr>
          <p:nvPr/>
        </p:nvSpPr>
        <p:spPr bwMode="auto">
          <a:xfrm>
            <a:off x="3200400" y="320516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7" name="Line 143"/>
          <p:cNvSpPr>
            <a:spLocks noChangeShapeType="1"/>
          </p:cNvSpPr>
          <p:nvPr/>
        </p:nvSpPr>
        <p:spPr bwMode="auto">
          <a:xfrm>
            <a:off x="3200400" y="350996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8" name="Line 144"/>
          <p:cNvSpPr>
            <a:spLocks noChangeShapeType="1"/>
          </p:cNvSpPr>
          <p:nvPr/>
        </p:nvSpPr>
        <p:spPr bwMode="auto">
          <a:xfrm>
            <a:off x="3200400" y="3805238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79" name="Line 145"/>
          <p:cNvSpPr>
            <a:spLocks noChangeShapeType="1"/>
          </p:cNvSpPr>
          <p:nvPr/>
        </p:nvSpPr>
        <p:spPr bwMode="auto">
          <a:xfrm>
            <a:off x="3200400" y="4113213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80" name="Line 146"/>
          <p:cNvSpPr>
            <a:spLocks noChangeShapeType="1"/>
          </p:cNvSpPr>
          <p:nvPr/>
        </p:nvSpPr>
        <p:spPr bwMode="auto">
          <a:xfrm>
            <a:off x="3200400" y="441960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81" name="Line 147"/>
          <p:cNvSpPr>
            <a:spLocks noChangeShapeType="1"/>
          </p:cNvSpPr>
          <p:nvPr/>
        </p:nvSpPr>
        <p:spPr bwMode="auto">
          <a:xfrm>
            <a:off x="3200400" y="4727575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82" name="Rectangle 148"/>
          <p:cNvSpPr>
            <a:spLocks noChangeArrowheads="1"/>
          </p:cNvSpPr>
          <p:nvPr/>
        </p:nvSpPr>
        <p:spPr bwMode="auto">
          <a:xfrm>
            <a:off x="234950" y="1681163"/>
            <a:ext cx="8826500" cy="1460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83" name="AutoShape 149"/>
          <p:cNvSpPr>
            <a:spLocks noChangeArrowheads="1"/>
          </p:cNvSpPr>
          <p:nvPr/>
        </p:nvSpPr>
        <p:spPr bwMode="auto">
          <a:xfrm>
            <a:off x="234950" y="5040313"/>
            <a:ext cx="8826500" cy="1130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84" name="Rectangle 150"/>
          <p:cNvSpPr>
            <a:spLocks noChangeArrowheads="1"/>
          </p:cNvSpPr>
          <p:nvPr/>
        </p:nvSpPr>
        <p:spPr bwMode="auto">
          <a:xfrm>
            <a:off x="234950" y="4887913"/>
            <a:ext cx="8826500" cy="139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785" name="Rectangle 151"/>
          <p:cNvSpPr>
            <a:spLocks noChangeArrowheads="1"/>
          </p:cNvSpPr>
          <p:nvPr/>
        </p:nvSpPr>
        <p:spPr bwMode="auto">
          <a:xfrm>
            <a:off x="211138" y="5026025"/>
            <a:ext cx="1254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1000" b="1">
                <a:latin typeface="Century Gothic" pitchFamily="34" charset="0"/>
              </a:rPr>
              <a:t>OBSERVACIONES:</a:t>
            </a:r>
          </a:p>
        </p:txBody>
      </p:sp>
      <p:sp>
        <p:nvSpPr>
          <p:cNvPr id="28786" name="Rectangle 152"/>
          <p:cNvSpPr>
            <a:spLocks noChangeArrowheads="1"/>
          </p:cNvSpPr>
          <p:nvPr/>
        </p:nvSpPr>
        <p:spPr bwMode="auto">
          <a:xfrm>
            <a:off x="1506538" y="5037138"/>
            <a:ext cx="1644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900" b="1">
                <a:latin typeface="Century Gothic" pitchFamily="34" charset="0"/>
              </a:rPr>
              <a:t>P = TIEMPO PROGRAMADO</a:t>
            </a:r>
          </a:p>
          <a:p>
            <a:pPr defTabSz="762000" eaLnBrk="0" hangingPunct="0"/>
            <a:r>
              <a:rPr lang="es-ES_tradnl" sz="900" b="1">
                <a:latin typeface="Century Gothic" pitchFamily="34" charset="0"/>
              </a:rPr>
              <a:t>R = TIEMPO REAL</a:t>
            </a:r>
          </a:p>
        </p:txBody>
      </p:sp>
      <p:sp>
        <p:nvSpPr>
          <p:cNvPr id="28787" name="Rectangle 153"/>
          <p:cNvSpPr>
            <a:spLocks noChangeArrowheads="1"/>
          </p:cNvSpPr>
          <p:nvPr/>
        </p:nvSpPr>
        <p:spPr bwMode="auto">
          <a:xfrm>
            <a:off x="3411538" y="5037138"/>
            <a:ext cx="3295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900" b="1">
                <a:latin typeface="Century Gothic" pitchFamily="34" charset="0"/>
              </a:rPr>
              <a:t>1, 2, 3 y 4 = NUMERO DE SEMANA DEL MES QUE SE INDICA</a:t>
            </a:r>
          </a:p>
        </p:txBody>
      </p:sp>
      <p:grpSp>
        <p:nvGrpSpPr>
          <p:cNvPr id="28788" name="Group 154"/>
          <p:cNvGrpSpPr>
            <a:grpSpLocks/>
          </p:cNvGrpSpPr>
          <p:nvPr/>
        </p:nvGrpSpPr>
        <p:grpSpPr bwMode="auto">
          <a:xfrm>
            <a:off x="3184525" y="1784350"/>
            <a:ext cx="234950" cy="350838"/>
            <a:chOff x="2006" y="1313"/>
            <a:chExt cx="148" cy="221"/>
          </a:xfrm>
        </p:grpSpPr>
        <p:sp>
          <p:nvSpPr>
            <p:cNvPr id="28872" name="Rectangle 155"/>
            <p:cNvSpPr>
              <a:spLocks noChangeArrowheads="1"/>
            </p:cNvSpPr>
            <p:nvPr/>
          </p:nvSpPr>
          <p:spPr bwMode="auto">
            <a:xfrm>
              <a:off x="2006" y="1313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73" name="Rectangle 156"/>
            <p:cNvSpPr>
              <a:spLocks noChangeArrowheads="1"/>
            </p:cNvSpPr>
            <p:nvPr/>
          </p:nvSpPr>
          <p:spPr bwMode="auto">
            <a:xfrm>
              <a:off x="2006" y="1409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89" name="Group 157"/>
          <p:cNvGrpSpPr>
            <a:grpSpLocks/>
          </p:cNvGrpSpPr>
          <p:nvPr/>
        </p:nvGrpSpPr>
        <p:grpSpPr bwMode="auto">
          <a:xfrm>
            <a:off x="3184525" y="2089150"/>
            <a:ext cx="234950" cy="350838"/>
            <a:chOff x="2006" y="1505"/>
            <a:chExt cx="148" cy="221"/>
          </a:xfrm>
        </p:grpSpPr>
        <p:sp>
          <p:nvSpPr>
            <p:cNvPr id="28870" name="Rectangle 158"/>
            <p:cNvSpPr>
              <a:spLocks noChangeArrowheads="1"/>
            </p:cNvSpPr>
            <p:nvPr/>
          </p:nvSpPr>
          <p:spPr bwMode="auto">
            <a:xfrm>
              <a:off x="2006" y="1505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71" name="Rectangle 159"/>
            <p:cNvSpPr>
              <a:spLocks noChangeArrowheads="1"/>
            </p:cNvSpPr>
            <p:nvPr/>
          </p:nvSpPr>
          <p:spPr bwMode="auto">
            <a:xfrm>
              <a:off x="2006" y="1601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0" name="Group 160"/>
          <p:cNvGrpSpPr>
            <a:grpSpLocks/>
          </p:cNvGrpSpPr>
          <p:nvPr/>
        </p:nvGrpSpPr>
        <p:grpSpPr bwMode="auto">
          <a:xfrm>
            <a:off x="3184525" y="2393950"/>
            <a:ext cx="234950" cy="350838"/>
            <a:chOff x="2006" y="1697"/>
            <a:chExt cx="148" cy="221"/>
          </a:xfrm>
        </p:grpSpPr>
        <p:sp>
          <p:nvSpPr>
            <p:cNvPr id="28868" name="Rectangle 161"/>
            <p:cNvSpPr>
              <a:spLocks noChangeArrowheads="1"/>
            </p:cNvSpPr>
            <p:nvPr/>
          </p:nvSpPr>
          <p:spPr bwMode="auto">
            <a:xfrm>
              <a:off x="2006" y="1697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69" name="Rectangle 162"/>
            <p:cNvSpPr>
              <a:spLocks noChangeArrowheads="1"/>
            </p:cNvSpPr>
            <p:nvPr/>
          </p:nvSpPr>
          <p:spPr bwMode="auto">
            <a:xfrm>
              <a:off x="2006" y="1793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1" name="Group 163"/>
          <p:cNvGrpSpPr>
            <a:grpSpLocks/>
          </p:cNvGrpSpPr>
          <p:nvPr/>
        </p:nvGrpSpPr>
        <p:grpSpPr bwMode="auto">
          <a:xfrm>
            <a:off x="3184525" y="2698750"/>
            <a:ext cx="234950" cy="350838"/>
            <a:chOff x="2006" y="1889"/>
            <a:chExt cx="148" cy="221"/>
          </a:xfrm>
        </p:grpSpPr>
        <p:sp>
          <p:nvSpPr>
            <p:cNvPr id="28866" name="Rectangle 164"/>
            <p:cNvSpPr>
              <a:spLocks noChangeArrowheads="1"/>
            </p:cNvSpPr>
            <p:nvPr/>
          </p:nvSpPr>
          <p:spPr bwMode="auto">
            <a:xfrm>
              <a:off x="2006" y="188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67" name="Rectangle 165"/>
            <p:cNvSpPr>
              <a:spLocks noChangeArrowheads="1"/>
            </p:cNvSpPr>
            <p:nvPr/>
          </p:nvSpPr>
          <p:spPr bwMode="auto">
            <a:xfrm>
              <a:off x="2006" y="1985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2" name="Group 166"/>
          <p:cNvGrpSpPr>
            <a:grpSpLocks/>
          </p:cNvGrpSpPr>
          <p:nvPr/>
        </p:nvGrpSpPr>
        <p:grpSpPr bwMode="auto">
          <a:xfrm>
            <a:off x="3184525" y="3003550"/>
            <a:ext cx="234950" cy="350838"/>
            <a:chOff x="2006" y="2081"/>
            <a:chExt cx="148" cy="221"/>
          </a:xfrm>
        </p:grpSpPr>
        <p:sp>
          <p:nvSpPr>
            <p:cNvPr id="28864" name="Rectangle 167"/>
            <p:cNvSpPr>
              <a:spLocks noChangeArrowheads="1"/>
            </p:cNvSpPr>
            <p:nvPr/>
          </p:nvSpPr>
          <p:spPr bwMode="auto">
            <a:xfrm>
              <a:off x="2006" y="2081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65" name="Rectangle 168"/>
            <p:cNvSpPr>
              <a:spLocks noChangeArrowheads="1"/>
            </p:cNvSpPr>
            <p:nvPr/>
          </p:nvSpPr>
          <p:spPr bwMode="auto">
            <a:xfrm>
              <a:off x="2006" y="2177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3" name="Group 169"/>
          <p:cNvGrpSpPr>
            <a:grpSpLocks/>
          </p:cNvGrpSpPr>
          <p:nvPr/>
        </p:nvGrpSpPr>
        <p:grpSpPr bwMode="auto">
          <a:xfrm>
            <a:off x="3184525" y="3384550"/>
            <a:ext cx="234950" cy="350838"/>
            <a:chOff x="2006" y="2321"/>
            <a:chExt cx="148" cy="221"/>
          </a:xfrm>
        </p:grpSpPr>
        <p:sp>
          <p:nvSpPr>
            <p:cNvPr id="28862" name="Rectangle 170"/>
            <p:cNvSpPr>
              <a:spLocks noChangeArrowheads="1"/>
            </p:cNvSpPr>
            <p:nvPr/>
          </p:nvSpPr>
          <p:spPr bwMode="auto">
            <a:xfrm>
              <a:off x="2006" y="2321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63" name="Rectangle 171"/>
            <p:cNvSpPr>
              <a:spLocks noChangeArrowheads="1"/>
            </p:cNvSpPr>
            <p:nvPr/>
          </p:nvSpPr>
          <p:spPr bwMode="auto">
            <a:xfrm>
              <a:off x="2006" y="2417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4" name="Group 172"/>
          <p:cNvGrpSpPr>
            <a:grpSpLocks/>
          </p:cNvGrpSpPr>
          <p:nvPr/>
        </p:nvGrpSpPr>
        <p:grpSpPr bwMode="auto">
          <a:xfrm>
            <a:off x="3184525" y="3689350"/>
            <a:ext cx="234950" cy="350838"/>
            <a:chOff x="2006" y="2513"/>
            <a:chExt cx="148" cy="221"/>
          </a:xfrm>
        </p:grpSpPr>
        <p:sp>
          <p:nvSpPr>
            <p:cNvPr id="28860" name="Rectangle 173"/>
            <p:cNvSpPr>
              <a:spLocks noChangeArrowheads="1"/>
            </p:cNvSpPr>
            <p:nvPr/>
          </p:nvSpPr>
          <p:spPr bwMode="auto">
            <a:xfrm>
              <a:off x="2006" y="2513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61" name="Rectangle 174"/>
            <p:cNvSpPr>
              <a:spLocks noChangeArrowheads="1"/>
            </p:cNvSpPr>
            <p:nvPr/>
          </p:nvSpPr>
          <p:spPr bwMode="auto">
            <a:xfrm>
              <a:off x="2006" y="2609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5" name="Group 175"/>
          <p:cNvGrpSpPr>
            <a:grpSpLocks/>
          </p:cNvGrpSpPr>
          <p:nvPr/>
        </p:nvGrpSpPr>
        <p:grpSpPr bwMode="auto">
          <a:xfrm>
            <a:off x="3184525" y="3994150"/>
            <a:ext cx="234950" cy="350838"/>
            <a:chOff x="2006" y="2705"/>
            <a:chExt cx="148" cy="221"/>
          </a:xfrm>
        </p:grpSpPr>
        <p:sp>
          <p:nvSpPr>
            <p:cNvPr id="28858" name="Rectangle 176"/>
            <p:cNvSpPr>
              <a:spLocks noChangeArrowheads="1"/>
            </p:cNvSpPr>
            <p:nvPr/>
          </p:nvSpPr>
          <p:spPr bwMode="auto">
            <a:xfrm>
              <a:off x="2006" y="2705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59" name="Rectangle 177"/>
            <p:cNvSpPr>
              <a:spLocks noChangeArrowheads="1"/>
            </p:cNvSpPr>
            <p:nvPr/>
          </p:nvSpPr>
          <p:spPr bwMode="auto">
            <a:xfrm>
              <a:off x="2006" y="2801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6" name="Group 178"/>
          <p:cNvGrpSpPr>
            <a:grpSpLocks/>
          </p:cNvGrpSpPr>
          <p:nvPr/>
        </p:nvGrpSpPr>
        <p:grpSpPr bwMode="auto">
          <a:xfrm>
            <a:off x="3184525" y="4298950"/>
            <a:ext cx="234950" cy="350838"/>
            <a:chOff x="2006" y="2897"/>
            <a:chExt cx="148" cy="221"/>
          </a:xfrm>
        </p:grpSpPr>
        <p:sp>
          <p:nvSpPr>
            <p:cNvPr id="28856" name="Rectangle 179"/>
            <p:cNvSpPr>
              <a:spLocks noChangeArrowheads="1"/>
            </p:cNvSpPr>
            <p:nvPr/>
          </p:nvSpPr>
          <p:spPr bwMode="auto">
            <a:xfrm>
              <a:off x="2006" y="2897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57" name="Rectangle 180"/>
            <p:cNvSpPr>
              <a:spLocks noChangeArrowheads="1"/>
            </p:cNvSpPr>
            <p:nvPr/>
          </p:nvSpPr>
          <p:spPr bwMode="auto">
            <a:xfrm>
              <a:off x="2006" y="2993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grpSp>
        <p:nvGrpSpPr>
          <p:cNvPr id="28797" name="Group 181"/>
          <p:cNvGrpSpPr>
            <a:grpSpLocks/>
          </p:cNvGrpSpPr>
          <p:nvPr/>
        </p:nvGrpSpPr>
        <p:grpSpPr bwMode="auto">
          <a:xfrm>
            <a:off x="3184525" y="4576763"/>
            <a:ext cx="234950" cy="350837"/>
            <a:chOff x="2006" y="3089"/>
            <a:chExt cx="148" cy="221"/>
          </a:xfrm>
        </p:grpSpPr>
        <p:sp>
          <p:nvSpPr>
            <p:cNvPr id="28854" name="Rectangle 182"/>
            <p:cNvSpPr>
              <a:spLocks noChangeArrowheads="1"/>
            </p:cNvSpPr>
            <p:nvPr/>
          </p:nvSpPr>
          <p:spPr bwMode="auto">
            <a:xfrm>
              <a:off x="2006" y="3089"/>
              <a:ext cx="1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P</a:t>
              </a:r>
            </a:p>
          </p:txBody>
        </p:sp>
        <p:sp>
          <p:nvSpPr>
            <p:cNvPr id="28855" name="Rectangle 183"/>
            <p:cNvSpPr>
              <a:spLocks noChangeArrowheads="1"/>
            </p:cNvSpPr>
            <p:nvPr/>
          </p:nvSpPr>
          <p:spPr bwMode="auto">
            <a:xfrm>
              <a:off x="2006" y="3185"/>
              <a:ext cx="14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es-ES_tradnl" sz="700" b="1">
                  <a:latin typeface="Century Gothic" pitchFamily="34" charset="0"/>
                </a:rPr>
                <a:t>R</a:t>
              </a:r>
            </a:p>
          </p:txBody>
        </p:sp>
      </p:grpSp>
      <p:sp>
        <p:nvSpPr>
          <p:cNvPr id="28798" name="Text Box 184"/>
          <p:cNvSpPr txBox="1">
            <a:spLocks noChangeArrowheads="1"/>
          </p:cNvSpPr>
          <p:nvPr/>
        </p:nvSpPr>
        <p:spPr bwMode="auto">
          <a:xfrm>
            <a:off x="292100" y="19081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1</a:t>
            </a:r>
          </a:p>
        </p:txBody>
      </p:sp>
      <p:sp>
        <p:nvSpPr>
          <p:cNvPr id="28799" name="Text Box 185"/>
          <p:cNvSpPr txBox="1">
            <a:spLocks noChangeArrowheads="1"/>
          </p:cNvSpPr>
          <p:nvPr/>
        </p:nvSpPr>
        <p:spPr bwMode="auto">
          <a:xfrm>
            <a:off x="292100" y="22129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2</a:t>
            </a:r>
          </a:p>
        </p:txBody>
      </p:sp>
      <p:sp>
        <p:nvSpPr>
          <p:cNvPr id="28800" name="Text Box 186"/>
          <p:cNvSpPr txBox="1">
            <a:spLocks noChangeArrowheads="1"/>
          </p:cNvSpPr>
          <p:nvPr/>
        </p:nvSpPr>
        <p:spPr bwMode="auto">
          <a:xfrm>
            <a:off x="292100" y="25177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3</a:t>
            </a:r>
          </a:p>
        </p:txBody>
      </p:sp>
      <p:sp>
        <p:nvSpPr>
          <p:cNvPr id="28801" name="Text Box 187"/>
          <p:cNvSpPr txBox="1">
            <a:spLocks noChangeArrowheads="1"/>
          </p:cNvSpPr>
          <p:nvPr/>
        </p:nvSpPr>
        <p:spPr bwMode="auto">
          <a:xfrm>
            <a:off x="292100" y="28225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4</a:t>
            </a:r>
          </a:p>
        </p:txBody>
      </p:sp>
      <p:sp>
        <p:nvSpPr>
          <p:cNvPr id="28802" name="Text Box 188"/>
          <p:cNvSpPr txBox="1">
            <a:spLocks noChangeArrowheads="1"/>
          </p:cNvSpPr>
          <p:nvPr/>
        </p:nvSpPr>
        <p:spPr bwMode="auto">
          <a:xfrm>
            <a:off x="292100" y="31273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5</a:t>
            </a:r>
          </a:p>
        </p:txBody>
      </p:sp>
      <p:sp>
        <p:nvSpPr>
          <p:cNvPr id="28803" name="Text Box 189"/>
          <p:cNvSpPr txBox="1">
            <a:spLocks noChangeArrowheads="1"/>
          </p:cNvSpPr>
          <p:nvPr/>
        </p:nvSpPr>
        <p:spPr bwMode="auto">
          <a:xfrm>
            <a:off x="292100" y="34321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6</a:t>
            </a:r>
          </a:p>
        </p:txBody>
      </p:sp>
      <p:sp>
        <p:nvSpPr>
          <p:cNvPr id="28804" name="Text Box 190"/>
          <p:cNvSpPr txBox="1">
            <a:spLocks noChangeArrowheads="1"/>
          </p:cNvSpPr>
          <p:nvPr/>
        </p:nvSpPr>
        <p:spPr bwMode="auto">
          <a:xfrm>
            <a:off x="292100" y="37369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7</a:t>
            </a:r>
          </a:p>
        </p:txBody>
      </p:sp>
      <p:sp>
        <p:nvSpPr>
          <p:cNvPr id="28805" name="Text Box 191"/>
          <p:cNvSpPr txBox="1">
            <a:spLocks noChangeArrowheads="1"/>
          </p:cNvSpPr>
          <p:nvPr/>
        </p:nvSpPr>
        <p:spPr bwMode="auto">
          <a:xfrm>
            <a:off x="292100" y="40417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8</a:t>
            </a:r>
          </a:p>
        </p:txBody>
      </p:sp>
      <p:sp>
        <p:nvSpPr>
          <p:cNvPr id="28806" name="Text Box 192"/>
          <p:cNvSpPr txBox="1">
            <a:spLocks noChangeArrowheads="1"/>
          </p:cNvSpPr>
          <p:nvPr/>
        </p:nvSpPr>
        <p:spPr bwMode="auto">
          <a:xfrm>
            <a:off x="292100" y="43465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9</a:t>
            </a:r>
          </a:p>
        </p:txBody>
      </p:sp>
      <p:sp>
        <p:nvSpPr>
          <p:cNvPr id="28807" name="Rectangle 193"/>
          <p:cNvSpPr>
            <a:spLocks noChangeArrowheads="1"/>
          </p:cNvSpPr>
          <p:nvPr/>
        </p:nvSpPr>
        <p:spPr bwMode="auto">
          <a:xfrm>
            <a:off x="7924800" y="788988"/>
            <a:ext cx="1136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1000" b="1">
                <a:latin typeface="Century Gothic" pitchFamily="34" charset="0"/>
              </a:rPr>
              <a:t>HOJA___ DE ___</a:t>
            </a:r>
          </a:p>
        </p:txBody>
      </p:sp>
      <p:grpSp>
        <p:nvGrpSpPr>
          <p:cNvPr id="28808" name="Group 194"/>
          <p:cNvGrpSpPr>
            <a:grpSpLocks/>
          </p:cNvGrpSpPr>
          <p:nvPr/>
        </p:nvGrpSpPr>
        <p:grpSpPr bwMode="auto">
          <a:xfrm>
            <a:off x="7281863" y="1025525"/>
            <a:ext cx="1870075" cy="350838"/>
            <a:chOff x="4530" y="816"/>
            <a:chExt cx="1178" cy="221"/>
          </a:xfrm>
        </p:grpSpPr>
        <p:grpSp>
          <p:nvGrpSpPr>
            <p:cNvPr id="28846" name="Group 195"/>
            <p:cNvGrpSpPr>
              <a:grpSpLocks/>
            </p:cNvGrpSpPr>
            <p:nvPr/>
          </p:nvGrpSpPr>
          <p:grpSpPr bwMode="auto">
            <a:xfrm>
              <a:off x="5079" y="816"/>
              <a:ext cx="629" cy="192"/>
              <a:chOff x="5079" y="816"/>
              <a:chExt cx="629" cy="192"/>
            </a:xfrm>
          </p:grpSpPr>
          <p:sp>
            <p:nvSpPr>
              <p:cNvPr id="28848" name="AutoShape 196"/>
              <p:cNvSpPr>
                <a:spLocks noChangeArrowheads="1"/>
              </p:cNvSpPr>
              <p:nvPr/>
            </p:nvSpPr>
            <p:spPr bwMode="auto">
              <a:xfrm>
                <a:off x="5092" y="820"/>
                <a:ext cx="568" cy="184"/>
              </a:xfrm>
              <a:prstGeom prst="roundRect">
                <a:avLst>
                  <a:gd name="adj" fmla="val 1249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8849" name="Line 197"/>
              <p:cNvSpPr>
                <a:spLocks noChangeShapeType="1"/>
              </p:cNvSpPr>
              <p:nvPr/>
            </p:nvSpPr>
            <p:spPr bwMode="auto">
              <a:xfrm>
                <a:off x="5280" y="81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8850" name="Line 198"/>
              <p:cNvSpPr>
                <a:spLocks noChangeShapeType="1"/>
              </p:cNvSpPr>
              <p:nvPr/>
            </p:nvSpPr>
            <p:spPr bwMode="auto">
              <a:xfrm>
                <a:off x="5472" y="81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8851" name="Rectangle 199"/>
              <p:cNvSpPr>
                <a:spLocks noChangeArrowheads="1"/>
              </p:cNvSpPr>
              <p:nvPr/>
            </p:nvSpPr>
            <p:spPr bwMode="auto">
              <a:xfrm>
                <a:off x="5079" y="833"/>
                <a:ext cx="21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_tradnl" sz="1000" b="1" baseline="30000">
                    <a:latin typeface="Century Gothic" pitchFamily="34" charset="0"/>
                  </a:rPr>
                  <a:t>DIA</a:t>
                </a:r>
              </a:p>
            </p:txBody>
          </p:sp>
          <p:sp>
            <p:nvSpPr>
              <p:cNvPr id="28852" name="Rectangle 200"/>
              <p:cNvSpPr>
                <a:spLocks noChangeArrowheads="1"/>
              </p:cNvSpPr>
              <p:nvPr/>
            </p:nvSpPr>
            <p:spPr bwMode="auto">
              <a:xfrm>
                <a:off x="5271" y="833"/>
                <a:ext cx="224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_tradnl" sz="1000" b="1" baseline="30000">
                    <a:latin typeface="Century Gothic" pitchFamily="34" charset="0"/>
                  </a:rPr>
                  <a:t>MES</a:t>
                </a:r>
              </a:p>
            </p:txBody>
          </p:sp>
          <p:sp>
            <p:nvSpPr>
              <p:cNvPr id="28853" name="Rectangle 201"/>
              <p:cNvSpPr>
                <a:spLocks noChangeArrowheads="1"/>
              </p:cNvSpPr>
              <p:nvPr/>
            </p:nvSpPr>
            <p:spPr bwMode="auto">
              <a:xfrm>
                <a:off x="5463" y="833"/>
                <a:ext cx="245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s-ES_tradnl" sz="1000" b="1" baseline="30000">
                    <a:latin typeface="Century Gothic" pitchFamily="34" charset="0"/>
                  </a:rPr>
                  <a:t>AÑO</a:t>
                </a:r>
              </a:p>
            </p:txBody>
          </p:sp>
        </p:grpSp>
        <p:sp>
          <p:nvSpPr>
            <p:cNvPr id="28847" name="Rectangle 202"/>
            <p:cNvSpPr>
              <a:spLocks noChangeArrowheads="1"/>
            </p:cNvSpPr>
            <p:nvPr/>
          </p:nvSpPr>
          <p:spPr bwMode="auto">
            <a:xfrm>
              <a:off x="4530" y="825"/>
              <a:ext cx="5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es-ES_tradnl" sz="800" b="1">
                  <a:latin typeface="Century Gothic" pitchFamily="34" charset="0"/>
                </a:rPr>
                <a:t>FECHA  DE</a:t>
              </a:r>
            </a:p>
            <a:p>
              <a:pPr algn="ctr" defTabSz="762000" eaLnBrk="0" hangingPunct="0"/>
              <a:r>
                <a:rPr lang="es-ES_tradnl" sz="800" b="1">
                  <a:latin typeface="Century Gothic" pitchFamily="34" charset="0"/>
                </a:rPr>
                <a:t>ELABORACION</a:t>
              </a:r>
            </a:p>
          </p:txBody>
        </p:sp>
      </p:grpSp>
      <p:sp>
        <p:nvSpPr>
          <p:cNvPr id="28809" name="Text Box 203"/>
          <p:cNvSpPr txBox="1">
            <a:spLocks noChangeArrowheads="1"/>
          </p:cNvSpPr>
          <p:nvPr/>
        </p:nvSpPr>
        <p:spPr bwMode="auto">
          <a:xfrm>
            <a:off x="8174038" y="1100138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17</a:t>
            </a:r>
          </a:p>
        </p:txBody>
      </p:sp>
      <p:sp>
        <p:nvSpPr>
          <p:cNvPr id="28810" name="Text Box 204"/>
          <p:cNvSpPr txBox="1">
            <a:spLocks noChangeArrowheads="1"/>
          </p:cNvSpPr>
          <p:nvPr/>
        </p:nvSpPr>
        <p:spPr bwMode="auto">
          <a:xfrm>
            <a:off x="8478838" y="1100138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10</a:t>
            </a:r>
          </a:p>
        </p:txBody>
      </p:sp>
      <p:sp>
        <p:nvSpPr>
          <p:cNvPr id="28811" name="Text Box 205"/>
          <p:cNvSpPr txBox="1">
            <a:spLocks noChangeArrowheads="1"/>
          </p:cNvSpPr>
          <p:nvPr/>
        </p:nvSpPr>
        <p:spPr bwMode="auto">
          <a:xfrm>
            <a:off x="8783638" y="1100138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00</a:t>
            </a:r>
          </a:p>
        </p:txBody>
      </p:sp>
      <p:sp>
        <p:nvSpPr>
          <p:cNvPr id="28812" name="Text Box 206"/>
          <p:cNvSpPr txBox="1">
            <a:spLocks noChangeArrowheads="1"/>
          </p:cNvSpPr>
          <p:nvPr/>
        </p:nvSpPr>
        <p:spPr bwMode="auto">
          <a:xfrm>
            <a:off x="8377238" y="7651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1</a:t>
            </a:r>
          </a:p>
        </p:txBody>
      </p:sp>
      <p:sp>
        <p:nvSpPr>
          <p:cNvPr id="28813" name="Text Box 207"/>
          <p:cNvSpPr txBox="1">
            <a:spLocks noChangeArrowheads="1"/>
          </p:cNvSpPr>
          <p:nvPr/>
        </p:nvSpPr>
        <p:spPr bwMode="auto">
          <a:xfrm>
            <a:off x="3352800" y="1376363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NOV. /00</a:t>
            </a:r>
          </a:p>
        </p:txBody>
      </p:sp>
      <p:sp>
        <p:nvSpPr>
          <p:cNvPr id="28814" name="Text Box 208"/>
          <p:cNvSpPr txBox="1">
            <a:spLocks noChangeArrowheads="1"/>
          </p:cNvSpPr>
          <p:nvPr/>
        </p:nvSpPr>
        <p:spPr bwMode="auto">
          <a:xfrm>
            <a:off x="3962400" y="1376363"/>
            <a:ext cx="6270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DIC. /00</a:t>
            </a:r>
          </a:p>
        </p:txBody>
      </p:sp>
      <p:sp>
        <p:nvSpPr>
          <p:cNvPr id="28815" name="Text Box 209"/>
          <p:cNvSpPr txBox="1">
            <a:spLocks noChangeArrowheads="1"/>
          </p:cNvSpPr>
          <p:nvPr/>
        </p:nvSpPr>
        <p:spPr bwMode="auto">
          <a:xfrm>
            <a:off x="4521200" y="1374775"/>
            <a:ext cx="727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ENERO/01</a:t>
            </a:r>
          </a:p>
        </p:txBody>
      </p:sp>
      <p:sp>
        <p:nvSpPr>
          <p:cNvPr id="28816" name="Text Box 210"/>
          <p:cNvSpPr txBox="1">
            <a:spLocks noChangeArrowheads="1"/>
          </p:cNvSpPr>
          <p:nvPr/>
        </p:nvSpPr>
        <p:spPr bwMode="auto">
          <a:xfrm>
            <a:off x="5181600" y="1376363"/>
            <a:ext cx="608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FEB. /01</a:t>
            </a:r>
          </a:p>
        </p:txBody>
      </p:sp>
      <p:sp>
        <p:nvSpPr>
          <p:cNvPr id="28817" name="Text Box 211"/>
          <p:cNvSpPr txBox="1">
            <a:spLocks noChangeArrowheads="1"/>
          </p:cNvSpPr>
          <p:nvPr/>
        </p:nvSpPr>
        <p:spPr bwMode="auto">
          <a:xfrm>
            <a:off x="533400" y="1908175"/>
            <a:ext cx="18161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800" b="1">
                <a:latin typeface="Century Gothic" pitchFamily="34" charset="0"/>
              </a:rPr>
              <a:t>ACTUALIZAR ANALISIS DE COSTOS</a:t>
            </a:r>
          </a:p>
        </p:txBody>
      </p:sp>
      <p:sp>
        <p:nvSpPr>
          <p:cNvPr id="28818" name="Text Box 212"/>
          <p:cNvSpPr txBox="1">
            <a:spLocks noChangeArrowheads="1"/>
          </p:cNvSpPr>
          <p:nvPr/>
        </p:nvSpPr>
        <p:spPr bwMode="auto">
          <a:xfrm>
            <a:off x="8139113" y="183991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 Y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PRESUPUESTOS </a:t>
            </a:r>
          </a:p>
        </p:txBody>
      </p:sp>
      <p:sp>
        <p:nvSpPr>
          <p:cNvPr id="28819" name="Text Box 213"/>
          <p:cNvSpPr txBox="1">
            <a:spLocks noChangeArrowheads="1"/>
          </p:cNvSpPr>
          <p:nvPr/>
        </p:nvSpPr>
        <p:spPr bwMode="auto">
          <a:xfrm>
            <a:off x="633413" y="2136775"/>
            <a:ext cx="233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800" b="1">
                <a:latin typeface="Century Gothic" pitchFamily="34" charset="0"/>
              </a:rPr>
              <a:t>PROPONER Y FAVORECER LA EXISTENCIA DE </a:t>
            </a:r>
          </a:p>
          <a:p>
            <a:pPr algn="ctr"/>
            <a:r>
              <a:rPr lang="es-ES_tradnl" sz="800" b="1">
                <a:latin typeface="Century Gothic" pitchFamily="34" charset="0"/>
              </a:rPr>
              <a:t>UN STAFF MEDICO SEMI-ABIERTO</a:t>
            </a:r>
          </a:p>
        </p:txBody>
      </p:sp>
      <p:sp>
        <p:nvSpPr>
          <p:cNvPr id="28820" name="Text Box 214"/>
          <p:cNvSpPr txBox="1">
            <a:spLocks noChangeArrowheads="1"/>
          </p:cNvSpPr>
          <p:nvPr/>
        </p:nvSpPr>
        <p:spPr bwMode="auto">
          <a:xfrm>
            <a:off x="617538" y="2441575"/>
            <a:ext cx="254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800" b="1">
                <a:latin typeface="Century Gothic" pitchFamily="34" charset="0"/>
              </a:rPr>
              <a:t>IMPLEMENTAR LA PARTICIPACION DE UROLOGOS</a:t>
            </a:r>
          </a:p>
          <a:p>
            <a:pPr algn="ctr"/>
            <a:r>
              <a:rPr lang="es-ES_tradnl" sz="800" b="1">
                <a:latin typeface="Century Gothic" pitchFamily="34" charset="0"/>
              </a:rPr>
              <a:t>EXTERNOS EN EL PROG. DE EDUCACION MEDICA</a:t>
            </a:r>
          </a:p>
        </p:txBody>
      </p:sp>
      <p:sp>
        <p:nvSpPr>
          <p:cNvPr id="28821" name="Text Box 215"/>
          <p:cNvSpPr txBox="1">
            <a:spLocks noChangeArrowheads="1"/>
          </p:cNvSpPr>
          <p:nvPr/>
        </p:nvSpPr>
        <p:spPr bwMode="auto">
          <a:xfrm>
            <a:off x="533400" y="2822575"/>
            <a:ext cx="1522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800" b="1">
                <a:latin typeface="Century Gothic" pitchFamily="34" charset="0"/>
              </a:rPr>
              <a:t>ELIMINAR DIAS ASIGNADOS</a:t>
            </a:r>
          </a:p>
        </p:txBody>
      </p:sp>
      <p:sp>
        <p:nvSpPr>
          <p:cNvPr id="28822" name="Text Box 216"/>
          <p:cNvSpPr txBox="1">
            <a:spLocks noChangeArrowheads="1"/>
          </p:cNvSpPr>
          <p:nvPr/>
        </p:nvSpPr>
        <p:spPr bwMode="auto">
          <a:xfrm>
            <a:off x="636588" y="3051175"/>
            <a:ext cx="2033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800" b="1">
                <a:latin typeface="Century Gothic" pitchFamily="34" charset="0"/>
              </a:rPr>
              <a:t>PROPONER INVERSION EN PUBLICIDAD</a:t>
            </a:r>
          </a:p>
          <a:p>
            <a:pPr algn="ctr"/>
            <a:r>
              <a:rPr lang="es-ES_tradnl" sz="800" b="1">
                <a:latin typeface="Century Gothic" pitchFamily="34" charset="0"/>
              </a:rPr>
              <a:t>Y FUERZA DE VENTAS</a:t>
            </a:r>
          </a:p>
        </p:txBody>
      </p:sp>
      <p:sp>
        <p:nvSpPr>
          <p:cNvPr id="28823" name="Text Box 217"/>
          <p:cNvSpPr txBox="1">
            <a:spLocks noChangeArrowheads="1"/>
          </p:cNvSpPr>
          <p:nvPr/>
        </p:nvSpPr>
        <p:spPr bwMode="auto">
          <a:xfrm>
            <a:off x="593725" y="3355975"/>
            <a:ext cx="21764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800" b="1">
                <a:latin typeface="Century Gothic" pitchFamily="34" charset="0"/>
              </a:rPr>
              <a:t>PROPONER Y COLABORAR EN LA </a:t>
            </a:r>
          </a:p>
          <a:p>
            <a:pPr algn="ctr"/>
            <a:r>
              <a:rPr lang="es-ES_tradnl" sz="800" b="1">
                <a:latin typeface="Century Gothic" pitchFamily="34" charset="0"/>
              </a:rPr>
              <a:t>CREACION DEL COMITE DE LICITACIONES</a:t>
            </a:r>
          </a:p>
          <a:p>
            <a:pPr algn="ctr"/>
            <a:r>
              <a:rPr lang="es-ES_tradnl" sz="800" b="1">
                <a:latin typeface="Century Gothic" pitchFamily="34" charset="0"/>
              </a:rPr>
              <a:t> </a:t>
            </a:r>
          </a:p>
        </p:txBody>
      </p:sp>
      <p:sp>
        <p:nvSpPr>
          <p:cNvPr id="28824" name="Text Box 218"/>
          <p:cNvSpPr txBox="1">
            <a:spLocks noChangeArrowheads="1"/>
          </p:cNvSpPr>
          <p:nvPr/>
        </p:nvSpPr>
        <p:spPr bwMode="auto">
          <a:xfrm>
            <a:off x="671513" y="3660775"/>
            <a:ext cx="1947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800" b="1">
                <a:latin typeface="Century Gothic" pitchFamily="34" charset="0"/>
              </a:rPr>
              <a:t>ESTABLECER RELACIONES ESTRECHAS</a:t>
            </a:r>
          </a:p>
          <a:p>
            <a:pPr algn="ctr"/>
            <a:r>
              <a:rPr lang="es-ES_tradnl" sz="800" b="1">
                <a:latin typeface="Century Gothic" pitchFamily="34" charset="0"/>
              </a:rPr>
              <a:t>CON LOS INTERMEDIARIOS</a:t>
            </a:r>
          </a:p>
        </p:txBody>
      </p:sp>
      <p:sp>
        <p:nvSpPr>
          <p:cNvPr id="28825" name="Text Box 219"/>
          <p:cNvSpPr txBox="1">
            <a:spLocks noChangeArrowheads="1"/>
          </p:cNvSpPr>
          <p:nvPr/>
        </p:nvSpPr>
        <p:spPr bwMode="auto">
          <a:xfrm>
            <a:off x="623888" y="3957638"/>
            <a:ext cx="21050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_tradnl" sz="800" b="1">
                <a:latin typeface="Century Gothic" pitchFamily="34" charset="0"/>
              </a:rPr>
              <a:t>ELABORAR BOLETIN PARA ENVIO DE INF.</a:t>
            </a:r>
          </a:p>
          <a:p>
            <a:pPr algn="ctr">
              <a:lnSpc>
                <a:spcPct val="80000"/>
              </a:lnSpc>
            </a:pPr>
            <a:r>
              <a:rPr lang="es-ES_tradnl" sz="800" b="1">
                <a:latin typeface="Century Gothic" pitchFamily="34" charset="0"/>
              </a:rPr>
              <a:t> ACTUALIZADA A INFLUENCIADORES </a:t>
            </a:r>
          </a:p>
          <a:p>
            <a:pPr algn="ctr">
              <a:lnSpc>
                <a:spcPct val="80000"/>
              </a:lnSpc>
            </a:pPr>
            <a:r>
              <a:rPr lang="es-ES_tradnl" sz="800" b="1">
                <a:latin typeface="Century Gothic" pitchFamily="34" charset="0"/>
              </a:rPr>
              <a:t>E INTERMEIARIOS</a:t>
            </a:r>
          </a:p>
        </p:txBody>
      </p:sp>
      <p:sp>
        <p:nvSpPr>
          <p:cNvPr id="50396" name="Text Box 220"/>
          <p:cNvSpPr txBox="1">
            <a:spLocks noChangeArrowheads="1"/>
          </p:cNvSpPr>
          <p:nvPr/>
        </p:nvSpPr>
        <p:spPr bwMode="auto">
          <a:xfrm>
            <a:off x="517525" y="5262563"/>
            <a:ext cx="29686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900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TIEMPOS:</a:t>
            </a:r>
            <a:endParaRPr lang="es-ES_tradnl" sz="900" b="1" smtClean="0">
              <a:latin typeface="Century Gothic" pitchFamily="34" charset="0"/>
            </a:endParaRPr>
          </a:p>
          <a:p>
            <a:pPr>
              <a:defRPr/>
            </a:pPr>
            <a:r>
              <a:rPr lang="es-ES_tradnl" sz="900" b="1" smtClean="0">
                <a:latin typeface="Century Gothic" pitchFamily="34" charset="0"/>
              </a:rPr>
              <a:t>ACTIVIDAD 1. INICIA 13/11/00   TERMINA  31/01/01</a:t>
            </a:r>
          </a:p>
          <a:p>
            <a:pPr>
              <a:defRPr/>
            </a:pPr>
            <a:r>
              <a:rPr lang="es-ES_tradnl" sz="900" b="1" smtClean="0">
                <a:latin typeface="Century Gothic" pitchFamily="34" charset="0"/>
              </a:rPr>
              <a:t>                     2. INICIA 06/11/00   TERMINA  10/11/00</a:t>
            </a:r>
          </a:p>
          <a:p>
            <a:pPr>
              <a:defRPr/>
            </a:pPr>
            <a:r>
              <a:rPr lang="es-ES_tradnl" sz="900" b="1" smtClean="0">
                <a:latin typeface="Century Gothic" pitchFamily="34" charset="0"/>
              </a:rPr>
              <a:t>                     3. INICIA 08/01/01   TERMINA  16/02/01</a:t>
            </a:r>
          </a:p>
          <a:p>
            <a:pPr>
              <a:defRPr/>
            </a:pPr>
            <a:r>
              <a:rPr lang="es-ES_tradnl" sz="900" b="1" smtClean="0">
                <a:latin typeface="Century Gothic" pitchFamily="34" charset="0"/>
              </a:rPr>
              <a:t>                     4. INICIA 01/11/00   TERMINA  10/11/00</a:t>
            </a:r>
          </a:p>
          <a:p>
            <a:pPr>
              <a:defRPr/>
            </a:pPr>
            <a:r>
              <a:rPr lang="es-ES_tradnl" sz="900" b="1" smtClean="0">
                <a:latin typeface="Century Gothic" pitchFamily="34" charset="0"/>
              </a:rPr>
              <a:t>                     5. INICIA 01/11/00   TERMINA  15/12/00</a:t>
            </a:r>
          </a:p>
        </p:txBody>
      </p:sp>
      <p:sp>
        <p:nvSpPr>
          <p:cNvPr id="28827" name="Rectangle 221"/>
          <p:cNvSpPr>
            <a:spLocks noChangeArrowheads="1"/>
          </p:cNvSpPr>
          <p:nvPr/>
        </p:nvSpPr>
        <p:spPr bwMode="auto">
          <a:xfrm>
            <a:off x="4724400" y="2443163"/>
            <a:ext cx="914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828" name="Rectangle 222"/>
          <p:cNvSpPr>
            <a:spLocks noChangeArrowheads="1"/>
          </p:cNvSpPr>
          <p:nvPr/>
        </p:nvSpPr>
        <p:spPr bwMode="auto">
          <a:xfrm>
            <a:off x="3505200" y="21383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829" name="Rectangle 223"/>
          <p:cNvSpPr>
            <a:spLocks noChangeArrowheads="1"/>
          </p:cNvSpPr>
          <p:nvPr/>
        </p:nvSpPr>
        <p:spPr bwMode="auto">
          <a:xfrm>
            <a:off x="3352800" y="2747963"/>
            <a:ext cx="152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830" name="Rectangle 224"/>
          <p:cNvSpPr>
            <a:spLocks noChangeArrowheads="1"/>
          </p:cNvSpPr>
          <p:nvPr/>
        </p:nvSpPr>
        <p:spPr bwMode="auto">
          <a:xfrm>
            <a:off x="3352800" y="3052763"/>
            <a:ext cx="914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831" name="Rectangle 225"/>
          <p:cNvSpPr>
            <a:spLocks noChangeArrowheads="1"/>
          </p:cNvSpPr>
          <p:nvPr/>
        </p:nvSpPr>
        <p:spPr bwMode="auto">
          <a:xfrm>
            <a:off x="4876800" y="3357563"/>
            <a:ext cx="914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832" name="Rectangle 226"/>
          <p:cNvSpPr>
            <a:spLocks noChangeArrowheads="1"/>
          </p:cNvSpPr>
          <p:nvPr/>
        </p:nvSpPr>
        <p:spPr bwMode="auto">
          <a:xfrm>
            <a:off x="3352800" y="3662363"/>
            <a:ext cx="24384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833" name="Rectangle 227"/>
          <p:cNvSpPr>
            <a:spLocks noChangeArrowheads="1"/>
          </p:cNvSpPr>
          <p:nvPr/>
        </p:nvSpPr>
        <p:spPr bwMode="auto">
          <a:xfrm>
            <a:off x="3810000" y="3967163"/>
            <a:ext cx="609600" cy="1524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8834" name="Text Box 228"/>
          <p:cNvSpPr txBox="1">
            <a:spLocks noChangeArrowheads="1"/>
          </p:cNvSpPr>
          <p:nvPr/>
        </p:nvSpPr>
        <p:spPr bwMode="auto">
          <a:xfrm>
            <a:off x="533400" y="4354513"/>
            <a:ext cx="21764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800" b="1">
                <a:latin typeface="Century Gothic" pitchFamily="34" charset="0"/>
              </a:rPr>
              <a:t>ACTUALIZACION TRIMESTRAL DEL BOLETIN</a:t>
            </a:r>
          </a:p>
        </p:txBody>
      </p:sp>
      <p:sp>
        <p:nvSpPr>
          <p:cNvPr id="28835" name="Text Box 229"/>
          <p:cNvSpPr txBox="1">
            <a:spLocks noChangeArrowheads="1"/>
          </p:cNvSpPr>
          <p:nvPr/>
        </p:nvSpPr>
        <p:spPr bwMode="auto">
          <a:xfrm>
            <a:off x="8174038" y="221456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</p:txBody>
      </p:sp>
      <p:sp>
        <p:nvSpPr>
          <p:cNvPr id="28836" name="Text Box 230"/>
          <p:cNvSpPr txBox="1">
            <a:spLocks noChangeArrowheads="1"/>
          </p:cNvSpPr>
          <p:nvPr/>
        </p:nvSpPr>
        <p:spPr bwMode="auto">
          <a:xfrm>
            <a:off x="8174038" y="244316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 Y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DIR. MEDICA </a:t>
            </a:r>
          </a:p>
        </p:txBody>
      </p:sp>
      <p:sp>
        <p:nvSpPr>
          <p:cNvPr id="28837" name="Text Box 231"/>
          <p:cNvSpPr txBox="1">
            <a:spLocks noChangeArrowheads="1"/>
          </p:cNvSpPr>
          <p:nvPr/>
        </p:nvSpPr>
        <p:spPr bwMode="auto">
          <a:xfrm>
            <a:off x="8162925" y="2882900"/>
            <a:ext cx="781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</p:txBody>
      </p:sp>
      <p:sp>
        <p:nvSpPr>
          <p:cNvPr id="28838" name="Text Box 232"/>
          <p:cNvSpPr txBox="1">
            <a:spLocks noChangeArrowheads="1"/>
          </p:cNvSpPr>
          <p:nvPr/>
        </p:nvSpPr>
        <p:spPr bwMode="auto">
          <a:xfrm>
            <a:off x="8174038" y="305276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 Y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DIR. OPERATIVA</a:t>
            </a:r>
          </a:p>
        </p:txBody>
      </p:sp>
      <p:sp>
        <p:nvSpPr>
          <p:cNvPr id="28839" name="Text Box 233"/>
          <p:cNvSpPr txBox="1">
            <a:spLocks noChangeArrowheads="1"/>
          </p:cNvSpPr>
          <p:nvPr/>
        </p:nvSpPr>
        <p:spPr bwMode="auto">
          <a:xfrm>
            <a:off x="8174038" y="335756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 Y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DIR. OPERATIVA</a:t>
            </a:r>
          </a:p>
        </p:txBody>
      </p:sp>
      <p:sp>
        <p:nvSpPr>
          <p:cNvPr id="28840" name="Text Box 234"/>
          <p:cNvSpPr txBox="1">
            <a:spLocks noChangeArrowheads="1"/>
          </p:cNvSpPr>
          <p:nvPr/>
        </p:nvSpPr>
        <p:spPr bwMode="auto">
          <a:xfrm>
            <a:off x="8174038" y="373856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</p:txBody>
      </p:sp>
      <p:sp>
        <p:nvSpPr>
          <p:cNvPr id="28841" name="Text Box 235"/>
          <p:cNvSpPr txBox="1">
            <a:spLocks noChangeArrowheads="1"/>
          </p:cNvSpPr>
          <p:nvPr/>
        </p:nvSpPr>
        <p:spPr bwMode="auto">
          <a:xfrm>
            <a:off x="8174038" y="404336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</p:txBody>
      </p:sp>
      <p:sp>
        <p:nvSpPr>
          <p:cNvPr id="28842" name="Text Box 236"/>
          <p:cNvSpPr txBox="1">
            <a:spLocks noChangeArrowheads="1"/>
          </p:cNvSpPr>
          <p:nvPr/>
        </p:nvSpPr>
        <p:spPr bwMode="auto">
          <a:xfrm>
            <a:off x="8185150" y="4348163"/>
            <a:ext cx="860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DRES. GABILONDO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s-ES_tradnl" sz="600" b="1">
                <a:latin typeface="Century Gothic" pitchFamily="34" charset="0"/>
              </a:rPr>
              <a:t>SANCHEZ </a:t>
            </a: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  <a:p>
            <a:pPr algn="ctr">
              <a:lnSpc>
                <a:spcPct val="50000"/>
              </a:lnSpc>
            </a:pPr>
            <a:endParaRPr lang="es-ES_tradnl" sz="600" b="1">
              <a:latin typeface="Century Gothic" pitchFamily="34" charset="0"/>
            </a:endParaRPr>
          </a:p>
        </p:txBody>
      </p:sp>
      <p:sp>
        <p:nvSpPr>
          <p:cNvPr id="28843" name="Text Box 237"/>
          <p:cNvSpPr txBox="1">
            <a:spLocks noChangeArrowheads="1"/>
          </p:cNvSpPr>
          <p:nvPr/>
        </p:nvSpPr>
        <p:spPr bwMode="auto">
          <a:xfrm>
            <a:off x="3581400" y="5414963"/>
            <a:ext cx="2316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6. INICIA 15/01/01   TERMINA 28/02/01</a:t>
            </a:r>
          </a:p>
          <a:p>
            <a:r>
              <a:rPr lang="es-ES_tradnl" sz="900" b="1">
                <a:latin typeface="Century Gothic" pitchFamily="34" charset="0"/>
              </a:rPr>
              <a:t>7. INICIA 01/11/00   TERMINA 31/12/01</a:t>
            </a:r>
          </a:p>
          <a:p>
            <a:r>
              <a:rPr lang="es-ES_tradnl" sz="900" b="1">
                <a:latin typeface="Century Gothic" pitchFamily="34" charset="0"/>
              </a:rPr>
              <a:t>8. INICIA 27/11/00   TERMINA 22/12/00</a:t>
            </a:r>
          </a:p>
          <a:p>
            <a:r>
              <a:rPr lang="es-ES_tradnl" sz="900" b="1">
                <a:latin typeface="Century Gothic" pitchFamily="34" charset="0"/>
              </a:rPr>
              <a:t>9. ULTIMA SEMANA DE CADA TRIMESTRE</a:t>
            </a:r>
          </a:p>
        </p:txBody>
      </p:sp>
      <p:sp>
        <p:nvSpPr>
          <p:cNvPr id="28844" name="Text Box 238"/>
          <p:cNvSpPr txBox="1">
            <a:spLocks noChangeArrowheads="1"/>
          </p:cNvSpPr>
          <p:nvPr/>
        </p:nvSpPr>
        <p:spPr bwMode="auto">
          <a:xfrm>
            <a:off x="8763000" y="765175"/>
            <a:ext cx="24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900" b="1">
                <a:latin typeface="Century Gothic" pitchFamily="34" charset="0"/>
              </a:rPr>
              <a:t>2</a:t>
            </a:r>
          </a:p>
        </p:txBody>
      </p:sp>
      <p:sp>
        <p:nvSpPr>
          <p:cNvPr id="50415" name="Text Box 239"/>
          <p:cNvSpPr txBox="1">
            <a:spLocks noChangeArrowheads="1"/>
          </p:cNvSpPr>
          <p:nvPr/>
        </p:nvSpPr>
        <p:spPr bwMode="auto">
          <a:xfrm>
            <a:off x="1905000" y="369888"/>
            <a:ext cx="5114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Cronograma de Actividades</a:t>
            </a:r>
            <a:endParaRPr lang="es-E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7777162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sz="1600" b="1" u="sng">
                <a:latin typeface="Century Gothic" pitchFamily="34" charset="0"/>
              </a:rPr>
              <a:t>Actividad</a:t>
            </a:r>
            <a:r>
              <a:rPr lang="es-MX" sz="1600" b="1">
                <a:latin typeface="Century Gothic" pitchFamily="34" charset="0"/>
              </a:rPr>
              <a:t>:</a:t>
            </a:r>
            <a:r>
              <a:rPr lang="es-MX" sz="1600">
                <a:latin typeface="Century Gothic" pitchFamily="34" charset="0"/>
              </a:rPr>
              <a:t> Acción definida que se requiere como parte de la implementación de un plan(también conocida como tarea).</a:t>
            </a:r>
            <a:endParaRPr lang="es-MX" sz="1600" b="1" u="sng">
              <a:latin typeface="Century Gothic" pitchFamily="34" charset="0"/>
            </a:endParaRPr>
          </a:p>
          <a:p>
            <a:pPr algn="just" eaLnBrk="1" hangingPunct="1"/>
            <a:r>
              <a:rPr lang="es-MX" sz="1600" b="1" u="sng">
                <a:latin typeface="Century Gothic" pitchFamily="34" charset="0"/>
              </a:rPr>
              <a:t>Amenazas:</a:t>
            </a:r>
            <a:r>
              <a:rPr lang="es-MX" sz="1600">
                <a:latin typeface="Century Gothic" pitchFamily="34" charset="0"/>
              </a:rPr>
              <a:t> Son fuerzas, factores o situaciones externas a la persona u organización in que poseen capacidad potencial  para crear problemas,, originar daño o ponen en riesgo y peligro, la capacidad de lograr la Misión y objetivos .</a:t>
            </a:r>
          </a:p>
          <a:p>
            <a:pPr algn="just" eaLnBrk="1" hangingPunct="1"/>
            <a:r>
              <a:rPr lang="es-MX" sz="1600" b="1" u="sng">
                <a:latin typeface="Century Gothic" pitchFamily="34" charset="0"/>
              </a:rPr>
              <a:t>Calidad de los datos</a:t>
            </a:r>
            <a:r>
              <a:rPr lang="es-MX" sz="1600" b="1">
                <a:latin typeface="Century Gothic" pitchFamily="34" charset="0"/>
              </a:rPr>
              <a:t>:</a:t>
            </a:r>
            <a:r>
              <a:rPr lang="es-MX" sz="1600">
                <a:latin typeface="Century Gothic" pitchFamily="34" charset="0"/>
              </a:rPr>
              <a:t> grado en que los datos son consistentes, oportunos, completos y  relevantes.</a:t>
            </a:r>
          </a:p>
          <a:p>
            <a:pPr algn="just" eaLnBrk="1" hangingPunct="1"/>
            <a:r>
              <a:rPr lang="es-MX" sz="1600" b="1" u="sng">
                <a:latin typeface="Century Gothic" pitchFamily="34" charset="0"/>
              </a:rPr>
              <a:t>Coordinación</a:t>
            </a:r>
            <a:r>
              <a:rPr lang="es-MX" sz="1600">
                <a:latin typeface="Century Gothic" pitchFamily="34" charset="0"/>
              </a:rPr>
              <a:t>: Acción y efecto de coordinar, relación gramatical</a:t>
            </a:r>
            <a:r>
              <a:rPr lang="es-ES" sz="1600">
                <a:solidFill>
                  <a:schemeClr val="bg1"/>
                </a:solidFill>
                <a:latin typeface="Century Gothic" pitchFamily="34" charset="0"/>
              </a:rPr>
              <a:t>, que existe </a:t>
            </a:r>
          </a:p>
          <a:p>
            <a:pPr algn="just" eaLnBrk="1" hangingPunct="1"/>
            <a:r>
              <a:rPr lang="es-MX" sz="1600" b="1" u="sng">
                <a:latin typeface="Century Gothic" pitchFamily="34" charset="0"/>
              </a:rPr>
              <a:t>Dato</a:t>
            </a:r>
            <a:r>
              <a:rPr lang="es-MX" sz="1600" b="1">
                <a:latin typeface="Century Gothic" pitchFamily="34" charset="0"/>
              </a:rPr>
              <a:t>: </a:t>
            </a:r>
            <a:r>
              <a:rPr lang="es-MX" sz="1600">
                <a:latin typeface="Century Gothic" pitchFamily="34" charset="0"/>
              </a:rPr>
              <a:t>Se entenderá como la unidad mínima de información</a:t>
            </a:r>
          </a:p>
          <a:p>
            <a:pPr algn="just" eaLnBrk="1" hangingPunct="1"/>
            <a:r>
              <a:rPr lang="es-MX" sz="1600" b="1" u="sng">
                <a:latin typeface="Century Gothic" pitchFamily="34" charset="0"/>
              </a:rPr>
              <a:t>Debilidades</a:t>
            </a:r>
            <a:r>
              <a:rPr lang="es-MX" sz="1600">
                <a:latin typeface="Century Gothic" pitchFamily="34" charset="0"/>
              </a:rPr>
              <a:t> Son aquellas características Personales o de Equipo interno que restringen el potencial del logro de la Misión y objetivos.</a:t>
            </a:r>
          </a:p>
          <a:p>
            <a:pPr eaLnBrk="1" hangingPunct="1"/>
            <a:r>
              <a:rPr lang="es-MX" sz="1600" b="1" u="sng">
                <a:latin typeface="Century Gothic" pitchFamily="34" charset="0"/>
              </a:rPr>
              <a:t>Estrategia</a:t>
            </a:r>
            <a:r>
              <a:rPr lang="es-MX" sz="1600">
                <a:latin typeface="Century Gothic" pitchFamily="34" charset="0"/>
              </a:rPr>
              <a:t>: Método, grupo de actividades requeridas para alcanzar una meta.</a:t>
            </a:r>
          </a:p>
          <a:p>
            <a:pPr eaLnBrk="1" hangingPunct="1"/>
            <a:r>
              <a:rPr lang="es-MX" sz="1600" b="1" u="sng">
                <a:latin typeface="Century Gothic" pitchFamily="34" charset="0"/>
              </a:rPr>
              <a:t>Evaluación</a:t>
            </a:r>
            <a:r>
              <a:rPr lang="es-MX" sz="1600">
                <a:latin typeface="Century Gothic" pitchFamily="34" charset="0"/>
              </a:rPr>
              <a:t>: Medición del grado en que se alcanzan o no los objetivos de un programa.</a:t>
            </a:r>
          </a:p>
          <a:p>
            <a:pPr eaLnBrk="1" hangingPunct="1"/>
            <a:r>
              <a:rPr lang="es-MX" sz="1600" b="1" u="sng">
                <a:latin typeface="Century Gothic" pitchFamily="34" charset="0"/>
              </a:rPr>
              <a:t>Fortalezas</a:t>
            </a:r>
            <a:r>
              <a:rPr lang="es-MX" sz="1600">
                <a:latin typeface="Century Gothic" pitchFamily="34" charset="0"/>
              </a:rPr>
              <a:t> Son aquellas capacidades Personales, Familiares, Recreativas o Laborales que promueven el logro de la Misión y objetivos en un campo competitivo.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346200" y="431800"/>
            <a:ext cx="378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s-MX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Glosario de Términos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95350" y="1484313"/>
            <a:ext cx="7334250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MX">
                <a:latin typeface="Century Gothic" pitchFamily="34" charset="0"/>
              </a:rPr>
              <a:t>Manual de Organización Específico de la Dirección General de Información en Salud.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MX">
                <a:latin typeface="Century Gothic" pitchFamily="34" charset="0"/>
              </a:rPr>
              <a:t>Lineamientos establecidos en los Manuales de Operación de la Norma Oficial Mexicana NOM-040-SSA2-2004.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MX">
                <a:latin typeface="Century Gothic" pitchFamily="34" charset="0"/>
              </a:rPr>
              <a:t>Manual de formatos e Instructivos del Sistema de Información en Salud Subsistema de Prestación de Servicios.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MX">
                <a:latin typeface="Century Gothic" pitchFamily="34" charset="0"/>
              </a:rPr>
              <a:t>Manual de usuario y referencia. Sistema Gerencial de Información en Prestación de Servicios de Salud.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s-MX">
                <a:latin typeface="Century Gothic" pitchFamily="34" charset="0"/>
              </a:rPr>
              <a:t>Manual de Procesos .Sistema de Información en Salud.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338263" y="436563"/>
            <a:ext cx="488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s-MX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Documentos de Referencia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08038" y="946150"/>
            <a:ext cx="2371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S_tradnl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Introducción</a:t>
            </a:r>
            <a:endParaRPr lang="es-E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74898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s-MX" dirty="0" smtClean="0">
                <a:latin typeface="Century Gothic" pitchFamily="34" charset="0"/>
              </a:rPr>
              <a:t>Se debe pensar siempre en la organización, en este caso de salud, es una </a:t>
            </a:r>
            <a:r>
              <a:rPr lang="es-MX" dirty="0">
                <a:latin typeface="Century Gothic" pitchFamily="34" charset="0"/>
              </a:rPr>
              <a:t>organización que gestiona sus acciones a través de la planeación.</a:t>
            </a:r>
          </a:p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s-MX" dirty="0">
                <a:latin typeface="Century Gothic" pitchFamily="34" charset="0"/>
              </a:rPr>
              <a:t>La planeación, nos conduce a contribuir con las políticas sociales del Gobierno Estatal.</a:t>
            </a:r>
          </a:p>
          <a:p>
            <a:pPr algn="just"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q"/>
            </a:pPr>
            <a:r>
              <a:rPr lang="es-MX" dirty="0">
                <a:latin typeface="Century Gothic" pitchFamily="34" charset="0"/>
              </a:rPr>
              <a:t>En el marco del Programa Estatal de Salud </a:t>
            </a:r>
            <a:r>
              <a:rPr lang="es-MX" dirty="0" smtClean="0">
                <a:latin typeface="Century Gothic" pitchFamily="34" charset="0"/>
              </a:rPr>
              <a:t>2011-2016,  </a:t>
            </a:r>
            <a:r>
              <a:rPr lang="es-MX" dirty="0">
                <a:latin typeface="Century Gothic" pitchFamily="34" charset="0"/>
              </a:rPr>
              <a:t>se plantea como uno de sus objetivos “Asegurar a la población  el acceso  y provisión de servicios de salud eficaces, permanentes, oportunos de calidad y con protección financiera, privilegiando  la oferta de servicios de salud a los grupos sociales de atención prioritarias y de alta vulnerabilidad”.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452828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8233584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780928"/>
            <a:ext cx="7344816" cy="248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100" dirty="0">
                <a:solidFill>
                  <a:srgbClr val="000090"/>
                </a:solidFill>
              </a:rPr>
              <a:t>Colaborador: </a:t>
            </a:r>
            <a:r>
              <a:rPr lang="es-ES_tradnl" sz="2100" dirty="0" smtClean="0"/>
              <a:t>Mtra. Rosario Barrera G</a:t>
            </a:r>
            <a:r>
              <a:rPr lang="es-ES_tradnl" sz="2100" dirty="0" smtClean="0"/>
              <a:t>álvez</a:t>
            </a:r>
            <a:endParaRPr lang="es-ES_tradnl" sz="2100" dirty="0"/>
          </a:p>
          <a:p>
            <a:pPr>
              <a:lnSpc>
                <a:spcPct val="150000"/>
              </a:lnSpc>
            </a:pPr>
            <a:r>
              <a:rPr lang="es-ES_tradnl" sz="2100" dirty="0">
                <a:solidFill>
                  <a:srgbClr val="000090"/>
                </a:solidFill>
              </a:rPr>
              <a:t>Nombre de la asignatura</a:t>
            </a:r>
            <a:r>
              <a:rPr lang="es-ES_tradnl" sz="2100" dirty="0" smtClean="0">
                <a:solidFill>
                  <a:srgbClr val="000090"/>
                </a:solidFill>
              </a:rPr>
              <a:t>: </a:t>
            </a:r>
            <a:r>
              <a:rPr lang="es-ES_tradnl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Desarrollo de habilidades del pensamiento</a:t>
            </a:r>
          </a:p>
          <a:p>
            <a:pPr>
              <a:lnSpc>
                <a:spcPct val="150000"/>
              </a:lnSpc>
            </a:pPr>
            <a:r>
              <a:rPr lang="es-ES_tradnl" sz="2100" dirty="0" smtClean="0">
                <a:solidFill>
                  <a:srgbClr val="000090"/>
                </a:solidFill>
              </a:rPr>
              <a:t>Programa Educativo</a:t>
            </a:r>
            <a:r>
              <a:rPr lang="es-ES_tradnl" sz="2100" dirty="0" smtClean="0"/>
              <a:t>: Programa de Nivelaci</a:t>
            </a:r>
            <a:r>
              <a:rPr lang="es-ES_tradnl" sz="2100" dirty="0" smtClean="0"/>
              <a:t>ón de la Licenciatura en Enfermería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1364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196975"/>
            <a:ext cx="7416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ES">
                <a:latin typeface="Century Gothic" pitchFamily="34" charset="0"/>
              </a:rPr>
              <a:t>Acerca de las necesidades futuras de los clientes.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ES">
                <a:latin typeface="Century Gothic" pitchFamily="34" charset="0"/>
              </a:rPr>
              <a:t>La forma como pueden prestar mejores servicios a los mismos.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ES">
                <a:latin typeface="Century Gothic" pitchFamily="34" charset="0"/>
              </a:rPr>
              <a:t>La manera en como se relacionan las actividades actuales y futuras.</a:t>
            </a:r>
          </a:p>
          <a:p>
            <a:pPr algn="just" eaLnBrk="1" hangingPunct="1"/>
            <a:endParaRPr lang="es-ES">
              <a:latin typeface="Century Gothic" pitchFamily="34" charset="0"/>
            </a:endParaRPr>
          </a:p>
          <a:p>
            <a:pPr algn="just" eaLnBrk="1" hangingPunct="1"/>
            <a:r>
              <a:rPr lang="es-ES">
                <a:latin typeface="Century Gothic" pitchFamily="34" charset="0"/>
              </a:rPr>
              <a:t>Una buena estrategia puede convertirse en un mapa del camino que seguirán en el futuro. </a:t>
            </a:r>
            <a:r>
              <a:rPr lang="es-ES" b="1">
                <a:latin typeface="Century Gothic" pitchFamily="34" charset="0"/>
              </a:rPr>
              <a:t>Muestra a dónde se quiere dirigir y ayuda a elegir la mejor ruta o rutas que llevarán al lugar donde se desea llegar. </a:t>
            </a:r>
            <a:endParaRPr lang="es-ES">
              <a:latin typeface="Century Gothic" pitchFamily="34" charset="0"/>
            </a:endParaRPr>
          </a:p>
          <a:p>
            <a:pPr algn="just" eaLnBrk="1" hangingPunct="1"/>
            <a:endParaRPr lang="es-ES">
              <a:latin typeface="Century Gothic" pitchFamily="34" charset="0"/>
            </a:endParaRPr>
          </a:p>
          <a:p>
            <a:pPr algn="just" eaLnBrk="1" hangingPunct="1"/>
            <a:r>
              <a:rPr lang="es-ES">
                <a:latin typeface="Century Gothic" pitchFamily="34" charset="0"/>
              </a:rPr>
              <a:t>La decisión en cuanto a la manera como se lograrán las metas del programa es difícil de tomar porque las mejores opciones no son siempre obvias. </a:t>
            </a:r>
          </a:p>
          <a:p>
            <a:pPr algn="just" eaLnBrk="1" hangingPunct="1"/>
            <a:r>
              <a:rPr lang="es-ES">
                <a:latin typeface="Century Gothic" pitchFamily="34" charset="0"/>
              </a:rPr>
              <a:t>El pensamiento estratégico permite que los administradores identifiquen los aspectos que son críticos para lograr el éxito del programa de salud a largo plazo y a formular preguntas cuyas respuestas nos ayudarán a anticipar las necesidades futuras de sus clientes y programas. 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417638" y="404813"/>
            <a:ext cx="4449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S_tradnl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Pensar Estratégicamente</a:t>
            </a:r>
            <a:endParaRPr lang="es-ES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71550" y="1773238"/>
            <a:ext cx="73453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« ¿Está mi programa haciendo las cosas en forma correcta?»</a:t>
            </a:r>
            <a:endParaRPr lang="es-ES" sz="20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55650" y="4941888"/>
            <a:ext cx="7632700" cy="915987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latin typeface="Century Gothic" pitchFamily="34" charset="0"/>
              </a:rPr>
              <a:t>Esta pregunta permite examinar continuamente si las actividades diarias se están llevando a cabo de acuerdo a la estrategia que la organización ha definido. 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80645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>
                <a:latin typeface="Century Gothic" pitchFamily="34" charset="0"/>
              </a:rPr>
              <a:t>La planeación estratégica requiere poner en práctica ciertas habilidades de modo que pueda elegir el mejor curso de acción. </a:t>
            </a:r>
          </a:p>
          <a:p>
            <a:pPr algn="just" eaLnBrk="1" hangingPunct="1"/>
            <a:endParaRPr lang="es-ES">
              <a:latin typeface="Century Gothic" pitchFamily="34" charset="0"/>
            </a:endParaRPr>
          </a:p>
          <a:p>
            <a:pPr algn="just" eaLnBrk="1" hangingPunct="1"/>
            <a:r>
              <a:rPr lang="es-ES">
                <a:latin typeface="Century Gothic" pitchFamily="34" charset="0"/>
              </a:rPr>
              <a:t>Muchos administradores son pensadores estratégicos innatos y siguen un proceso lógico casi inconsciente al pasar del pensamiento a la acción. </a:t>
            </a:r>
          </a:p>
          <a:p>
            <a:pPr algn="just" eaLnBrk="1" hangingPunct="1"/>
            <a:endParaRPr lang="es-ES">
              <a:latin typeface="Century Gothic" pitchFamily="34" charset="0"/>
            </a:endParaRPr>
          </a:p>
          <a:p>
            <a:pPr algn="just" eaLnBrk="1" hangingPunct="1"/>
            <a:r>
              <a:rPr lang="es-ES">
                <a:latin typeface="Century Gothic" pitchFamily="34" charset="0"/>
              </a:rPr>
              <a:t>Este proceso se componen de cinco pasos, que puede ayudar a todos los administradores a organizar su pensamiento estratégico.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403350" y="349250"/>
            <a:ext cx="4735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La Planeación Estratégica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16013" y="4221163"/>
            <a:ext cx="71278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1" indent="-342900">
              <a:buClr>
                <a:srgbClr val="CC0000"/>
              </a:buClr>
              <a:buFontTx/>
              <a:buAutoNum type="arabicPeriod"/>
            </a:pPr>
            <a:r>
              <a:rPr lang="es-ES">
                <a:latin typeface="Century Gothic" pitchFamily="34" charset="0"/>
              </a:rPr>
              <a:t> Definir la filosofía o marco conceptual que sirva de guía. </a:t>
            </a:r>
          </a:p>
          <a:p>
            <a:pPr marL="800100" lvl="1" indent="-342900">
              <a:buClr>
                <a:srgbClr val="CC0000"/>
              </a:buClr>
              <a:buFontTx/>
              <a:buAutoNum type="arabicPeriod"/>
            </a:pPr>
            <a:r>
              <a:rPr lang="es-ES">
                <a:latin typeface="Century Gothic" pitchFamily="34" charset="0"/>
              </a:rPr>
              <a:t> Realizar un Diagnóstico Situacional. </a:t>
            </a:r>
          </a:p>
          <a:p>
            <a:pPr marL="800100" lvl="1" indent="-342900">
              <a:buClr>
                <a:srgbClr val="CC0000"/>
              </a:buClr>
              <a:buFontTx/>
              <a:buAutoNum type="arabicPeriod"/>
            </a:pPr>
            <a:r>
              <a:rPr lang="es-ES">
                <a:latin typeface="Century Gothic" pitchFamily="34" charset="0"/>
              </a:rPr>
              <a:t> Identificar las opciones estratégicas. </a:t>
            </a:r>
          </a:p>
          <a:p>
            <a:pPr marL="800100" lvl="1" indent="-342900">
              <a:buClr>
                <a:srgbClr val="CC0000"/>
              </a:buClr>
              <a:buFontTx/>
              <a:buAutoNum type="arabicPeriod"/>
            </a:pPr>
            <a:r>
              <a:rPr lang="es-ES">
                <a:latin typeface="Century Gothic" pitchFamily="34" charset="0"/>
              </a:rPr>
              <a:t> Evaluar las opciones. </a:t>
            </a:r>
          </a:p>
          <a:p>
            <a:pPr marL="800100" lvl="1" indent="-342900">
              <a:buClr>
                <a:srgbClr val="CC0000"/>
              </a:buClr>
              <a:buFontTx/>
              <a:buAutoNum type="arabicPeriod"/>
            </a:pPr>
            <a:r>
              <a:rPr lang="es-ES">
                <a:latin typeface="Century Gothic" pitchFamily="34" charset="0"/>
              </a:rPr>
              <a:t> Transformar las estrategias en acciones. 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403350" y="349250"/>
            <a:ext cx="355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 Definir la Filosofía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sz="2000">
                <a:latin typeface="Century Gothic" pitchFamily="34" charset="0"/>
              </a:rPr>
              <a:t>Nos expresará los propósitos básicos que perseguimos y deberá contener los siguientes elementos: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42988" y="2833688"/>
            <a:ext cx="667861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363" indent="-360363" algn="just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s-MX" sz="2000" b="1">
                <a:latin typeface="Century Gothic" pitchFamily="34" charset="0"/>
              </a:rPr>
              <a:t>Principios,</a:t>
            </a:r>
            <a:r>
              <a:rPr lang="es-MX" sz="2000">
                <a:latin typeface="Century Gothic" pitchFamily="34" charset="0"/>
              </a:rPr>
              <a:t> permiten alcanzar los objetivos.</a:t>
            </a:r>
          </a:p>
          <a:p>
            <a:pPr marL="360363" indent="-360363" algn="just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s-MX" sz="2000" b="1">
                <a:latin typeface="Century Gothic" pitchFamily="34" charset="0"/>
              </a:rPr>
              <a:t>Misión,</a:t>
            </a:r>
            <a:r>
              <a:rPr lang="es-MX" sz="2000">
                <a:latin typeface="Century Gothic" pitchFamily="34" charset="0"/>
              </a:rPr>
              <a:t> nos indica el rumbo y la orientación de las actividades.</a:t>
            </a:r>
          </a:p>
          <a:p>
            <a:pPr marL="360363" indent="-360363" algn="just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s-MX" sz="2000" b="1">
                <a:latin typeface="Century Gothic" pitchFamily="34" charset="0"/>
              </a:rPr>
              <a:t>Visión,</a:t>
            </a:r>
            <a:r>
              <a:rPr lang="es-MX" sz="2000">
                <a:latin typeface="Century Gothic" pitchFamily="34" charset="0"/>
              </a:rPr>
              <a:t> proyecta lo que queremos ser.</a:t>
            </a:r>
          </a:p>
          <a:p>
            <a:pPr marL="360363" indent="-360363" algn="just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s-MX" sz="2000" b="1">
                <a:latin typeface="Century Gothic" pitchFamily="34" charset="0"/>
              </a:rPr>
              <a:t>Valores,</a:t>
            </a:r>
            <a:r>
              <a:rPr lang="es-MX" sz="2000">
                <a:latin typeface="Century Gothic" pitchFamily="34" charset="0"/>
              </a:rPr>
              <a:t> son las normas que guiarán nuestro comportamiento.</a:t>
            </a:r>
            <a:endParaRPr lang="es-ES" sz="2000"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403350" y="349250"/>
            <a:ext cx="462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2. Diagnóstico Situacional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79930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>
                <a:latin typeface="Century Gothic" pitchFamily="34" charset="0"/>
              </a:rPr>
              <a:t>Es el análisis de la situación en la que se encuentra nuestra área u organización, se  realiza mediante la aplicación de una matriz FODA llamada también DOFA o TOWS</a:t>
            </a:r>
            <a:r>
              <a:rPr lang="es-MX">
                <a:latin typeface="Century Gothic" pitchFamily="34" charset="0"/>
                <a:hlinkClick r:id="" action="ppaction://noaction"/>
              </a:rPr>
              <a:t>[1]</a:t>
            </a:r>
            <a:r>
              <a:rPr lang="es-MX">
                <a:latin typeface="Century Gothic" pitchFamily="34" charset="0"/>
              </a:rPr>
              <a:t>, esta técnica nos ayudará a identificar las carencias y potenciales mediante la distinción de los siguientes factores: </a:t>
            </a:r>
            <a:endParaRPr lang="es-ES">
              <a:latin typeface="Century Gothic" pitchFamily="34" charset="0"/>
            </a:endParaRPr>
          </a:p>
          <a:p>
            <a:pPr algn="just" eaLnBrk="1" hangingPunct="1"/>
            <a:r>
              <a:rPr lang="es-ES">
                <a:latin typeface="Century Gothic" pitchFamily="34" charset="0"/>
              </a:rPr>
              <a:t/>
            </a:r>
            <a:br>
              <a:rPr lang="es-ES">
                <a:latin typeface="Century Gothic" pitchFamily="34" charset="0"/>
              </a:rPr>
            </a:br>
            <a:endParaRPr lang="es-ES">
              <a:latin typeface="Century Gothic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5661025"/>
            <a:ext cx="7920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sz="1400">
                <a:latin typeface="Century Gothic" pitchFamily="34" charset="0"/>
                <a:hlinkClick r:id="" action="ppaction://noaction"/>
              </a:rPr>
              <a:t>[1]</a:t>
            </a:r>
            <a:r>
              <a:rPr lang="es-MX" sz="1400">
                <a:latin typeface="Century Gothic" pitchFamily="34" charset="0"/>
              </a:rPr>
              <a:t> La matriz FODA que en ingles se conoce como TOWS, surgió como una necesidad de sistematizas las estrategias. T significa “Amenaza” (threats), O “oportunidades”, W “debilidades” (weaknesses) y S “fortalezas” (strengths) </a:t>
            </a:r>
            <a:r>
              <a:rPr lang="es-ES" sz="1400">
                <a:latin typeface="Century Gothic" pitchFamily="34" charset="0"/>
              </a:rPr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088" y="2940050"/>
            <a:ext cx="770572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s-MX" b="1">
                <a:latin typeface="Century Gothic" pitchFamily="34" charset="0"/>
              </a:rPr>
              <a:t>Factores externos </a:t>
            </a:r>
            <a:r>
              <a:rPr lang="es-MX">
                <a:latin typeface="Century Gothic" pitchFamily="34" charset="0"/>
              </a:rPr>
              <a:t>(OPORTUNIDADES Y AMENAZAS) </a:t>
            </a:r>
            <a:endParaRPr lang="es-MX" b="1">
              <a:latin typeface="Century Gothic" pitchFamily="34" charset="0"/>
            </a:endParaRPr>
          </a:p>
          <a:p>
            <a:pPr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q"/>
            </a:pPr>
            <a:r>
              <a:rPr lang="es-MX" b="1">
                <a:latin typeface="Century Gothic" pitchFamily="34" charset="0"/>
              </a:rPr>
              <a:t>Factores internos </a:t>
            </a:r>
            <a:r>
              <a:rPr lang="es-MX">
                <a:latin typeface="Century Gothic" pitchFamily="34" charset="0"/>
              </a:rPr>
              <a:t>(FORTALEZAS Y DEBILIDADES)</a:t>
            </a: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088" y="1125538"/>
            <a:ext cx="770572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39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 b="1">
                <a:latin typeface="Century Gothic" pitchFamily="34" charset="0"/>
              </a:rPr>
              <a:t>Factores externos </a:t>
            </a:r>
            <a:r>
              <a:rPr lang="es-MX">
                <a:latin typeface="Century Gothic" pitchFamily="34" charset="0"/>
              </a:rPr>
              <a:t>(OPORTUNIDADES Y AMENAZAS):</a:t>
            </a:r>
            <a:r>
              <a:rPr lang="es-MX" b="1">
                <a:latin typeface="Century Gothic" pitchFamily="34" charset="0"/>
              </a:rPr>
              <a:t> </a:t>
            </a:r>
          </a:p>
          <a:p>
            <a:pPr lvl="1"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>
                <a:latin typeface="Century Gothic" pitchFamily="34" charset="0"/>
              </a:rPr>
              <a:t>Análisis de todas aquellas situaciones que afectan a nuestra área y no podemos tener ningún control sobre ellas.</a:t>
            </a:r>
          </a:p>
          <a:p>
            <a:pPr lvl="1"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>
                <a:latin typeface="Century Gothic" pitchFamily="34" charset="0"/>
              </a:rPr>
              <a:t>Provienen del medio ambiente que interactúa con nuestra área y en general con los Servicios de Salud de Hidalgo. </a:t>
            </a:r>
          </a:p>
          <a:p>
            <a:pPr lvl="1"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>
                <a:latin typeface="Century Gothic" pitchFamily="34" charset="0"/>
              </a:rPr>
              <a:t>Deberá hacerse un análisis minucioso con el fin de identificar estos factores ya que son los que dificultarán o impedirán el lograr los objetivos estratégicos.  </a:t>
            </a: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endParaRPr lang="es-MX" b="1">
              <a:latin typeface="Century Gothic" pitchFamily="34" charset="0"/>
            </a:endParaRPr>
          </a:p>
          <a:p>
            <a:pPr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 b="1">
                <a:latin typeface="Century Gothic" pitchFamily="34" charset="0"/>
              </a:rPr>
              <a:t>Factores internos </a:t>
            </a:r>
            <a:r>
              <a:rPr lang="es-MX">
                <a:latin typeface="Century Gothic" pitchFamily="34" charset="0"/>
              </a:rPr>
              <a:t>(FORTALEZAS Y DEBILIDADES):</a:t>
            </a:r>
            <a:r>
              <a:rPr lang="es-MX" b="1">
                <a:latin typeface="Century Gothic" pitchFamily="34" charset="0"/>
              </a:rPr>
              <a:t> </a:t>
            </a:r>
          </a:p>
          <a:p>
            <a:pPr lvl="1"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>
                <a:latin typeface="Century Gothic" pitchFamily="34" charset="0"/>
              </a:rPr>
              <a:t>Son las situaciones o condiciones que pueden ser controladas por nuestra área. </a:t>
            </a:r>
          </a:p>
          <a:p>
            <a:pPr lvl="1" algn="just"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s-MX">
                <a:latin typeface="Century Gothic" pitchFamily="34" charset="0"/>
              </a:rPr>
              <a:t>Necesitamos saber cuales son nuestras fortalezas y debilidades internas en cuanto a producto, servicio, tecnología, procesos, recursos humanos, financieros, materiales, técnicos y otros elementos para poder enfrentar situaciones actuales o futuras.</a:t>
            </a:r>
            <a:endParaRPr lang="es-ES"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2879</Words>
  <Application>Microsoft Macintosh PowerPoint</Application>
  <PresentationFormat>On-screen Show (4:3)</PresentationFormat>
  <Paragraphs>664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Diseño predeterminado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 Angel</dc:creator>
  <cp:lastModifiedBy>UAEH SUV</cp:lastModifiedBy>
  <cp:revision>57</cp:revision>
  <dcterms:created xsi:type="dcterms:W3CDTF">2007-06-19T13:54:13Z</dcterms:created>
  <dcterms:modified xsi:type="dcterms:W3CDTF">2014-03-31T18:43:24Z</dcterms:modified>
</cp:coreProperties>
</file>