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8" autoAdjust="0"/>
    <p:restoredTop sz="94660"/>
  </p:normalViewPr>
  <p:slideViewPr>
    <p:cSldViewPr snapToObjects="1">
      <p:cViewPr>
        <p:scale>
          <a:sx n="60" d="100"/>
          <a:sy n="60" d="100"/>
        </p:scale>
        <p:origin x="-2064" y="-1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tags" Target="tags/tag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8899-4071-0947-97DE-00AC46485C9A}" type="datetimeFigureOut">
              <a:rPr lang="es-ES_tradnl" smtClean="0"/>
              <a:pPr/>
              <a:t>29/10/14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D3C7-2D62-A241-982D-42A3D8D26586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304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8899-4071-0947-97DE-00AC46485C9A}" type="datetimeFigureOut">
              <a:rPr lang="es-ES_tradnl" smtClean="0"/>
              <a:pPr/>
              <a:t>29/10/14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D3C7-2D62-A241-982D-42A3D8D26586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967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8899-4071-0947-97DE-00AC46485C9A}" type="datetimeFigureOut">
              <a:rPr lang="es-ES_tradnl" smtClean="0"/>
              <a:pPr/>
              <a:t>29/10/14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D3C7-2D62-A241-982D-42A3D8D26586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091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8899-4071-0947-97DE-00AC46485C9A}" type="datetimeFigureOut">
              <a:rPr lang="es-ES_tradnl" smtClean="0"/>
              <a:pPr/>
              <a:t>29/10/14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D3C7-2D62-A241-982D-42A3D8D26586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751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8899-4071-0947-97DE-00AC46485C9A}" type="datetimeFigureOut">
              <a:rPr lang="es-ES_tradnl" smtClean="0"/>
              <a:pPr/>
              <a:t>29/10/14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D3C7-2D62-A241-982D-42A3D8D26586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042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8899-4071-0947-97DE-00AC46485C9A}" type="datetimeFigureOut">
              <a:rPr lang="es-ES_tradnl" smtClean="0"/>
              <a:pPr/>
              <a:t>29/10/14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D3C7-2D62-A241-982D-42A3D8D26586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818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8899-4071-0947-97DE-00AC46485C9A}" type="datetimeFigureOut">
              <a:rPr lang="es-ES_tradnl" smtClean="0"/>
              <a:pPr/>
              <a:t>29/10/14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D3C7-2D62-A241-982D-42A3D8D26586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281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8899-4071-0947-97DE-00AC46485C9A}" type="datetimeFigureOut">
              <a:rPr lang="es-ES_tradnl" smtClean="0"/>
              <a:pPr/>
              <a:t>29/10/14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D3C7-2D62-A241-982D-42A3D8D26586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33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8899-4071-0947-97DE-00AC46485C9A}" type="datetimeFigureOut">
              <a:rPr lang="es-ES_tradnl" smtClean="0"/>
              <a:pPr/>
              <a:t>29/10/14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D3C7-2D62-A241-982D-42A3D8D26586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059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8899-4071-0947-97DE-00AC46485C9A}" type="datetimeFigureOut">
              <a:rPr lang="es-ES_tradnl" smtClean="0"/>
              <a:pPr/>
              <a:t>29/10/14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D3C7-2D62-A241-982D-42A3D8D26586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055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8899-4071-0947-97DE-00AC46485C9A}" type="datetimeFigureOut">
              <a:rPr lang="es-ES_tradnl" smtClean="0"/>
              <a:pPr/>
              <a:t>29/10/14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D3C7-2D62-A241-982D-42A3D8D26586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788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8899-4071-0947-97DE-00AC46485C9A}" type="datetimeFigureOut">
              <a:rPr lang="es-ES_tradnl" smtClean="0"/>
              <a:pPr/>
              <a:t>29/10/14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D3C7-2D62-A241-982D-42A3D8D26586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031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63090" y="-45722"/>
            <a:ext cx="9387617" cy="7075121"/>
          </a:xfrm>
          <a:prstGeom prst="rect">
            <a:avLst/>
          </a:prstGeom>
          <a:gradFill flip="none" rotWithShape="1">
            <a:gsLst>
              <a:gs pos="33000">
                <a:srgbClr val="F3E8BE"/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inta_so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-144016"/>
            <a:ext cx="2736303" cy="6309320"/>
          </a:xfrm>
          <a:prstGeom prst="rect">
            <a:avLst/>
          </a:prstGeom>
        </p:spPr>
      </p:pic>
      <p:pic>
        <p:nvPicPr>
          <p:cNvPr id="11" name="Picture 10" descr="logo_uae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2808312" cy="3412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005065"/>
            <a:ext cx="1976947" cy="80542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90534" y="987789"/>
            <a:ext cx="4843636" cy="1344168"/>
          </a:xfrm>
        </p:spPr>
        <p:txBody>
          <a:bodyPr>
            <a:noAutofit/>
          </a:bodyPr>
          <a:lstStyle/>
          <a:p>
            <a:r>
              <a:rPr lang="es-ES_tradnl" sz="4800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Estrategias </a:t>
            </a:r>
            <a:br>
              <a:rPr lang="es-ES_tradnl" sz="4800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</a:br>
            <a:r>
              <a:rPr lang="es-ES_tradnl" sz="4800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de Lectura</a:t>
            </a:r>
            <a:endParaRPr lang="es-ES_tradnl" sz="480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729" y="3821512"/>
            <a:ext cx="4865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Elaborado po: ETE. Andrea </a:t>
            </a:r>
            <a:r>
              <a:rPr lang="ro-RO" sz="20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Pérez </a:t>
            </a:r>
            <a:r>
              <a:rPr lang="ro-RO" sz="20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Torres</a:t>
            </a:r>
          </a:p>
          <a:p>
            <a:pPr algn="ctr"/>
            <a:endParaRPr lang="ro-RO" sz="2800" dirty="0" smtClean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algn="r"/>
            <a:r>
              <a:rPr lang="ro-RO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Marzo 2104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6517" y="5933311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http://</a:t>
            </a:r>
            <a:r>
              <a:rPr lang="en-US" sz="2000" dirty="0" err="1" smtClean="0">
                <a:solidFill>
                  <a:srgbClr val="800000"/>
                </a:solidFill>
                <a:latin typeface="Arial"/>
                <a:cs typeface="Arial"/>
              </a:rPr>
              <a:t>www.uaeh.edu.mx</a:t>
            </a: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/virtual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908720"/>
            <a:ext cx="8441125" cy="4803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1334817"/>
            <a:ext cx="7920879" cy="875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2409" y="2744112"/>
            <a:ext cx="77542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latin typeface="Arial"/>
                <a:cs typeface="Arial"/>
              </a:rPr>
              <a:t>Colaborador</a:t>
            </a:r>
            <a:r>
              <a:rPr lang="en-US" sz="2200" dirty="0" smtClean="0">
                <a:latin typeface="Arial"/>
                <a:cs typeface="Arial"/>
              </a:rPr>
              <a:t>: </a:t>
            </a:r>
            <a:r>
              <a:rPr lang="ro-RO" sz="2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ETE</a:t>
            </a:r>
            <a:r>
              <a:rPr lang="ro-RO" sz="22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. Andrea Pérez </a:t>
            </a:r>
            <a:r>
              <a:rPr lang="ro-RO" sz="2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Torres</a:t>
            </a:r>
          </a:p>
          <a:p>
            <a:endParaRPr lang="ro-RO" sz="22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ro-RO" sz="2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Nombre de la Asignatura: Taller de Lectura y Redacci</a:t>
            </a:r>
            <a:r>
              <a:rPr lang="ro-RO" sz="2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ón II</a:t>
            </a:r>
          </a:p>
          <a:p>
            <a:endParaRPr lang="ro-RO" sz="22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ro-RO" sz="2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Programa educativo: Bachillerato Virtual</a:t>
            </a:r>
            <a:endParaRPr lang="ro-RO" sz="22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496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ream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047"/>
            <a:ext cx="9324528" cy="711344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5" y="1535002"/>
            <a:ext cx="9114085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2800" dirty="0" smtClean="0"/>
              <a:t>            </a:t>
            </a:r>
          </a:p>
          <a:p>
            <a:pPr>
              <a:buNone/>
            </a:pPr>
            <a:r>
              <a:rPr lang="es-ES_tradnl" sz="4000" dirty="0" smtClean="0">
                <a:solidFill>
                  <a:schemeClr val="accent6">
                    <a:lumMod val="50000"/>
                  </a:schemeClr>
                </a:solidFill>
              </a:rPr>
              <a:t>¿Qué  tengo que  leer?</a:t>
            </a:r>
          </a:p>
          <a:p>
            <a:pPr>
              <a:buNone/>
            </a:pPr>
            <a:r>
              <a:rPr lang="es-ES_tradnl" sz="4000" dirty="0" smtClean="0">
                <a:solidFill>
                  <a:schemeClr val="accent6">
                    <a:lumMod val="50000"/>
                  </a:schemeClr>
                </a:solidFill>
              </a:rPr>
              <a:t>¿Para qué voy a leer?</a:t>
            </a:r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endParaRPr lang="es-ES_tradnl" sz="2800" dirty="0" smtClean="0"/>
          </a:p>
          <a:p>
            <a:pPr>
              <a:buNone/>
            </a:pPr>
            <a:r>
              <a:rPr lang="es-ES_trad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Así podremos considerar si tenemos </a:t>
            </a:r>
          </a:p>
          <a:p>
            <a:pPr>
              <a:buNone/>
            </a:pPr>
            <a:r>
              <a:rPr lang="es-ES_trad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conocimientos previos acerca del tema, o bien </a:t>
            </a:r>
          </a:p>
          <a:p>
            <a:pPr>
              <a:buNone/>
            </a:pPr>
            <a:r>
              <a:rPr lang="es-ES_trad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tarea que tenemos que realizar al finalizar la lectura.</a:t>
            </a:r>
          </a:p>
          <a:p>
            <a:pPr>
              <a:buNone/>
            </a:pPr>
            <a:endParaRPr lang="es-ES_tradnl" sz="2800" dirty="0"/>
          </a:p>
        </p:txBody>
      </p:sp>
      <p:pic>
        <p:nvPicPr>
          <p:cNvPr id="5" name="Imagen 4" descr="108221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276872"/>
            <a:ext cx="2933700" cy="19845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80528" y="116632"/>
            <a:ext cx="8460432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2853" y="460188"/>
            <a:ext cx="8147051" cy="708212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chemeClr val="bg1">
                    <a:lumMod val="95000"/>
                  </a:schemeClr>
                </a:solidFill>
              </a:rPr>
              <a:t>Antes de comenzar una lectura debemos </a:t>
            </a:r>
            <a:br>
              <a:rPr lang="es-ES_tradnl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s-ES_tradnl" sz="3200" dirty="0" smtClean="0">
                <a:solidFill>
                  <a:schemeClr val="bg1">
                    <a:lumMod val="95000"/>
                  </a:schemeClr>
                </a:solidFill>
              </a:rPr>
              <a:t>de realizarnos dos preguntas:</a:t>
            </a:r>
            <a:endParaRPr lang="es-ES_tradnl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Cream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32826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s-ES_tradnl" sz="4000" dirty="0" smtClean="0"/>
              <a:t>Idea principal:</a:t>
            </a:r>
          </a:p>
          <a:p>
            <a:pPr>
              <a:lnSpc>
                <a:spcPct val="80000"/>
              </a:lnSpc>
              <a:buNone/>
            </a:pPr>
            <a:endParaRPr lang="es-ES_tradnl" dirty="0" smtClean="0"/>
          </a:p>
          <a:p>
            <a:pPr>
              <a:lnSpc>
                <a:spcPct val="80000"/>
              </a:lnSpc>
            </a:pPr>
            <a:r>
              <a:rPr lang="es-ES_tradnl" dirty="0" smtClean="0"/>
              <a:t>Se refiere a lo más importante que el autor expresa en un tema; puede aparecer en cualquier parte del texto, o puede estar implícita en el 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Imagen 3" descr="1101778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232" y="4293096"/>
            <a:ext cx="3886200" cy="2115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6892" y="432644"/>
            <a:ext cx="8460432" cy="9801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78098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Estrategias durante la lectura</a:t>
            </a:r>
            <a:endParaRPr lang="es-ES_trad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Cream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6892" y="0"/>
            <a:ext cx="8460432" cy="14127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440" y="0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FFFFFF"/>
                </a:solidFill>
              </a:rPr>
              <a:t>Estrategias de  lectura:</a:t>
            </a:r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1809" y="1772816"/>
            <a:ext cx="8045359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continuación se presentan algunas estrategias para que puedas identificar fácilmente la idea  principal:</a:t>
            </a:r>
          </a:p>
          <a:p>
            <a:pPr>
              <a:buNone/>
            </a:pP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Usar colores para diferenciar las ideas    principales de las     secundarias.</a:t>
            </a:r>
          </a:p>
          <a:p>
            <a:pPr>
              <a:buNone/>
            </a:pP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Agregar notas o comentarios al final </a:t>
            </a:r>
          </a:p>
          <a:p>
            <a:pPr>
              <a:buNone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 margen del texto.</a:t>
            </a:r>
          </a:p>
          <a:p>
            <a:pPr>
              <a:buNone/>
            </a:pPr>
            <a:r>
              <a:rPr lang="es-ES_tradnl" dirty="0" smtClean="0"/>
              <a:t>        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pic>
        <p:nvPicPr>
          <p:cNvPr id="4" name="Imagen 3" descr="1101642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6592" y="2924944"/>
            <a:ext cx="2008346" cy="1512168"/>
          </a:xfrm>
          <a:prstGeom prst="rect">
            <a:avLst/>
          </a:prstGeom>
        </p:spPr>
      </p:pic>
      <p:pic>
        <p:nvPicPr>
          <p:cNvPr id="5" name="Imagen 4" descr="1714508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812" y="4442709"/>
            <a:ext cx="1979712" cy="21916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Cream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6892" y="274638"/>
            <a:ext cx="8460432" cy="11381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Estrategias de  lectura: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Utilizar una simbología propia, como: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>
                <a:solidFill>
                  <a:schemeClr val="tx1">
                    <a:lumMod val="75000"/>
                    <a:lumOff val="25000"/>
                    <a:alpha val="51000"/>
                  </a:schemeClr>
                </a:solidFill>
              </a:rPr>
              <a:t>/</a:t>
            </a:r>
            <a:r>
              <a:rPr lang="es-ES_tradnl" dirty="0" smtClean="0"/>
              <a:t>/ Ideas sumamente importantes .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¿? Ideas poco claras y precisas.</a:t>
            </a:r>
            <a:endParaRPr lang="es-ES_tradnl" dirty="0"/>
          </a:p>
        </p:txBody>
      </p:sp>
      <p:pic>
        <p:nvPicPr>
          <p:cNvPr id="4" name="Imagen 3" descr="1662748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26" y="4221088"/>
            <a:ext cx="3238501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ream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6892" y="274638"/>
            <a:ext cx="8460432" cy="11381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FF"/>
                </a:solidFill>
              </a:rPr>
              <a:t>Estrategias de  lectura:</a:t>
            </a:r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r>
              <a:rPr lang="es-ES_tradnl" dirty="0" smtClean="0"/>
              <a:t>Eliminar las ideas que se repiten y es superficial.</a:t>
            </a:r>
          </a:p>
          <a:p>
            <a:r>
              <a:rPr lang="es-ES_tradnl" dirty="0" smtClean="0"/>
              <a:t>Integrar un concepto general y los conceptos más particulares.</a:t>
            </a:r>
          </a:p>
          <a:p>
            <a:r>
              <a:rPr lang="es-ES_tradnl" dirty="0" smtClean="0"/>
              <a:t>Identificar la idea explícita.</a:t>
            </a:r>
          </a:p>
          <a:p>
            <a:r>
              <a:rPr lang="es-ES_tradnl" dirty="0" smtClean="0"/>
              <a:t>Construir o generar la idea principal a partir de información explícita.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Cream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9977" y="171261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b="1" u="sng" dirty="0" smtClean="0">
                <a:solidFill>
                  <a:srgbClr val="984807"/>
                </a:solidFill>
              </a:rPr>
              <a:t>Subrayado:</a:t>
            </a:r>
          </a:p>
          <a:p>
            <a:pPr>
              <a:buNone/>
            </a:pPr>
            <a:r>
              <a:rPr lang="es-ES_tradnl" sz="2600" dirty="0" smtClean="0">
                <a:solidFill>
                  <a:schemeClr val="accent6">
                    <a:lumMod val="50000"/>
                  </a:schemeClr>
                </a:solidFill>
              </a:rPr>
              <a:t>¿Cuándo  subrayar?</a:t>
            </a:r>
          </a:p>
          <a:p>
            <a:pPr>
              <a:buNone/>
            </a:pPr>
            <a:r>
              <a:rPr lang="es-ES_tradnl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debe de comprender el texto leído.</a:t>
            </a:r>
          </a:p>
          <a:p>
            <a:pPr>
              <a:buNone/>
            </a:pPr>
            <a:endParaRPr lang="es-ES_tradnl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s-ES_tradnl" sz="2600" dirty="0" smtClean="0">
                <a:solidFill>
                  <a:srgbClr val="984807"/>
                </a:solidFill>
              </a:rPr>
              <a:t>¿ Cuánto subrayar ?</a:t>
            </a:r>
          </a:p>
          <a:p>
            <a:pPr>
              <a:buNone/>
            </a:pPr>
            <a:r>
              <a:rPr lang="es-ES_tradnl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Sólo una cantidad pequeña y concreta de información.</a:t>
            </a:r>
          </a:p>
          <a:p>
            <a:pPr>
              <a:buNone/>
            </a:pPr>
            <a:endParaRPr lang="es-ES_tradnl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s-ES_tradnl" sz="2600" dirty="0" smtClean="0">
                <a:solidFill>
                  <a:srgbClr val="984807"/>
                </a:solidFill>
              </a:rPr>
              <a:t>¿Qué subrayar?</a:t>
            </a:r>
          </a:p>
          <a:p>
            <a:pPr>
              <a:buNone/>
            </a:pPr>
            <a:r>
              <a:rPr lang="es-ES_tradnl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 más importante del texto, definiciones y conceptos.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-163411" y="948810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_tradnl" dirty="0"/>
          </a:p>
        </p:txBody>
      </p:sp>
      <p:pic>
        <p:nvPicPr>
          <p:cNvPr id="5" name="Imagen 4" descr="159759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379" y="1421978"/>
            <a:ext cx="1907704" cy="25536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6892" y="274638"/>
            <a:ext cx="8460432" cy="11381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FF"/>
                </a:solidFill>
              </a:rPr>
              <a:t>Estrategias de  lectura:</a:t>
            </a:r>
            <a:endParaRPr lang="es-ES_trad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ream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6892" y="274638"/>
            <a:ext cx="8460432" cy="11381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Estrategias de  lectura: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5813" y="2060848"/>
            <a:ext cx="7473445" cy="3617243"/>
          </a:xfrm>
        </p:spPr>
        <p:txBody>
          <a:bodyPr/>
          <a:lstStyle/>
          <a:p>
            <a:pPr>
              <a:buNone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 término de la lectura puedes elaborar:</a:t>
            </a:r>
          </a:p>
          <a:p>
            <a:pPr>
              <a:buNone/>
            </a:pPr>
            <a:endParaRPr lang="es-ES_trad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resumen</a:t>
            </a:r>
          </a:p>
          <a:p>
            <a:pPr>
              <a:buFontTx/>
              <a:buChar char="•"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Mapa mental o conceptual.</a:t>
            </a:r>
          </a:p>
          <a:p>
            <a:pPr>
              <a:buFontTx/>
              <a:buChar char="•"/>
            </a:pP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Esquema.</a:t>
            </a: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ream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Bibliografía: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24642"/>
            <a:ext cx="8229600" cy="2554098"/>
          </a:xfrm>
        </p:spPr>
        <p:txBody>
          <a:bodyPr>
            <a:normAutofit/>
          </a:bodyPr>
          <a:lstStyle/>
          <a:p>
            <a:endParaRPr lang="es-ES_tradnl" dirty="0" smtClean="0"/>
          </a:p>
          <a:p>
            <a:r>
              <a:rPr lang="es-ES_tradnl" dirty="0" smtClean="0"/>
              <a:t>Lozano, Lucero. </a:t>
            </a:r>
            <a:r>
              <a:rPr lang="es-ES_tradnl" i="1" dirty="0" smtClean="0"/>
              <a:t>Taller de lectura y redacción II . México, Libris, 2005. 	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315</Words>
  <Application>Microsoft Macintosh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Estrategias  de Lectura</vt:lpstr>
      <vt:lpstr>Antes de comenzar una lectura debemos  de realizarnos dos preguntas:</vt:lpstr>
      <vt:lpstr>Estrategias durante la lectura</vt:lpstr>
      <vt:lpstr>Estrategias de  lectura:</vt:lpstr>
      <vt:lpstr>Estrategias de  lectura:</vt:lpstr>
      <vt:lpstr>Estrategias de  lectura:</vt:lpstr>
      <vt:lpstr>Estrategias de  lectura:</vt:lpstr>
      <vt:lpstr>Estrategias de  lectura:</vt:lpstr>
      <vt:lpstr>Bibliografía:</vt:lpstr>
      <vt:lpstr>PowerPoint Presentation</vt:lpstr>
    </vt:vector>
  </TitlesOfParts>
  <Company>Planeta Mejor Hidalgo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de Lectura</dc:title>
  <dc:creator>Francisco Javier Gallardo Hernández</dc:creator>
  <cp:lastModifiedBy>UAEH SUV</cp:lastModifiedBy>
  <cp:revision>32</cp:revision>
  <dcterms:created xsi:type="dcterms:W3CDTF">2014-02-13T15:40:22Z</dcterms:created>
  <dcterms:modified xsi:type="dcterms:W3CDTF">2014-10-29T20:38:08Z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5BDCC67D-B061-4196-B361-CBFBCE312B4D</vt:lpwstr>
  </property>
  <property fmtid="{D5CDD505-2E9C-101B-9397-08002B2CF9AE}" pid="3" name="ArticulatePath">
    <vt:lpwstr>estrategias de lectura</vt:lpwstr>
  </property>
</Properties>
</file>