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6311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2622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8933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5245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31555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7866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44177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50489" algn="l" defTabSz="81262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56" autoAdjust="0"/>
  </p:normalViewPr>
  <p:slideViewPr>
    <p:cSldViewPr>
      <p:cViewPr>
        <p:scale>
          <a:sx n="121" d="100"/>
          <a:sy n="121" d="100"/>
        </p:scale>
        <p:origin x="-280" y="-4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53FCA-17F1-4514-B246-6783EB2F62A0}" type="datetimeFigureOut">
              <a:rPr lang="es-MX" smtClean="0"/>
              <a:pPr/>
              <a:t>30/10/14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793BF-73F7-4B44-BC53-BED904910953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2843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07ACD-AD28-4AFD-B494-FD7CA1D58824}" type="datetimeFigureOut">
              <a:rPr lang="es-MX" smtClean="0"/>
              <a:pPr/>
              <a:t>30/10/14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A4561-3CFC-4F3E-92EC-82A937E79E56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31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406311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812622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218933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625245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031555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437866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844177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250489" algn="l" defTabSz="8126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A4561-3CFC-4F3E-92EC-82A937E79E56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A4561-3CFC-4F3E-92EC-82A937E79E56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A4561-3CFC-4F3E-92EC-82A937E79E56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2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57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3261433854_8dbfc5fbe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0985" y="3156855"/>
            <a:ext cx="7790271" cy="3467421"/>
          </a:xfrm>
          <a:prstGeom prst="cube">
            <a:avLst/>
          </a:prstGeom>
          <a:noFill/>
          <a:effectLst>
            <a:softEdge rad="635000"/>
          </a:effectLst>
        </p:spPr>
      </p:pic>
      <p:sp>
        <p:nvSpPr>
          <p:cNvPr id="11" name="10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90000"/>
              <a:alpha val="2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5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8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8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30/10/14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8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30/10/14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9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30/10/14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7" descr="3261433854_8dbfc5fbe3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 rot="5400000">
            <a:off x="1321571" y="-678679"/>
            <a:ext cx="6500835" cy="8143902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8" name="20 Rectángulo"/>
          <p:cNvSpPr/>
          <p:nvPr userDrawn="1"/>
        </p:nvSpPr>
        <p:spPr>
          <a:xfrm>
            <a:off x="0" y="2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  <a:alpha val="8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22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6512" y="-27384"/>
            <a:ext cx="9252520" cy="7056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63090" y="-45722"/>
            <a:ext cx="9315609" cy="7075121"/>
          </a:xfrm>
          <a:prstGeom prst="rect">
            <a:avLst/>
          </a:prstGeom>
          <a:gradFill flip="none" rotWithShape="1">
            <a:gsLst>
              <a:gs pos="33000">
                <a:srgbClr val="F3E8BE"/>
              </a:gs>
              <a:gs pos="100000">
                <a:srgbClr val="FFFFFF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inta_sol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-144016"/>
            <a:ext cx="2736303" cy="6309320"/>
          </a:xfrm>
          <a:prstGeom prst="rect">
            <a:avLst/>
          </a:prstGeom>
        </p:spPr>
      </p:pic>
      <p:pic>
        <p:nvPicPr>
          <p:cNvPr id="12" name="Picture 11" descr="logo_uae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2808312" cy="34124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584" y="4005065"/>
            <a:ext cx="1976947" cy="805422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707904" y="1124744"/>
            <a:ext cx="4824536" cy="1190053"/>
          </a:xfrm>
          <a:prstGeom prst="rect">
            <a:avLst/>
          </a:prstGeom>
          <a:noFill/>
        </p:spPr>
        <p:txBody>
          <a:bodyPr wrap="square" lIns="81262" tIns="40632" rIns="81262" bIns="40632" rtlCol="0">
            <a:spAutoFit/>
          </a:bodyPr>
          <a:lstStyle/>
          <a:p>
            <a:pPr algn="ctr"/>
            <a:r>
              <a:rPr lang="es-MX" sz="3600" dirty="0" smtClean="0">
                <a:solidFill>
                  <a:schemeClr val="bg1">
                    <a:lumMod val="50000"/>
                  </a:schemeClr>
                </a:solidFill>
                <a:latin typeface="Cambria"/>
                <a:cs typeface="Cambria"/>
              </a:rPr>
              <a:t>Fuentes de la Historia y Disciplinas Auxiliares</a:t>
            </a:r>
            <a:endParaRPr lang="es-MX" sz="3600" dirty="0">
              <a:solidFill>
                <a:schemeClr val="bg1">
                  <a:lumMod val="50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635896" y="3861048"/>
            <a:ext cx="5112568" cy="906988"/>
          </a:xfrm>
          <a:prstGeom prst="rect">
            <a:avLst/>
          </a:prstGeom>
          <a:noFill/>
        </p:spPr>
        <p:txBody>
          <a:bodyPr wrap="square" lIns="75255" tIns="37628" rIns="75255" bIns="37628" rtlCol="0">
            <a:spAutoFit/>
          </a:bodyPr>
          <a:lstStyle/>
          <a:p>
            <a:pPr algn="r"/>
            <a:r>
              <a:rPr lang="es-MX" sz="1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M.B.A.  Rosalba Adriana Monroy Resendiz</a:t>
            </a:r>
          </a:p>
          <a:p>
            <a:pPr algn="r"/>
            <a:endParaRPr lang="es-MX" sz="1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MX" sz="1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Marzo 2014</a:t>
            </a:r>
            <a:endParaRPr lang="es-MX" sz="1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7944" y="5877272"/>
            <a:ext cx="29381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http://</a:t>
            </a:r>
            <a:r>
              <a:rPr lang="en-US" dirty="0" err="1" smtClean="0">
                <a:solidFill>
                  <a:srgbClr val="800000"/>
                </a:solidFill>
              </a:rPr>
              <a:t>www.uaeh.edu.mx</a:t>
            </a:r>
            <a:r>
              <a:rPr lang="en-US" dirty="0" smtClean="0">
                <a:solidFill>
                  <a:srgbClr val="800000"/>
                </a:solidFill>
              </a:rPr>
              <a:t>/virtual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445850" y="-24"/>
            <a:ext cx="2500331" cy="57150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FUENTES DE LA HISTORIA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94 Rectángulo"/>
          <p:cNvSpPr/>
          <p:nvPr/>
        </p:nvSpPr>
        <p:spPr>
          <a:xfrm>
            <a:off x="4834" y="2071676"/>
            <a:ext cx="638075" cy="278608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vert270" lIns="81262" tIns="40632" rIns="81262" bIns="40632" rtlCol="0" anchor="ctr"/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PRIMARIAS</a:t>
            </a:r>
          </a:p>
          <a:p>
            <a:pPr algn="ctr"/>
            <a:r>
              <a:rPr lang="es-MX" sz="1400" b="1" dirty="0" smtClean="0">
                <a:latin typeface="Arial" pitchFamily="34" charset="0"/>
                <a:cs typeface="Arial" pitchFamily="34" charset="0"/>
              </a:rPr>
              <a:t>(no han sido transformadas)</a:t>
            </a:r>
            <a:endParaRPr lang="es-MX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7" name="96 Conector angular"/>
          <p:cNvCxnSpPr>
            <a:stCxn id="3" idx="2"/>
            <a:endCxn id="95" idx="0"/>
          </p:cNvCxnSpPr>
          <p:nvPr/>
        </p:nvCxnSpPr>
        <p:spPr>
          <a:xfrm rot="5400000">
            <a:off x="1759846" y="-864494"/>
            <a:ext cx="1500196" cy="4372144"/>
          </a:xfrm>
          <a:prstGeom prst="bentConnector3">
            <a:avLst>
              <a:gd name="adj1" fmla="val 9972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98 Rectángulo"/>
          <p:cNvSpPr/>
          <p:nvPr/>
        </p:nvSpPr>
        <p:spPr>
          <a:xfrm>
            <a:off x="6574077" y="2214555"/>
            <a:ext cx="2569955" cy="649746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SECUNDARIAS</a:t>
            </a:r>
          </a:p>
          <a:p>
            <a:pPr algn="ctr"/>
            <a:r>
              <a:rPr lang="es-MX" sz="1400" b="1" dirty="0" smtClean="0">
                <a:latin typeface="Arial" pitchFamily="34" charset="0"/>
                <a:cs typeface="Arial" pitchFamily="34" charset="0"/>
              </a:rPr>
              <a:t>(se elaboran a partir de las fuentes primarias)</a:t>
            </a:r>
            <a:endParaRPr lang="es-MX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100 Conector angular"/>
          <p:cNvCxnSpPr>
            <a:stCxn id="3" idx="2"/>
            <a:endCxn id="99" idx="0"/>
          </p:cNvCxnSpPr>
          <p:nvPr/>
        </p:nvCxnSpPr>
        <p:spPr>
          <a:xfrm rot="16200000" flipH="1">
            <a:off x="5455998" y="-188503"/>
            <a:ext cx="1643075" cy="3163039"/>
          </a:xfrm>
          <a:prstGeom prst="bentConnector3">
            <a:avLst>
              <a:gd name="adj1" fmla="val 8469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1005858" y="1340293"/>
            <a:ext cx="1351564" cy="1000132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latin typeface="Arial" pitchFamily="34" charset="0"/>
                <a:cs typeface="Arial" pitchFamily="34" charset="0"/>
              </a:rPr>
              <a:t>ESCRITAS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(manuscritas, impresas,  microfilmadas, informatizadas)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8" name="107 Forma"/>
          <p:cNvCxnSpPr>
            <a:stCxn id="95" idx="3"/>
            <a:endCxn id="106" idx="0"/>
          </p:cNvCxnSpPr>
          <p:nvPr/>
        </p:nvCxnSpPr>
        <p:spPr>
          <a:xfrm flipV="1">
            <a:off x="642909" y="1340293"/>
            <a:ext cx="1038731" cy="2124425"/>
          </a:xfrm>
          <a:prstGeom prst="bentConnector4">
            <a:avLst>
              <a:gd name="adj1" fmla="val 17471"/>
              <a:gd name="adj2" fmla="val 110761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108 Rectángulo"/>
          <p:cNvSpPr/>
          <p:nvPr/>
        </p:nvSpPr>
        <p:spPr>
          <a:xfrm>
            <a:off x="2715502" y="1088555"/>
            <a:ext cx="1266799" cy="357190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Documentos</a:t>
            </a:r>
          </a:p>
        </p:txBody>
      </p:sp>
      <p:sp>
        <p:nvSpPr>
          <p:cNvPr id="111" name="110 Rectángulo"/>
          <p:cNvSpPr/>
          <p:nvPr/>
        </p:nvSpPr>
        <p:spPr>
          <a:xfrm>
            <a:off x="4276926" y="942280"/>
            <a:ext cx="879961" cy="197301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Públicos</a:t>
            </a:r>
          </a:p>
        </p:txBody>
      </p:sp>
      <p:sp>
        <p:nvSpPr>
          <p:cNvPr id="112" name="111 Rectángulo"/>
          <p:cNvSpPr/>
          <p:nvPr/>
        </p:nvSpPr>
        <p:spPr>
          <a:xfrm>
            <a:off x="4286248" y="1357298"/>
            <a:ext cx="928694" cy="207507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Privados</a:t>
            </a:r>
          </a:p>
        </p:txBody>
      </p:sp>
      <p:sp>
        <p:nvSpPr>
          <p:cNvPr id="113" name="112 Rectángulo"/>
          <p:cNvSpPr/>
          <p:nvPr/>
        </p:nvSpPr>
        <p:spPr>
          <a:xfrm>
            <a:off x="5438166" y="1071546"/>
            <a:ext cx="1919916" cy="35719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200" dirty="0" smtClean="0">
                <a:latin typeface="Arial" pitchFamily="34" charset="0"/>
                <a:cs typeface="Arial" pitchFamily="34" charset="0"/>
              </a:rPr>
              <a:t>Políticos, Económicos</a:t>
            </a:r>
            <a:r>
              <a:rPr lang="es-MX" sz="1200" dirty="0">
                <a:latin typeface="Arial" pitchFamily="34" charset="0"/>
                <a:cs typeface="Arial" pitchFamily="34" charset="0"/>
              </a:rPr>
              <a:t>,  Diversos</a:t>
            </a:r>
          </a:p>
        </p:txBody>
      </p:sp>
      <p:cxnSp>
        <p:nvCxnSpPr>
          <p:cNvPr id="117" name="116 Conector angular"/>
          <p:cNvCxnSpPr>
            <a:stCxn id="106" idx="3"/>
            <a:endCxn id="109" idx="1"/>
          </p:cNvCxnSpPr>
          <p:nvPr/>
        </p:nvCxnSpPr>
        <p:spPr>
          <a:xfrm flipV="1">
            <a:off x="2357422" y="1267150"/>
            <a:ext cx="358080" cy="573209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18 Conector angular"/>
          <p:cNvCxnSpPr>
            <a:stCxn id="109" idx="3"/>
            <a:endCxn id="111" idx="1"/>
          </p:cNvCxnSpPr>
          <p:nvPr/>
        </p:nvCxnSpPr>
        <p:spPr>
          <a:xfrm flipV="1">
            <a:off x="3982301" y="1040931"/>
            <a:ext cx="294625" cy="226219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122 Conector angular"/>
          <p:cNvCxnSpPr>
            <a:stCxn id="109" idx="3"/>
            <a:endCxn id="112" idx="1"/>
          </p:cNvCxnSpPr>
          <p:nvPr/>
        </p:nvCxnSpPr>
        <p:spPr>
          <a:xfrm>
            <a:off x="3982301" y="1267150"/>
            <a:ext cx="303947" cy="193902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124 Conector angular"/>
          <p:cNvCxnSpPr>
            <a:stCxn id="111" idx="3"/>
            <a:endCxn id="113" idx="1"/>
          </p:cNvCxnSpPr>
          <p:nvPr/>
        </p:nvCxnSpPr>
        <p:spPr>
          <a:xfrm>
            <a:off x="5156887" y="1040931"/>
            <a:ext cx="281279" cy="209210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134 Rectángulo"/>
          <p:cNvSpPr/>
          <p:nvPr/>
        </p:nvSpPr>
        <p:spPr>
          <a:xfrm>
            <a:off x="2714613" y="1850561"/>
            <a:ext cx="3196514" cy="217715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Publicaciones Periódicas (prensa)</a:t>
            </a:r>
          </a:p>
        </p:txBody>
      </p:sp>
      <p:sp>
        <p:nvSpPr>
          <p:cNvPr id="138" name="137 Rectángulo"/>
          <p:cNvSpPr/>
          <p:nvPr/>
        </p:nvSpPr>
        <p:spPr>
          <a:xfrm>
            <a:off x="2714613" y="2231563"/>
            <a:ext cx="3196514" cy="217715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Memorias y  Diarios Personales</a:t>
            </a:r>
          </a:p>
        </p:txBody>
      </p:sp>
      <p:sp>
        <p:nvSpPr>
          <p:cNvPr id="141" name="140 Rectángulo"/>
          <p:cNvSpPr/>
          <p:nvPr/>
        </p:nvSpPr>
        <p:spPr>
          <a:xfrm>
            <a:off x="2714612" y="2609163"/>
            <a:ext cx="1744367" cy="221118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Correspondencia</a:t>
            </a:r>
          </a:p>
        </p:txBody>
      </p:sp>
      <p:sp>
        <p:nvSpPr>
          <p:cNvPr id="144" name="143 Rectángulo"/>
          <p:cNvSpPr/>
          <p:nvPr/>
        </p:nvSpPr>
        <p:spPr>
          <a:xfrm>
            <a:off x="4730854" y="2558137"/>
            <a:ext cx="1013122" cy="1598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Pública</a:t>
            </a:r>
          </a:p>
        </p:txBody>
      </p:sp>
      <p:sp>
        <p:nvSpPr>
          <p:cNvPr id="145" name="144 Rectángulo"/>
          <p:cNvSpPr/>
          <p:nvPr/>
        </p:nvSpPr>
        <p:spPr>
          <a:xfrm>
            <a:off x="4730854" y="2826882"/>
            <a:ext cx="1013122" cy="1666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Privada</a:t>
            </a:r>
          </a:p>
        </p:txBody>
      </p:sp>
      <p:cxnSp>
        <p:nvCxnSpPr>
          <p:cNvPr id="147" name="146 Conector angular"/>
          <p:cNvCxnSpPr>
            <a:stCxn id="141" idx="3"/>
            <a:endCxn id="144" idx="1"/>
          </p:cNvCxnSpPr>
          <p:nvPr/>
        </p:nvCxnSpPr>
        <p:spPr>
          <a:xfrm flipV="1">
            <a:off x="4458979" y="2638079"/>
            <a:ext cx="271875" cy="81643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angular"/>
          <p:cNvCxnSpPr>
            <a:stCxn id="141" idx="3"/>
            <a:endCxn id="145" idx="1"/>
          </p:cNvCxnSpPr>
          <p:nvPr/>
        </p:nvCxnSpPr>
        <p:spPr>
          <a:xfrm>
            <a:off x="4458979" y="2719722"/>
            <a:ext cx="271875" cy="190503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Rectángulo"/>
          <p:cNvSpPr/>
          <p:nvPr/>
        </p:nvSpPr>
        <p:spPr>
          <a:xfrm>
            <a:off x="2721703" y="3092224"/>
            <a:ext cx="3121501" cy="227917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Obras literarias, científicas, etc.</a:t>
            </a:r>
          </a:p>
        </p:txBody>
      </p:sp>
      <p:cxnSp>
        <p:nvCxnSpPr>
          <p:cNvPr id="153" name="152 Conector angular"/>
          <p:cNvCxnSpPr>
            <a:stCxn id="106" idx="3"/>
            <a:endCxn id="135" idx="1"/>
          </p:cNvCxnSpPr>
          <p:nvPr/>
        </p:nvCxnSpPr>
        <p:spPr>
          <a:xfrm>
            <a:off x="2357422" y="1840359"/>
            <a:ext cx="357191" cy="119060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angular"/>
          <p:cNvCxnSpPr>
            <a:stCxn id="106" idx="3"/>
            <a:endCxn id="138" idx="1"/>
          </p:cNvCxnSpPr>
          <p:nvPr/>
        </p:nvCxnSpPr>
        <p:spPr>
          <a:xfrm>
            <a:off x="2357422" y="1840359"/>
            <a:ext cx="357191" cy="500062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156 Conector angular"/>
          <p:cNvCxnSpPr>
            <a:stCxn id="106" idx="3"/>
            <a:endCxn id="141" idx="1"/>
          </p:cNvCxnSpPr>
          <p:nvPr/>
        </p:nvCxnSpPr>
        <p:spPr>
          <a:xfrm>
            <a:off x="2357422" y="1840359"/>
            <a:ext cx="357190" cy="879363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160 Conector angular"/>
          <p:cNvCxnSpPr>
            <a:stCxn id="106" idx="3"/>
            <a:endCxn id="150" idx="1"/>
          </p:cNvCxnSpPr>
          <p:nvPr/>
        </p:nvCxnSpPr>
        <p:spPr>
          <a:xfrm>
            <a:off x="2357422" y="1840359"/>
            <a:ext cx="364281" cy="1365824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173 Rectángulo"/>
          <p:cNvSpPr/>
          <p:nvPr/>
        </p:nvSpPr>
        <p:spPr>
          <a:xfrm>
            <a:off x="1005856" y="3973289"/>
            <a:ext cx="1708755" cy="35719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latin typeface="Arial" pitchFamily="34" charset="0"/>
                <a:cs typeface="Arial" pitchFamily="34" charset="0"/>
              </a:rPr>
              <a:t>ICONOGRÁFICAS</a:t>
            </a:r>
            <a:endParaRPr lang="es-MX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175 Rectángulo"/>
          <p:cNvSpPr/>
          <p:nvPr/>
        </p:nvSpPr>
        <p:spPr>
          <a:xfrm>
            <a:off x="3007902" y="3643314"/>
            <a:ext cx="1398222" cy="428628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Obras Plásticas</a:t>
            </a:r>
          </a:p>
        </p:txBody>
      </p:sp>
      <p:sp>
        <p:nvSpPr>
          <p:cNvPr id="177" name="176 Rectángulo"/>
          <p:cNvSpPr/>
          <p:nvPr/>
        </p:nvSpPr>
        <p:spPr>
          <a:xfrm>
            <a:off x="4881714" y="3429000"/>
            <a:ext cx="1013122" cy="214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Pintura</a:t>
            </a:r>
          </a:p>
        </p:txBody>
      </p:sp>
      <p:sp>
        <p:nvSpPr>
          <p:cNvPr id="178" name="177 Rectángulo"/>
          <p:cNvSpPr/>
          <p:nvPr/>
        </p:nvSpPr>
        <p:spPr>
          <a:xfrm>
            <a:off x="4881714" y="3786192"/>
            <a:ext cx="1013122" cy="214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Escultura</a:t>
            </a:r>
          </a:p>
        </p:txBody>
      </p:sp>
      <p:sp>
        <p:nvSpPr>
          <p:cNvPr id="179" name="178 Rectángulo"/>
          <p:cNvSpPr/>
          <p:nvPr/>
        </p:nvSpPr>
        <p:spPr>
          <a:xfrm>
            <a:off x="4857752" y="4143380"/>
            <a:ext cx="1289426" cy="214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Arquitectura</a:t>
            </a:r>
          </a:p>
        </p:txBody>
      </p:sp>
      <p:sp>
        <p:nvSpPr>
          <p:cNvPr id="180" name="179 Rectángulo"/>
          <p:cNvSpPr/>
          <p:nvPr/>
        </p:nvSpPr>
        <p:spPr>
          <a:xfrm>
            <a:off x="3007902" y="4738696"/>
            <a:ext cx="1193026" cy="214314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Graficas</a:t>
            </a:r>
          </a:p>
        </p:txBody>
      </p:sp>
      <p:sp>
        <p:nvSpPr>
          <p:cNvPr id="181" name="180 Rectángulo"/>
          <p:cNvSpPr/>
          <p:nvPr/>
        </p:nvSpPr>
        <p:spPr>
          <a:xfrm>
            <a:off x="4500562" y="4572008"/>
            <a:ext cx="1069229" cy="214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Fotografía</a:t>
            </a:r>
          </a:p>
        </p:txBody>
      </p:sp>
      <p:sp>
        <p:nvSpPr>
          <p:cNvPr id="182" name="181 Rectángulo"/>
          <p:cNvSpPr/>
          <p:nvPr/>
        </p:nvSpPr>
        <p:spPr>
          <a:xfrm>
            <a:off x="4528481" y="5000638"/>
            <a:ext cx="829337" cy="214312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</a:rPr>
              <a:t>Cine</a:t>
            </a:r>
          </a:p>
        </p:txBody>
      </p:sp>
      <p:sp>
        <p:nvSpPr>
          <p:cNvPr id="219" name="218 Rectángulo"/>
          <p:cNvSpPr/>
          <p:nvPr/>
        </p:nvSpPr>
        <p:spPr>
          <a:xfrm>
            <a:off x="1038927" y="5466683"/>
            <a:ext cx="1474220" cy="35719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latin typeface="Arial" pitchFamily="34" charset="0"/>
                <a:cs typeface="Arial" pitchFamily="34" charset="0"/>
              </a:rPr>
              <a:t>ORALES</a:t>
            </a:r>
            <a:endParaRPr lang="es-MX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219 Rectángulo"/>
          <p:cNvSpPr/>
          <p:nvPr/>
        </p:nvSpPr>
        <p:spPr>
          <a:xfrm>
            <a:off x="1011613" y="6283118"/>
            <a:ext cx="1474220" cy="35719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latin typeface="Arial" pitchFamily="34" charset="0"/>
                <a:cs typeface="Arial" pitchFamily="34" charset="0"/>
              </a:rPr>
              <a:t>VARIAS</a:t>
            </a:r>
            <a:endParaRPr lang="es-MX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221 Rectángulo"/>
          <p:cNvSpPr/>
          <p:nvPr/>
        </p:nvSpPr>
        <p:spPr>
          <a:xfrm>
            <a:off x="3021784" y="5282985"/>
            <a:ext cx="1193026" cy="214314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Directas</a:t>
            </a:r>
            <a:endParaRPr lang="es-MX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222 Rectángulo"/>
          <p:cNvSpPr/>
          <p:nvPr/>
        </p:nvSpPr>
        <p:spPr>
          <a:xfrm>
            <a:off x="3021784" y="5663988"/>
            <a:ext cx="1193026" cy="214314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Grabadas</a:t>
            </a:r>
            <a:endParaRPr lang="es-MX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223 Rectángulo"/>
          <p:cNvSpPr/>
          <p:nvPr/>
        </p:nvSpPr>
        <p:spPr>
          <a:xfrm>
            <a:off x="3007902" y="6099422"/>
            <a:ext cx="2614403" cy="214312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Objetos de la Vida Cotidiana</a:t>
            </a:r>
            <a:endParaRPr lang="es-MX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224 Rectángulo"/>
          <p:cNvSpPr/>
          <p:nvPr/>
        </p:nvSpPr>
        <p:spPr>
          <a:xfrm>
            <a:off x="3007901" y="6480425"/>
            <a:ext cx="2091523" cy="214312"/>
          </a:xfrm>
          <a:prstGeom prst="rect">
            <a:avLst/>
          </a:prstGeom>
          <a:ln w="635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262" tIns="40632" rIns="81262" bIns="40632" rtlCol="0" anchor="ctr"/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Paisajes Geográficos</a:t>
            </a:r>
            <a:endParaRPr lang="es-MX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9" name="228 Conector angular"/>
          <p:cNvCxnSpPr>
            <a:stCxn id="95" idx="3"/>
            <a:endCxn id="174" idx="1"/>
          </p:cNvCxnSpPr>
          <p:nvPr/>
        </p:nvCxnSpPr>
        <p:spPr>
          <a:xfrm>
            <a:off x="642909" y="3464718"/>
            <a:ext cx="362947" cy="687166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230 Conector angular"/>
          <p:cNvCxnSpPr>
            <a:stCxn id="174" idx="3"/>
            <a:endCxn id="176" idx="1"/>
          </p:cNvCxnSpPr>
          <p:nvPr/>
        </p:nvCxnSpPr>
        <p:spPr>
          <a:xfrm flipV="1">
            <a:off x="2714611" y="3857628"/>
            <a:ext cx="293291" cy="294256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232 Conector angular"/>
          <p:cNvCxnSpPr>
            <a:stCxn id="176" idx="3"/>
            <a:endCxn id="177" idx="1"/>
          </p:cNvCxnSpPr>
          <p:nvPr/>
        </p:nvCxnSpPr>
        <p:spPr>
          <a:xfrm flipV="1">
            <a:off x="4406124" y="3536156"/>
            <a:ext cx="475590" cy="321472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angular"/>
          <p:cNvCxnSpPr>
            <a:stCxn id="176" idx="3"/>
            <a:endCxn id="178" idx="1"/>
          </p:cNvCxnSpPr>
          <p:nvPr/>
        </p:nvCxnSpPr>
        <p:spPr>
          <a:xfrm>
            <a:off x="4406124" y="3857628"/>
            <a:ext cx="475590" cy="35720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238 Conector angular"/>
          <p:cNvCxnSpPr>
            <a:stCxn id="176" idx="3"/>
            <a:endCxn id="179" idx="1"/>
          </p:cNvCxnSpPr>
          <p:nvPr/>
        </p:nvCxnSpPr>
        <p:spPr>
          <a:xfrm>
            <a:off x="4406124" y="3857628"/>
            <a:ext cx="451628" cy="392908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242 Conector angular"/>
          <p:cNvCxnSpPr>
            <a:stCxn id="174" idx="3"/>
            <a:endCxn id="180" idx="1"/>
          </p:cNvCxnSpPr>
          <p:nvPr/>
        </p:nvCxnSpPr>
        <p:spPr>
          <a:xfrm>
            <a:off x="2714611" y="4151884"/>
            <a:ext cx="293291" cy="693969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244 Conector angular"/>
          <p:cNvCxnSpPr>
            <a:stCxn id="180" idx="3"/>
            <a:endCxn id="181" idx="1"/>
          </p:cNvCxnSpPr>
          <p:nvPr/>
        </p:nvCxnSpPr>
        <p:spPr>
          <a:xfrm flipV="1">
            <a:off x="4200928" y="4679164"/>
            <a:ext cx="299634" cy="166689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248 Conector angular"/>
          <p:cNvCxnSpPr>
            <a:stCxn id="180" idx="3"/>
            <a:endCxn id="182" idx="1"/>
          </p:cNvCxnSpPr>
          <p:nvPr/>
        </p:nvCxnSpPr>
        <p:spPr>
          <a:xfrm>
            <a:off x="4200928" y="4845853"/>
            <a:ext cx="327553" cy="261941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250 Conector angular"/>
          <p:cNvCxnSpPr>
            <a:endCxn id="219" idx="1"/>
          </p:cNvCxnSpPr>
          <p:nvPr/>
        </p:nvCxnSpPr>
        <p:spPr>
          <a:xfrm>
            <a:off x="630029" y="3447709"/>
            <a:ext cx="408899" cy="2197570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252 Conector angular"/>
          <p:cNvCxnSpPr>
            <a:stCxn id="219" idx="3"/>
            <a:endCxn id="222" idx="1"/>
          </p:cNvCxnSpPr>
          <p:nvPr/>
        </p:nvCxnSpPr>
        <p:spPr>
          <a:xfrm flipV="1">
            <a:off x="2513147" y="5390142"/>
            <a:ext cx="508637" cy="255136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256 Conector angular"/>
          <p:cNvCxnSpPr>
            <a:stCxn id="219" idx="3"/>
            <a:endCxn id="223" idx="1"/>
          </p:cNvCxnSpPr>
          <p:nvPr/>
        </p:nvCxnSpPr>
        <p:spPr>
          <a:xfrm>
            <a:off x="2513147" y="5645278"/>
            <a:ext cx="508637" cy="125867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258 Conector angular"/>
          <p:cNvCxnSpPr>
            <a:endCxn id="220" idx="1"/>
          </p:cNvCxnSpPr>
          <p:nvPr/>
        </p:nvCxnSpPr>
        <p:spPr>
          <a:xfrm>
            <a:off x="630029" y="3447709"/>
            <a:ext cx="381585" cy="3014004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260 Conector angular"/>
          <p:cNvCxnSpPr>
            <a:stCxn id="220" idx="3"/>
            <a:endCxn id="224" idx="1"/>
          </p:cNvCxnSpPr>
          <p:nvPr/>
        </p:nvCxnSpPr>
        <p:spPr>
          <a:xfrm flipV="1">
            <a:off x="2485833" y="6206578"/>
            <a:ext cx="522069" cy="255135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262 Conector angular"/>
          <p:cNvCxnSpPr>
            <a:stCxn id="220" idx="3"/>
            <a:endCxn id="225" idx="1"/>
          </p:cNvCxnSpPr>
          <p:nvPr/>
        </p:nvCxnSpPr>
        <p:spPr>
          <a:xfrm>
            <a:off x="2485833" y="6461713"/>
            <a:ext cx="522068" cy="125868"/>
          </a:xfrm>
          <a:prstGeom prst="bentConnector3">
            <a:avLst>
              <a:gd name="adj1" fmla="val 50000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269 Rectángulo"/>
          <p:cNvSpPr/>
          <p:nvPr/>
        </p:nvSpPr>
        <p:spPr>
          <a:xfrm>
            <a:off x="6980471" y="3156855"/>
            <a:ext cx="1751790" cy="772211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Impresas, microfilmadas, informatizadas</a:t>
            </a:r>
            <a:endParaRPr lang="es-MX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4" name="273 Conector recto de flecha"/>
          <p:cNvCxnSpPr>
            <a:stCxn id="99" idx="2"/>
            <a:endCxn id="270" idx="0"/>
          </p:cNvCxnSpPr>
          <p:nvPr/>
        </p:nvCxnSpPr>
        <p:spPr>
          <a:xfrm rot="5400000">
            <a:off x="7711434" y="3009234"/>
            <a:ext cx="292554" cy="2689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277 Rectángulo"/>
          <p:cNvSpPr/>
          <p:nvPr/>
        </p:nvSpPr>
        <p:spPr>
          <a:xfrm>
            <a:off x="6858016" y="4531186"/>
            <a:ext cx="945551" cy="25513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Libros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279 Rectángulo"/>
          <p:cNvSpPr/>
          <p:nvPr/>
        </p:nvSpPr>
        <p:spPr>
          <a:xfrm>
            <a:off x="7946443" y="4531186"/>
            <a:ext cx="1000131" cy="32657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/>
              <a:t>Artículos</a:t>
            </a:r>
            <a:endParaRPr lang="es-MX" sz="1400" dirty="0"/>
          </a:p>
        </p:txBody>
      </p:sp>
      <p:cxnSp>
        <p:nvCxnSpPr>
          <p:cNvPr id="284" name="283 Conector angular"/>
          <p:cNvCxnSpPr>
            <a:stCxn id="270" idx="2"/>
            <a:endCxn id="278" idx="0"/>
          </p:cNvCxnSpPr>
          <p:nvPr/>
        </p:nvCxnSpPr>
        <p:spPr>
          <a:xfrm rot="5400000">
            <a:off x="7292519" y="3967339"/>
            <a:ext cx="602120" cy="525574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285 Conector angular"/>
          <p:cNvCxnSpPr>
            <a:stCxn id="270" idx="2"/>
            <a:endCxn id="280" idx="0"/>
          </p:cNvCxnSpPr>
          <p:nvPr/>
        </p:nvCxnSpPr>
        <p:spPr>
          <a:xfrm rot="16200000" flipH="1">
            <a:off x="7850377" y="3935054"/>
            <a:ext cx="602120" cy="590143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6000"/>
                            </p:stCondLst>
                            <p:childTnLst>
                              <p:par>
                                <p:cTn id="6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000"/>
                            </p:stCondLst>
                            <p:childTnLst>
                              <p:par>
                                <p:cTn id="7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0"/>
                            </p:stCondLst>
                            <p:childTnLst>
                              <p:par>
                                <p:cTn id="7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000"/>
                            </p:stCondLst>
                            <p:childTnLst>
                              <p:par>
                                <p:cTn id="8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4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4000"/>
                            </p:stCondLst>
                            <p:childTnLst>
                              <p:par>
                                <p:cTn id="9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6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6000"/>
                            </p:stCondLst>
                            <p:childTnLst>
                              <p:par>
                                <p:cTn id="9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2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2000"/>
                            </p:stCondLst>
                            <p:childTnLst>
                              <p:par>
                                <p:cTn id="1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4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6000"/>
                            </p:stCondLst>
                            <p:childTnLst>
                              <p:par>
                                <p:cTn id="1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8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8000"/>
                            </p:stCondLst>
                            <p:childTnLst>
                              <p:par>
                                <p:cTn id="14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0000"/>
                            </p:stCondLst>
                            <p:childTnLst>
                              <p:par>
                                <p:cTn id="1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2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2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5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4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4000"/>
                            </p:stCondLst>
                            <p:childTnLst>
                              <p:par>
                                <p:cTn id="16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6000"/>
                            </p:stCondLst>
                            <p:childTnLst>
                              <p:par>
                                <p:cTn id="1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1" dur="2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8000"/>
                            </p:stCondLst>
                            <p:childTnLst>
                              <p:par>
                                <p:cTn id="17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8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00"/>
                            </p:stCondLst>
                            <p:childTnLst>
                              <p:par>
                                <p:cTn id="18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5" dur="2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2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2000"/>
                            </p:stCondLst>
                            <p:childTnLst>
                              <p:par>
                                <p:cTn id="19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2" dur="2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40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9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9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6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6000"/>
                            </p:stCondLst>
                            <p:childTnLst>
                              <p:par>
                                <p:cTn id="20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6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8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8000"/>
                            </p:stCondLst>
                            <p:childTnLst>
                              <p:par>
                                <p:cTn id="21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3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5" grpId="0" animBg="1"/>
      <p:bldP spid="99" grpId="0" animBg="1"/>
      <p:bldP spid="106" grpId="0" animBg="1"/>
      <p:bldP spid="109" grpId="0" animBg="1"/>
      <p:bldP spid="111" grpId="0" animBg="1"/>
      <p:bldP spid="112" grpId="0" animBg="1"/>
      <p:bldP spid="113" grpId="0" animBg="1"/>
      <p:bldP spid="135" grpId="0" animBg="1"/>
      <p:bldP spid="138" grpId="0" animBg="1"/>
      <p:bldP spid="141" grpId="0" animBg="1"/>
      <p:bldP spid="144" grpId="0" animBg="1"/>
      <p:bldP spid="145" grpId="0" animBg="1"/>
      <p:bldP spid="150" grpId="0" animBg="1"/>
      <p:bldP spid="174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219" grpId="0" animBg="1"/>
      <p:bldP spid="220" grpId="0" animBg="1"/>
      <p:bldP spid="222" grpId="0" animBg="1"/>
      <p:bldP spid="223" grpId="0" animBg="1"/>
      <p:bldP spid="224" grpId="0" animBg="1"/>
      <p:bldP spid="225" grpId="0" animBg="1"/>
      <p:bldP spid="270" grpId="0" animBg="1"/>
      <p:bldP spid="278" grpId="0" animBg="1"/>
      <p:bldP spid="2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714612" y="500042"/>
            <a:ext cx="3286148" cy="639540"/>
          </a:xfrm>
          <a:prstGeom prst="round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CIENCIAS AUXILIARES 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Ayudan a recrear hechos históricos</a:t>
            </a:r>
            <a:endParaRPr lang="es-MX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42910" y="1833551"/>
            <a:ext cx="405567" cy="202407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vert270" lIns="75255" tIns="37628" rIns="75255" bIns="37628" rtlCol="0" anchor="ctr"/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INDISPENSABLES</a:t>
            </a:r>
            <a:endParaRPr lang="es-MX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428728" y="1833551"/>
            <a:ext cx="1071570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Geografía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428728" y="2905121"/>
            <a:ext cx="1071570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Cronología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3214678" y="3071809"/>
            <a:ext cx="500066" cy="1714513"/>
          </a:xfrm>
          <a:prstGeom prst="round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lIns="75255" tIns="37628" rIns="75255" bIns="37628" rtlCol="0" anchor="ctr"/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HUMANÍSTICAS</a:t>
            </a:r>
            <a:endParaRPr lang="es-MX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205935" y="2786058"/>
            <a:ext cx="1651949" cy="3810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Lingüística</a:t>
            </a: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4205935" y="3405187"/>
            <a:ext cx="1651949" cy="3810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Antropología 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4214810" y="3976691"/>
            <a:ext cx="1598661" cy="3810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Paleontología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4259223" y="4572008"/>
            <a:ext cx="1598661" cy="3810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Arqueología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463994" y="4000503"/>
            <a:ext cx="448189" cy="114300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lIns="75255" tIns="37628" rIns="75255" bIns="37628" rtlCol="0" anchor="ctr"/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EXACTAS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35564" y="4071943"/>
            <a:ext cx="1251278" cy="4286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Química</a:t>
            </a: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7535564" y="3500438"/>
            <a:ext cx="1251278" cy="4354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latin typeface="Arial" pitchFamily="34" charset="0"/>
                <a:cs typeface="Arial" pitchFamily="34" charset="0"/>
              </a:rPr>
              <a:t>Biología</a:t>
            </a: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7535564" y="4643447"/>
            <a:ext cx="1251278" cy="4286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5255" tIns="37628" rIns="75255" bIns="37628" rtlCol="0" anchor="ctr"/>
          <a:lstStyle/>
          <a:p>
            <a:pPr algn="ctr"/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Física</a:t>
            </a: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17 Conector angular"/>
          <p:cNvCxnSpPr>
            <a:stCxn id="4" idx="2"/>
            <a:endCxn id="5" idx="0"/>
          </p:cNvCxnSpPr>
          <p:nvPr/>
        </p:nvCxnSpPr>
        <p:spPr>
          <a:xfrm rot="5400000">
            <a:off x="2254706" y="-269430"/>
            <a:ext cx="693969" cy="3511992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19 Conector angular"/>
          <p:cNvCxnSpPr>
            <a:stCxn id="5" idx="3"/>
            <a:endCxn id="6" idx="1"/>
          </p:cNvCxnSpPr>
          <p:nvPr/>
        </p:nvCxnSpPr>
        <p:spPr>
          <a:xfrm flipV="1">
            <a:off x="1048477" y="2047865"/>
            <a:ext cx="380251" cy="797725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4" name="23 Conector angular"/>
          <p:cNvCxnSpPr>
            <a:stCxn id="5" idx="3"/>
            <a:endCxn id="7" idx="1"/>
          </p:cNvCxnSpPr>
          <p:nvPr/>
        </p:nvCxnSpPr>
        <p:spPr>
          <a:xfrm>
            <a:off x="1048477" y="2845590"/>
            <a:ext cx="380251" cy="273845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25 Conector angular"/>
          <p:cNvCxnSpPr>
            <a:stCxn id="4" idx="2"/>
            <a:endCxn id="8" idx="1"/>
          </p:cNvCxnSpPr>
          <p:nvPr/>
        </p:nvCxnSpPr>
        <p:spPr>
          <a:xfrm rot="5400000">
            <a:off x="2391440" y="1962820"/>
            <a:ext cx="2789484" cy="1143008"/>
          </a:xfrm>
          <a:prstGeom prst="bentConnector4">
            <a:avLst>
              <a:gd name="adj1" fmla="val 34634"/>
              <a:gd name="adj2" fmla="val 120000"/>
            </a:avLst>
          </a:prstGeom>
          <a:ln w="1270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8" idx="3"/>
            <a:endCxn id="9" idx="1"/>
          </p:cNvCxnSpPr>
          <p:nvPr/>
        </p:nvCxnSpPr>
        <p:spPr>
          <a:xfrm flipV="1">
            <a:off x="3714744" y="2976560"/>
            <a:ext cx="491191" cy="952506"/>
          </a:xfrm>
          <a:prstGeom prst="bentConnector3">
            <a:avLst>
              <a:gd name="adj1" fmla="val 50000"/>
            </a:avLst>
          </a:prstGeom>
          <a:ln w="1270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" name="32 Conector angular"/>
          <p:cNvCxnSpPr>
            <a:stCxn id="8" idx="3"/>
            <a:endCxn id="10" idx="1"/>
          </p:cNvCxnSpPr>
          <p:nvPr/>
        </p:nvCxnSpPr>
        <p:spPr>
          <a:xfrm flipV="1">
            <a:off x="3714744" y="3595689"/>
            <a:ext cx="491191" cy="333377"/>
          </a:xfrm>
          <a:prstGeom prst="bentConnector3">
            <a:avLst>
              <a:gd name="adj1" fmla="val 50000"/>
            </a:avLst>
          </a:prstGeom>
          <a:ln w="1270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5" name="34 Conector angular"/>
          <p:cNvCxnSpPr>
            <a:stCxn id="8" idx="3"/>
            <a:endCxn id="11" idx="1"/>
          </p:cNvCxnSpPr>
          <p:nvPr/>
        </p:nvCxnSpPr>
        <p:spPr>
          <a:xfrm>
            <a:off x="3714744" y="3929066"/>
            <a:ext cx="500066" cy="238127"/>
          </a:xfrm>
          <a:prstGeom prst="bentConnector3">
            <a:avLst>
              <a:gd name="adj1" fmla="val 50000"/>
            </a:avLst>
          </a:prstGeom>
          <a:ln w="1270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3"/>
            <a:endCxn id="12" idx="1"/>
          </p:cNvCxnSpPr>
          <p:nvPr/>
        </p:nvCxnSpPr>
        <p:spPr>
          <a:xfrm>
            <a:off x="3714744" y="3929066"/>
            <a:ext cx="544479" cy="833444"/>
          </a:xfrm>
          <a:prstGeom prst="bentConnector3">
            <a:avLst>
              <a:gd name="adj1" fmla="val 50000"/>
            </a:avLst>
          </a:prstGeom>
          <a:ln w="1270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" name="40 Conector angular"/>
          <p:cNvCxnSpPr>
            <a:stCxn id="4" idx="2"/>
            <a:endCxn id="13" idx="0"/>
          </p:cNvCxnSpPr>
          <p:nvPr/>
        </p:nvCxnSpPr>
        <p:spPr>
          <a:xfrm rot="16200000" flipH="1">
            <a:off x="4092427" y="1404840"/>
            <a:ext cx="2860921" cy="2330403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13" idx="3"/>
            <a:endCxn id="14" idx="1"/>
          </p:cNvCxnSpPr>
          <p:nvPr/>
        </p:nvCxnSpPr>
        <p:spPr>
          <a:xfrm flipV="1">
            <a:off x="6912183" y="4286257"/>
            <a:ext cx="623381" cy="285751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46 Conector angular"/>
          <p:cNvCxnSpPr>
            <a:stCxn id="13" idx="3"/>
            <a:endCxn id="15" idx="1"/>
          </p:cNvCxnSpPr>
          <p:nvPr/>
        </p:nvCxnSpPr>
        <p:spPr>
          <a:xfrm flipV="1">
            <a:off x="6912183" y="3718154"/>
            <a:ext cx="623381" cy="853854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48 Conector angular"/>
          <p:cNvCxnSpPr>
            <a:stCxn id="13" idx="3"/>
            <a:endCxn id="16" idx="1"/>
          </p:cNvCxnSpPr>
          <p:nvPr/>
        </p:nvCxnSpPr>
        <p:spPr>
          <a:xfrm>
            <a:off x="6912183" y="4572008"/>
            <a:ext cx="623381" cy="285753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6000"/>
                            </p:stCondLst>
                            <p:childTnLst>
                              <p:par>
                                <p:cTn id="6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000"/>
                            </p:stCondLst>
                            <p:childTnLst>
                              <p:par>
                                <p:cTn id="7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0"/>
                            </p:stCondLst>
                            <p:childTnLst>
                              <p:par>
                                <p:cTn id="7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000"/>
                            </p:stCondLst>
                            <p:childTnLst>
                              <p:par>
                                <p:cTn id="8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4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108520" y="-99392"/>
            <a:ext cx="9361040" cy="6957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56" y="764704"/>
            <a:ext cx="8833544" cy="50765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196752"/>
            <a:ext cx="8280921" cy="7200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82409" y="2744112"/>
            <a:ext cx="7754251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200" dirty="0" smtClean="0">
                <a:latin typeface="Arial"/>
                <a:cs typeface="Arial"/>
              </a:rPr>
              <a:t>Colaborador</a:t>
            </a:r>
            <a:r>
              <a:rPr lang="en-US" sz="2200" dirty="0" smtClean="0">
                <a:latin typeface="Arial"/>
                <a:cs typeface="Arial"/>
              </a:rPr>
              <a:t>: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M.B.A.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Rosalba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Adriana Monroy Resendiz</a:t>
            </a:r>
          </a:p>
          <a:p>
            <a:endParaRPr lang="ro-RO" sz="2200" dirty="0">
              <a:latin typeface="Arial"/>
              <a:cs typeface="Arial"/>
            </a:endParaRPr>
          </a:p>
          <a:p>
            <a:r>
              <a:rPr lang="ro-RO" sz="2200" dirty="0" smtClean="0">
                <a:latin typeface="Arial"/>
                <a:cs typeface="Arial"/>
              </a:rPr>
              <a:t>Nombre de la Asignatura: </a:t>
            </a:r>
            <a:r>
              <a:rPr lang="ro-RO" sz="2200" dirty="0" smtClean="0">
                <a:latin typeface="Arial"/>
                <a:cs typeface="Arial"/>
              </a:rPr>
              <a:t>Historia Universal</a:t>
            </a:r>
          </a:p>
          <a:p>
            <a:endParaRPr lang="ro-RO" sz="2200" dirty="0">
              <a:latin typeface="Arial"/>
              <a:cs typeface="Arial"/>
            </a:endParaRPr>
          </a:p>
          <a:p>
            <a:r>
              <a:rPr lang="ro-RO" sz="2200" dirty="0" smtClean="0">
                <a:latin typeface="Arial"/>
                <a:cs typeface="Arial"/>
              </a:rPr>
              <a:t>Programa educativo: Bachillerato Virtual</a:t>
            </a:r>
            <a:endParaRPr lang="ro-RO" sz="2200" dirty="0">
              <a:latin typeface="Arial"/>
              <a:cs typeface="Arial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0358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150</Words>
  <Application>Microsoft Macintosh PowerPoint</Application>
  <PresentationFormat>On-screen Show (4:3)</PresentationFormat>
  <Paragraphs>60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Adriana Monroy</dc:creator>
  <cp:lastModifiedBy>UAEH SUV</cp:lastModifiedBy>
  <cp:revision>38</cp:revision>
  <dcterms:created xsi:type="dcterms:W3CDTF">2011-03-16T03:09:32Z</dcterms:created>
  <dcterms:modified xsi:type="dcterms:W3CDTF">2014-10-30T17:50:13Z</dcterms:modified>
</cp:coreProperties>
</file>