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sldIdLst>
    <p:sldId id="256" r:id="rId2"/>
    <p:sldId id="265" r:id="rId3"/>
    <p:sldId id="276" r:id="rId4"/>
    <p:sldId id="257" r:id="rId5"/>
    <p:sldId id="277" r:id="rId6"/>
    <p:sldId id="258" r:id="rId7"/>
    <p:sldId id="260" r:id="rId8"/>
    <p:sldId id="262" r:id="rId9"/>
    <p:sldId id="261" r:id="rId10"/>
    <p:sldId id="278" r:id="rId11"/>
    <p:sldId id="263" r:id="rId12"/>
    <p:sldId id="264" r:id="rId13"/>
    <p:sldId id="259" r:id="rId14"/>
    <p:sldId id="279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ADC"/>
    <a:srgbClr val="0B7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56250-284A-4B9E-9D54-6FC78CE923FA}" type="datetimeFigureOut">
              <a:rPr lang="en-US" smtClean="0"/>
              <a:t>25/03/14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B987B-9448-4FE2-BE03-FD13AAB2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B987B-9448-4FE2-BE03-FD13AAB2252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AF3E-E306-4FDC-BF36-8C997A42FB5E}" type="datetimeFigureOut">
              <a:rPr lang="es-MX" smtClean="0"/>
              <a:t>25/03/14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4C47-B491-4939-A809-CFD4770051A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AF3E-E306-4FDC-BF36-8C997A42FB5E}" type="datetimeFigureOut">
              <a:rPr lang="es-MX" smtClean="0"/>
              <a:t>25/03/14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4C47-B491-4939-A809-CFD4770051A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AF3E-E306-4FDC-BF36-8C997A42FB5E}" type="datetimeFigureOut">
              <a:rPr lang="es-MX" smtClean="0"/>
              <a:t>25/03/14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4C47-B491-4939-A809-CFD4770051A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AF3E-E306-4FDC-BF36-8C997A42FB5E}" type="datetimeFigureOut">
              <a:rPr lang="es-MX" smtClean="0"/>
              <a:t>25/03/14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4C47-B491-4939-A809-CFD4770051A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AF3E-E306-4FDC-BF36-8C997A42FB5E}" type="datetimeFigureOut">
              <a:rPr lang="es-MX" smtClean="0"/>
              <a:t>25/03/14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4C47-B491-4939-A809-CFD4770051A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AF3E-E306-4FDC-BF36-8C997A42FB5E}" type="datetimeFigureOut">
              <a:rPr lang="es-MX" smtClean="0"/>
              <a:t>25/03/14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4C47-B491-4939-A809-CFD4770051A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AF3E-E306-4FDC-BF36-8C997A42FB5E}" type="datetimeFigureOut">
              <a:rPr lang="es-MX" smtClean="0"/>
              <a:t>25/03/14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4C47-B491-4939-A809-CFD4770051A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AF3E-E306-4FDC-BF36-8C997A42FB5E}" type="datetimeFigureOut">
              <a:rPr lang="es-MX" smtClean="0"/>
              <a:t>25/03/14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4C47-B491-4939-A809-CFD4770051A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A4AF3E-E306-4FDC-BF36-8C997A42FB5E}" type="datetimeFigureOut">
              <a:rPr lang="es-MX" smtClean="0"/>
              <a:t>25/03/14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8B4C47-B491-4939-A809-CFD4770051A0}" type="slidenum">
              <a:rPr lang="es-MX" smtClean="0"/>
              <a:t>‹#›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2008" y="-27384"/>
            <a:ext cx="9324528" cy="68853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27984" y="1772816"/>
            <a:ext cx="4248472" cy="108012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197ADC"/>
                </a:solidFill>
              </a:rPr>
              <a:t>The elements of  visual image</a:t>
            </a:r>
            <a:endParaRPr lang="en-US" sz="3200" dirty="0">
              <a:solidFill>
                <a:srgbClr val="197ADC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16016" y="3645024"/>
            <a:ext cx="3744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Mtra. Zinnia Quiñones Urióstegui</a:t>
            </a:r>
          </a:p>
          <a:p>
            <a:endParaRPr lang="es-MX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</a:rPr>
              <a:t>Marzo 2014</a:t>
            </a:r>
            <a:endParaRPr lang="es-MX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2546903" cy="5301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508518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5000"/>
                  </a:schemeClr>
                </a:solidFill>
                <a:latin typeface="Arial"/>
                <a:cs typeface="Arial"/>
              </a:rPr>
              <a:t>http://</a:t>
            </a:r>
            <a:r>
              <a:rPr lang="en-US" sz="1400" dirty="0" err="1" smtClean="0">
                <a:solidFill>
                  <a:schemeClr val="tx2">
                    <a:lumMod val="25000"/>
                  </a:schemeClr>
                </a:solidFill>
                <a:latin typeface="Arial"/>
                <a:cs typeface="Arial"/>
              </a:rPr>
              <a:t>www.uaeh.edu.mx</a:t>
            </a:r>
            <a:r>
              <a:rPr lang="en-US" sz="1400" dirty="0" smtClean="0">
                <a:solidFill>
                  <a:schemeClr val="tx2">
                    <a:lumMod val="25000"/>
                  </a:schemeClr>
                </a:solidFill>
                <a:latin typeface="Arial"/>
                <a:cs typeface="Arial"/>
              </a:rPr>
              <a:t>/virtual</a:t>
            </a:r>
            <a:endParaRPr lang="en-US" sz="1400" dirty="0">
              <a:solidFill>
                <a:schemeClr val="tx2">
                  <a:lumMod val="2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pic>
        <p:nvPicPr>
          <p:cNvPr id="5" name="4 Marcador de contenido" descr="Franz_Marc-Tyrol_(Tirol)_(19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4796566" cy="4464496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 element of art that is driven form reflected light.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color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Hue- the name of a color, like red, blue, black…</a:t>
            </a:r>
          </a:p>
          <a:p>
            <a:r>
              <a:rPr lang="en-US" dirty="0" smtClean="0"/>
              <a:t>Value- lightness or darkness of a color</a:t>
            </a:r>
          </a:p>
          <a:p>
            <a:r>
              <a:rPr lang="en-US" dirty="0" smtClean="0"/>
              <a:t>Intensity- the brightness or a dullness of a color</a:t>
            </a:r>
            <a:endParaRPr lang="en-US" dirty="0"/>
          </a:p>
        </p:txBody>
      </p:sp>
      <p:pic>
        <p:nvPicPr>
          <p:cNvPr id="5" name="4 Marcador de contenido" descr="teoria del col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70159"/>
            <a:ext cx="3429000" cy="2607971"/>
          </a:xfr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Colors</a:t>
            </a:r>
          </a:p>
          <a:p>
            <a:r>
              <a:rPr lang="en-US" dirty="0" smtClean="0"/>
              <a:t>Secondary Colors</a:t>
            </a:r>
          </a:p>
          <a:p>
            <a:r>
              <a:rPr lang="en-US" dirty="0" smtClean="0"/>
              <a:t>Warm an cool colors</a:t>
            </a:r>
          </a:p>
          <a:p>
            <a:r>
              <a:rPr lang="en-US" dirty="0" smtClean="0"/>
              <a:t>Warm- red. Orange, yellow</a:t>
            </a:r>
          </a:p>
          <a:p>
            <a:r>
              <a:rPr lang="en-US" dirty="0" smtClean="0"/>
              <a:t>Cool- green, blue, violet</a:t>
            </a:r>
            <a:endParaRPr lang="en-US" dirty="0"/>
          </a:p>
        </p:txBody>
      </p:sp>
      <p:pic>
        <p:nvPicPr>
          <p:cNvPr id="5" name="4 Marcador de contenido" descr="teoria del col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844824"/>
            <a:ext cx="3429000" cy="2714625"/>
          </a:xfr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pic>
        <p:nvPicPr>
          <p:cNvPr id="5" name="4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4846074" cy="4824536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Refers to how things feel or look as if the might feel if touched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pic>
        <p:nvPicPr>
          <p:cNvPr id="5" name="4 Marcador de contenido" descr="bal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4717964" cy="3183600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 appearance of evenness, refers to the distribution of visual weight in an artwork.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kinds: </a:t>
            </a:r>
          </a:p>
          <a:p>
            <a:pPr lvl="1"/>
            <a:r>
              <a:rPr lang="en-US" dirty="0" smtClean="0"/>
              <a:t>Symmetry. In composition it is an arrangement of elements using order or disorder</a:t>
            </a:r>
          </a:p>
          <a:p>
            <a:pPr lvl="2"/>
            <a:r>
              <a:rPr lang="en-US" dirty="0" smtClean="0"/>
              <a:t>Symmetry: vertical &amp; horizontal, radial</a:t>
            </a:r>
          </a:p>
          <a:p>
            <a:r>
              <a:rPr lang="en-US" dirty="0" smtClean="0"/>
              <a:t>Asymmetry. In composition  with a heavy an light amount of elements. Asymmetry uses disorder to create valance.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4 Marcador de contenido" descr="dav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052736"/>
            <a:ext cx="2304256" cy="2465554"/>
          </a:xfrm>
        </p:spPr>
      </p:pic>
      <p:pic>
        <p:nvPicPr>
          <p:cNvPr id="6" name="5 Imagen" descr="Asymmetry_Non_Objective_Art_by_Ang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645024"/>
            <a:ext cx="2281436" cy="22814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pic>
        <p:nvPicPr>
          <p:cNvPr id="5" name="4 Marcador de contenido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5006854" cy="5472608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large difference between elements. Green and red, dark and light, large and small, thin an thick, bright and dull.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pic>
        <p:nvPicPr>
          <p:cNvPr id="5" name="4 Marcador de contenido" descr="emphas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3816424" cy="5611175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22539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Where an artist draws attention to one or more parts of a design</a:t>
            </a:r>
          </a:p>
          <a:p>
            <a:r>
              <a:rPr lang="en-US" dirty="0" smtClean="0"/>
              <a:t>Is used by artists to create dominance and focus in their work. Artists often uses focal areas (centers of interest to place emphasis on the most important aspect of art.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pic>
        <p:nvPicPr>
          <p:cNvPr id="5" name="4 Marcador de contenido" descr="Riley,_Movement_in_Squa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4672874" cy="3890168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path the viewer's eye is directed to take by the artist’s choice of elements such as line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</a:t>
            </a:r>
            <a:endParaRPr lang="en-US" dirty="0"/>
          </a:p>
        </p:txBody>
      </p:sp>
      <p:pic>
        <p:nvPicPr>
          <p:cNvPr id="5" name="4 Marcador de contenido" descr="black-white-abstract-pattern-vector-line-drawing-graphic-pen-textile-pattern-vasare-nar-commission-summer-tr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138" y="1931531"/>
            <a:ext cx="4595812" cy="2994937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differences in any element in a work of art give in variety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elements of  visual image</a:t>
            </a:r>
            <a:endParaRPr lang="en-U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Design Elements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Line</a:t>
            </a:r>
          </a:p>
          <a:p>
            <a:r>
              <a:rPr lang="en-US" dirty="0" smtClean="0"/>
              <a:t>Shape</a:t>
            </a:r>
          </a:p>
          <a:p>
            <a:r>
              <a:rPr lang="en-US" dirty="0" smtClean="0"/>
              <a:t>Form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Texture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Design Principles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Balance</a:t>
            </a:r>
          </a:p>
          <a:p>
            <a:r>
              <a:rPr lang="en-US" dirty="0" smtClean="0"/>
              <a:t>Variety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Contrast</a:t>
            </a:r>
          </a:p>
          <a:p>
            <a:r>
              <a:rPr lang="en-US" dirty="0" smtClean="0"/>
              <a:t>Emphasis</a:t>
            </a:r>
          </a:p>
          <a:p>
            <a:r>
              <a:rPr lang="en-US" dirty="0" smtClean="0"/>
              <a:t>Proportion</a:t>
            </a:r>
          </a:p>
          <a:p>
            <a:r>
              <a:rPr lang="en-US" dirty="0" smtClean="0"/>
              <a:t>Unity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</a:t>
            </a:r>
            <a:endParaRPr lang="en-US" dirty="0"/>
          </a:p>
        </p:txBody>
      </p:sp>
      <p:pic>
        <p:nvPicPr>
          <p:cNvPr id="5" name="4 Marcador de contenido" descr="rhytt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4565047" cy="4464496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repetition of visual movement of the elements: colors, shapes, lines, values, forms, spaces and textures. Movement and rhythm work together to create the visual equitant of a musical beat…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pic>
        <p:nvPicPr>
          <p:cNvPr id="5" name="4 Marcador de contenido" descr="descar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4536504" cy="4536504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uses the art elements in planned or random repetitions to enhance surfaces of  any artwork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  <a:endParaRPr lang="en-US" dirty="0"/>
          </a:p>
        </p:txBody>
      </p:sp>
      <p:pic>
        <p:nvPicPr>
          <p:cNvPr id="5" name="4 Marcador de contenido" descr="descarga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3"/>
            <a:ext cx="4248472" cy="5353075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22539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 sense that all of the parts belong together as one piece of artwork</a:t>
            </a:r>
          </a:p>
          <a:p>
            <a:r>
              <a:rPr lang="en-US" dirty="0" smtClean="0"/>
              <a:t>Provides the cohesive quality than makes an art work feel complete and finished. All the principles work together to create unity and therefore a successful design.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PROPORTION AND SCALE</a:t>
            </a:r>
            <a:endParaRPr lang="en-U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relationships of size in artworks in a relation to how they are normally viewed</a:t>
            </a:r>
          </a:p>
          <a:p>
            <a:endParaRPr lang="en-US" dirty="0"/>
          </a:p>
        </p:txBody>
      </p:sp>
      <p:pic>
        <p:nvPicPr>
          <p:cNvPr id="5" name="4 Imagen" descr="Ron_Mueck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4924418" cy="3816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Aumont</a:t>
            </a:r>
            <a:r>
              <a:rPr lang="es-MX" dirty="0" smtClean="0"/>
              <a:t>, J. (1992). </a:t>
            </a:r>
            <a:r>
              <a:rPr lang="es-MX" i="1" dirty="0" smtClean="0"/>
              <a:t>La imagen, </a:t>
            </a:r>
            <a:r>
              <a:rPr lang="es-MX" dirty="0" smtClean="0"/>
              <a:t>Barcelona, </a:t>
            </a:r>
            <a:r>
              <a:rPr lang="es-MX" dirty="0" err="1" smtClean="0"/>
              <a:t>Paidós</a:t>
            </a:r>
            <a:endParaRPr lang="es-MX" dirty="0" smtClean="0"/>
          </a:p>
          <a:p>
            <a:r>
              <a:rPr lang="es-MX" dirty="0" err="1" smtClean="0"/>
              <a:t>Dondis</a:t>
            </a:r>
            <a:r>
              <a:rPr lang="es-MX" dirty="0" smtClean="0"/>
              <a:t>, </a:t>
            </a:r>
            <a:r>
              <a:rPr lang="es-MX" dirty="0" err="1" smtClean="0"/>
              <a:t>D.A</a:t>
            </a:r>
            <a:r>
              <a:rPr lang="es-MX" dirty="0" smtClean="0"/>
              <a:t> .(</a:t>
            </a:r>
            <a:r>
              <a:rPr lang="es-MX" i="1" dirty="0" smtClean="0"/>
              <a:t>1990)La sintaxis de la imagen, una introducción al alfabeto visual</a:t>
            </a:r>
            <a:r>
              <a:rPr lang="es-MX" dirty="0" smtClean="0"/>
              <a:t>. Barcelona, Gustavo Gili</a:t>
            </a:r>
            <a:endParaRPr lang="es-MX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233585" cy="36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348880"/>
            <a:ext cx="7632848" cy="663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3212976"/>
            <a:ext cx="621527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dirty="0">
                <a:solidFill>
                  <a:schemeClr val="tx2">
                    <a:lumMod val="25000"/>
                  </a:schemeClr>
                </a:solidFill>
                <a:latin typeface="Arial"/>
                <a:cs typeface="Arial"/>
              </a:rPr>
              <a:t>Colaborador: </a:t>
            </a:r>
            <a:r>
              <a:rPr lang="es-ES_tradnl" dirty="0" err="1">
                <a:solidFill>
                  <a:srgbClr val="000000"/>
                </a:solidFill>
                <a:latin typeface="Arial"/>
                <a:cs typeface="Arial"/>
              </a:rPr>
              <a:t>Mtra</a:t>
            </a:r>
            <a:r>
              <a:rPr lang="es-ES_tradnl" dirty="0">
                <a:solidFill>
                  <a:srgbClr val="000000"/>
                </a:solidFill>
                <a:latin typeface="Arial"/>
                <a:cs typeface="Arial"/>
              </a:rPr>
              <a:t> en C.D. Zinnia Quiñones </a:t>
            </a:r>
            <a:r>
              <a:rPr lang="es-ES_tradnl" dirty="0" err="1">
                <a:solidFill>
                  <a:srgbClr val="000000"/>
                </a:solidFill>
                <a:latin typeface="Arial"/>
                <a:cs typeface="Arial"/>
              </a:rPr>
              <a:t>Urióstegui</a:t>
            </a:r>
            <a:r>
              <a:rPr lang="es-ES_tradnl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s-ES_tradnl" dirty="0" smtClean="0">
                <a:solidFill>
                  <a:srgbClr val="054D65"/>
                </a:solidFill>
                <a:latin typeface="Arial"/>
                <a:cs typeface="Arial"/>
              </a:rPr>
              <a:t>Nombre de la asignatura</a:t>
            </a:r>
            <a:r>
              <a:rPr lang="es-ES_tradnl" dirty="0" smtClean="0">
                <a:solidFill>
                  <a:schemeClr val="tx2"/>
                </a:solidFill>
                <a:latin typeface="Arial"/>
                <a:cs typeface="Arial"/>
              </a:rPr>
              <a:t>:  </a:t>
            </a:r>
            <a:r>
              <a:rPr lang="es-ES_tradnl" dirty="0">
                <a:solidFill>
                  <a:schemeClr val="tx2"/>
                </a:solidFill>
                <a:latin typeface="Arial"/>
                <a:cs typeface="Arial"/>
              </a:rPr>
              <a:t>Expresión y Apreciación del Arte</a:t>
            </a:r>
          </a:p>
          <a:p>
            <a:pPr>
              <a:lnSpc>
                <a:spcPct val="200000"/>
              </a:lnSpc>
            </a:pPr>
            <a:r>
              <a:rPr lang="es-ES_tradnl" dirty="0" smtClean="0">
                <a:solidFill>
                  <a:srgbClr val="054D65"/>
                </a:solidFill>
                <a:latin typeface="Arial"/>
                <a:cs typeface="Arial"/>
              </a:rPr>
              <a:t>Programa </a:t>
            </a:r>
            <a:r>
              <a:rPr lang="es-ES_tradnl" dirty="0">
                <a:solidFill>
                  <a:srgbClr val="054D65"/>
                </a:solidFill>
                <a:latin typeface="Arial"/>
                <a:cs typeface="Arial"/>
              </a:rPr>
              <a:t>Educativo</a:t>
            </a:r>
            <a:r>
              <a:rPr lang="es-ES_tradnl" dirty="0">
                <a:solidFill>
                  <a:srgbClr val="000000"/>
                </a:solidFill>
                <a:latin typeface="Arial"/>
                <a:cs typeface="Arial"/>
              </a:rPr>
              <a:t>: Bachillerato Virtual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9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Line</a:t>
            </a:r>
            <a:endParaRPr lang="en-US" dirty="0"/>
          </a:p>
        </p:txBody>
      </p:sp>
      <p:pic>
        <p:nvPicPr>
          <p:cNvPr id="6" name="5 Marcador de contenido" descr="graphic-line-pattern-setsiri-silapasuwanch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5400600" cy="5400600"/>
          </a:xfrm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path of a moving point trough space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Line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differ in:</a:t>
            </a:r>
          </a:p>
          <a:p>
            <a:pPr lvl="1">
              <a:tabLst>
                <a:tab pos="5294313" algn="l"/>
              </a:tabLst>
            </a:pPr>
            <a:r>
              <a:rPr lang="en-US" dirty="0" smtClean="0"/>
              <a:t>Length</a:t>
            </a:r>
          </a:p>
          <a:p>
            <a:pPr lvl="1">
              <a:tabLst>
                <a:tab pos="5294313" algn="l"/>
              </a:tabLst>
            </a:pPr>
            <a:r>
              <a:rPr lang="en-US" dirty="0" smtClean="0"/>
              <a:t>Width</a:t>
            </a:r>
          </a:p>
          <a:p>
            <a:pPr lvl="1">
              <a:tabLst>
                <a:tab pos="5294313" algn="l"/>
              </a:tabLst>
            </a:pPr>
            <a:r>
              <a:rPr lang="en-US" dirty="0" smtClean="0"/>
              <a:t>Texture</a:t>
            </a:r>
          </a:p>
          <a:p>
            <a:pPr lvl="1">
              <a:tabLst>
                <a:tab pos="5294313" algn="l"/>
              </a:tabLst>
            </a:pPr>
            <a:r>
              <a:rPr lang="en-US" dirty="0" smtClean="0"/>
              <a:t>Direction</a:t>
            </a:r>
          </a:p>
          <a:p>
            <a:pPr>
              <a:tabLst>
                <a:tab pos="5294313" algn="l"/>
              </a:tabLst>
            </a:pPr>
            <a:r>
              <a:rPr lang="en-US" dirty="0" smtClean="0"/>
              <a:t>5 </a:t>
            </a:r>
            <a:r>
              <a:rPr lang="en-US" sz="2100" dirty="0" smtClean="0"/>
              <a:t>kinds</a:t>
            </a:r>
            <a:r>
              <a:rPr lang="en-US" dirty="0" smtClean="0"/>
              <a:t> of lines</a:t>
            </a:r>
          </a:p>
          <a:p>
            <a:pPr lvl="1">
              <a:tabLst>
                <a:tab pos="5294313" algn="l"/>
              </a:tabLst>
            </a:pPr>
            <a:r>
              <a:rPr lang="en-US" dirty="0"/>
              <a:t>Straight</a:t>
            </a:r>
          </a:p>
          <a:p>
            <a:pPr lvl="1">
              <a:tabLst>
                <a:tab pos="5294313" algn="l"/>
              </a:tabLst>
            </a:pPr>
            <a:r>
              <a:rPr lang="en-US" dirty="0"/>
              <a:t>Curved</a:t>
            </a:r>
          </a:p>
          <a:p>
            <a:pPr lvl="1">
              <a:tabLst>
                <a:tab pos="5294313" algn="l"/>
              </a:tabLst>
            </a:pPr>
            <a:r>
              <a:rPr lang="en-US" dirty="0"/>
              <a:t>Zigzag</a:t>
            </a:r>
          </a:p>
          <a:p>
            <a:pPr lvl="1">
              <a:buNone/>
              <a:tabLst>
                <a:tab pos="5294313" algn="l"/>
              </a:tabLst>
            </a:pPr>
            <a:endParaRPr lang="en-US" dirty="0" smtClean="0"/>
          </a:p>
          <a:p>
            <a:pPr lvl="1">
              <a:buNone/>
              <a:tabLst>
                <a:tab pos="5294313" algn="l"/>
              </a:tabLst>
            </a:pPr>
            <a:endParaRPr lang="en-US" dirty="0" smtClean="0"/>
          </a:p>
        </p:txBody>
      </p:sp>
      <p:cxnSp>
        <p:nvCxnSpPr>
          <p:cNvPr id="7" name="6 Conector recto"/>
          <p:cNvCxnSpPr/>
          <p:nvPr/>
        </p:nvCxnSpPr>
        <p:spPr>
          <a:xfrm>
            <a:off x="2699792" y="4437112"/>
            <a:ext cx="864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Forma libre"/>
          <p:cNvSpPr/>
          <p:nvPr/>
        </p:nvSpPr>
        <p:spPr>
          <a:xfrm>
            <a:off x="2627784" y="4653136"/>
            <a:ext cx="1080120" cy="245035"/>
          </a:xfrm>
          <a:custGeom>
            <a:avLst/>
            <a:gdLst>
              <a:gd name="connsiteX0" fmla="*/ 0 w 4056927"/>
              <a:gd name="connsiteY0" fmla="*/ 378107 h 461059"/>
              <a:gd name="connsiteX1" fmla="*/ 833378 w 4056927"/>
              <a:gd name="connsiteY1" fmla="*/ 135038 h 461059"/>
              <a:gd name="connsiteX2" fmla="*/ 1551008 w 4056927"/>
              <a:gd name="connsiteY2" fmla="*/ 424405 h 461059"/>
              <a:gd name="connsiteX3" fmla="*/ 2442259 w 4056927"/>
              <a:gd name="connsiteY3" fmla="*/ 77165 h 461059"/>
              <a:gd name="connsiteX4" fmla="*/ 3194613 w 4056927"/>
              <a:gd name="connsiteY4" fmla="*/ 459130 h 461059"/>
              <a:gd name="connsiteX5" fmla="*/ 3935393 w 4056927"/>
              <a:gd name="connsiteY5" fmla="*/ 65590 h 461059"/>
              <a:gd name="connsiteX6" fmla="*/ 3923818 w 4056927"/>
              <a:gd name="connsiteY6" fmla="*/ 65590 h 46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927" h="461059">
                <a:moveTo>
                  <a:pt x="0" y="378107"/>
                </a:moveTo>
                <a:cubicBezTo>
                  <a:pt x="287438" y="252714"/>
                  <a:pt x="574877" y="127322"/>
                  <a:pt x="833378" y="135038"/>
                </a:cubicBezTo>
                <a:cubicBezTo>
                  <a:pt x="1091879" y="142754"/>
                  <a:pt x="1282861" y="434051"/>
                  <a:pt x="1551008" y="424405"/>
                </a:cubicBezTo>
                <a:cubicBezTo>
                  <a:pt x="1819155" y="414760"/>
                  <a:pt x="2168325" y="71378"/>
                  <a:pt x="2442259" y="77165"/>
                </a:cubicBezTo>
                <a:cubicBezTo>
                  <a:pt x="2716193" y="82952"/>
                  <a:pt x="2945757" y="461059"/>
                  <a:pt x="3194613" y="459130"/>
                </a:cubicBezTo>
                <a:cubicBezTo>
                  <a:pt x="3443469" y="457201"/>
                  <a:pt x="3813859" y="131180"/>
                  <a:pt x="3935393" y="65590"/>
                </a:cubicBezTo>
                <a:cubicBezTo>
                  <a:pt x="4056927" y="0"/>
                  <a:pt x="3990372" y="32795"/>
                  <a:pt x="3923818" y="6559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Forma libre"/>
          <p:cNvSpPr/>
          <p:nvPr/>
        </p:nvSpPr>
        <p:spPr>
          <a:xfrm>
            <a:off x="2555776" y="5013176"/>
            <a:ext cx="1224136" cy="180075"/>
          </a:xfrm>
          <a:custGeom>
            <a:avLst/>
            <a:gdLst>
              <a:gd name="connsiteX0" fmla="*/ 0 w 1689904"/>
              <a:gd name="connsiteY0" fmla="*/ 300942 h 324091"/>
              <a:gd name="connsiteX1" fmla="*/ 289368 w 1689904"/>
              <a:gd name="connsiteY1" fmla="*/ 46299 h 324091"/>
              <a:gd name="connsiteX2" fmla="*/ 532436 w 1689904"/>
              <a:gd name="connsiteY2" fmla="*/ 312516 h 324091"/>
              <a:gd name="connsiteX3" fmla="*/ 868102 w 1689904"/>
              <a:gd name="connsiteY3" fmla="*/ 34724 h 324091"/>
              <a:gd name="connsiteX4" fmla="*/ 1134319 w 1689904"/>
              <a:gd name="connsiteY4" fmla="*/ 312516 h 324091"/>
              <a:gd name="connsiteX5" fmla="*/ 1423687 w 1689904"/>
              <a:gd name="connsiteY5" fmla="*/ 0 h 324091"/>
              <a:gd name="connsiteX6" fmla="*/ 1689904 w 1689904"/>
              <a:gd name="connsiteY6" fmla="*/ 312516 h 324091"/>
              <a:gd name="connsiteX7" fmla="*/ 1678330 w 1689904"/>
              <a:gd name="connsiteY7" fmla="*/ 324091 h 32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904" h="324091">
                <a:moveTo>
                  <a:pt x="0" y="300942"/>
                </a:moveTo>
                <a:lnTo>
                  <a:pt x="289368" y="46299"/>
                </a:lnTo>
                <a:lnTo>
                  <a:pt x="532436" y="312516"/>
                </a:lnTo>
                <a:lnTo>
                  <a:pt x="868102" y="34724"/>
                </a:lnTo>
                <a:lnTo>
                  <a:pt x="1134319" y="312516"/>
                </a:lnTo>
                <a:lnTo>
                  <a:pt x="1423687" y="0"/>
                </a:lnTo>
                <a:lnTo>
                  <a:pt x="1689904" y="312516"/>
                </a:lnTo>
                <a:lnTo>
                  <a:pt x="1678330" y="324091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30 Marcador de contenido" descr="2600103_6db0afb9ac_m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59" y="1412776"/>
            <a:ext cx="3942801" cy="2736304"/>
          </a:xfrm>
        </p:spPr>
      </p:pic>
      <p:sp>
        <p:nvSpPr>
          <p:cNvPr id="32" name="31 CuadroTexto"/>
          <p:cNvSpPr txBox="1"/>
          <p:nvPr/>
        </p:nvSpPr>
        <p:spPr>
          <a:xfrm>
            <a:off x="6732240" y="4293096"/>
            <a:ext cx="143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Engraving ,1844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two dimensional area that is defined in some way.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7 Marcador de contenido" descr="Kandinsky_ComposicionVI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138" y="1837700"/>
            <a:ext cx="4595812" cy="3182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hape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Geometrical shapes</a:t>
            </a:r>
          </a:p>
          <a:p>
            <a:pPr lvl="1"/>
            <a:r>
              <a:rPr lang="en-US" dirty="0" smtClean="0"/>
              <a:t>Square</a:t>
            </a:r>
          </a:p>
          <a:p>
            <a:pPr lvl="1"/>
            <a:r>
              <a:rPr lang="en-US" dirty="0" smtClean="0"/>
              <a:t>Rectangle</a:t>
            </a:r>
          </a:p>
          <a:p>
            <a:pPr lvl="1"/>
            <a:r>
              <a:rPr lang="en-US" dirty="0" smtClean="0"/>
              <a:t>Circle triangle</a:t>
            </a:r>
          </a:p>
          <a:p>
            <a:pPr lvl="1"/>
            <a:r>
              <a:rPr lang="en-US" dirty="0" smtClean="0"/>
              <a:t>Any shape with width &amp; height, </a:t>
            </a:r>
          </a:p>
          <a:p>
            <a:r>
              <a:rPr lang="en-US" dirty="0" smtClean="0"/>
              <a:t>Organic: free forms shapes, shapes in nature</a:t>
            </a:r>
          </a:p>
          <a:p>
            <a:r>
              <a:rPr lang="en-US" dirty="0" smtClean="0"/>
              <a:t>Forms made by accidental action</a:t>
            </a:r>
            <a:endParaRPr lang="en-US" dirty="0"/>
          </a:p>
        </p:txBody>
      </p:sp>
      <p:pic>
        <p:nvPicPr>
          <p:cNvPr id="5" name="4 Marcador de contenido" descr="2D_SuperShape_Reza_Ali_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3933056"/>
            <a:ext cx="2837622" cy="2026872"/>
          </a:xfrm>
        </p:spPr>
      </p:pic>
      <p:pic>
        <p:nvPicPr>
          <p:cNvPr id="6" name="5 Imagen" descr="geomtry shapes 1.JP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5076056" y="1772816"/>
            <a:ext cx="3024336" cy="1828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tree-dimensional object that has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Depth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Or a two-dimensional graphic work than appear to be a  tree-dimensional object</a:t>
            </a:r>
          </a:p>
          <a:p>
            <a:r>
              <a:rPr lang="en-US" dirty="0" smtClean="0"/>
              <a:t>For example: a triangle, which is a 2 dimensional is a shape, but a pyramid, which is a 3 –dimensional, is a form.</a:t>
            </a:r>
            <a:endParaRPr lang="en-US" dirty="0"/>
          </a:p>
        </p:txBody>
      </p:sp>
      <p:pic>
        <p:nvPicPr>
          <p:cNvPr id="5" name="4 Marcador de contenido" descr="13057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287400" cy="4117975"/>
          </a:xfr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Shapes and forms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Are defined by space around and within tem.</a:t>
            </a:r>
          </a:p>
          <a:p>
            <a:r>
              <a:rPr lang="en-US" dirty="0" smtClean="0"/>
              <a:t>Positive space</a:t>
            </a:r>
          </a:p>
          <a:p>
            <a:r>
              <a:rPr lang="en-US" dirty="0" smtClean="0"/>
              <a:t>Negative sp</a:t>
            </a:r>
          </a:p>
          <a:p>
            <a:r>
              <a:rPr lang="en-US" dirty="0" smtClean="0"/>
              <a:t>Space</a:t>
            </a:r>
          </a:p>
          <a:p>
            <a:endParaRPr lang="en-US" dirty="0"/>
          </a:p>
          <a:p>
            <a:r>
              <a:rPr lang="en-US" dirty="0" smtClean="0"/>
              <a:t>Space in 2d work can be found as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err="1" smtClean="0"/>
              <a:t>Middleground</a:t>
            </a:r>
            <a:endParaRPr lang="en-US" dirty="0" smtClean="0"/>
          </a:p>
          <a:p>
            <a:r>
              <a:rPr lang="en-US" dirty="0" smtClean="0"/>
              <a:t>foreground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pic>
        <p:nvPicPr>
          <p:cNvPr id="6" name="5 Marcador de contenido" descr="espac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4773745" cy="4752528"/>
          </a:xfrm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Refers to the emptiness or area between, around, above, below, or within objects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TS103031023</Template>
  <TotalTime>218</TotalTime>
  <Words>650</Words>
  <Application>Microsoft Macintosh PowerPoint</Application>
  <PresentationFormat>On-screen Show (4:3)</PresentationFormat>
  <Paragraphs>110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Red Line Business 16x9</vt:lpstr>
      <vt:lpstr>The elements of  visual image</vt:lpstr>
      <vt:lpstr>The elements of  visual image</vt:lpstr>
      <vt:lpstr>Line</vt:lpstr>
      <vt:lpstr>Line</vt:lpstr>
      <vt:lpstr>Shape</vt:lpstr>
      <vt:lpstr>Shape</vt:lpstr>
      <vt:lpstr>FORM</vt:lpstr>
      <vt:lpstr>Shapes and forms </vt:lpstr>
      <vt:lpstr>Space</vt:lpstr>
      <vt:lpstr>color</vt:lpstr>
      <vt:lpstr>Properties of color </vt:lpstr>
      <vt:lpstr>color</vt:lpstr>
      <vt:lpstr>TEXTURE</vt:lpstr>
      <vt:lpstr>balance</vt:lpstr>
      <vt:lpstr>BALANCE</vt:lpstr>
      <vt:lpstr>CONTRAST</vt:lpstr>
      <vt:lpstr>emphasis</vt:lpstr>
      <vt:lpstr>Movement</vt:lpstr>
      <vt:lpstr>variety</vt:lpstr>
      <vt:lpstr>rhythm</vt:lpstr>
      <vt:lpstr>Pattern</vt:lpstr>
      <vt:lpstr>UNITY</vt:lpstr>
      <vt:lpstr>PROPORTION AND SCALE</vt:lpstr>
      <vt:lpstr>references</vt:lpstr>
      <vt:lpstr>PowerPoint Presentation</vt:lpstr>
    </vt:vector>
  </TitlesOfParts>
  <Company>ZQU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the elements of  visual image</dc:title>
  <dc:creator>Zinnia Quiñones Urióstegui</dc:creator>
  <cp:lastModifiedBy>UAEH SUV</cp:lastModifiedBy>
  <cp:revision>9</cp:revision>
  <dcterms:created xsi:type="dcterms:W3CDTF">2014-02-12T17:54:26Z</dcterms:created>
  <dcterms:modified xsi:type="dcterms:W3CDTF">2014-03-25T17:10:35Z</dcterms:modified>
</cp:coreProperties>
</file>