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1FF"/>
    <a:srgbClr val="DE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4E7AFE-53E3-465D-9839-DF238D11104C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FB62443-9CCF-4F18-893D-EE0243778871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 advTm="7000"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sticas.dgenp.unam.mx/inicio/introduccion/clasificac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0" y="1484784"/>
            <a:ext cx="3960440" cy="1470025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ln w="1905"/>
                <a:solidFill>
                  <a:srgbClr val="4C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Clasificación de las Artes en la actualidad</a:t>
            </a:r>
            <a:endParaRPr lang="es-MX" sz="3200" b="1" dirty="0">
              <a:ln w="1905"/>
              <a:solidFill>
                <a:srgbClr val="4C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3356992"/>
            <a:ext cx="3960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ea typeface="Calibri"/>
              <a:cs typeface="Times New Roman"/>
            </a:endParaRPr>
          </a:p>
          <a:p>
            <a:pPr algn="ctr"/>
            <a:r>
              <a:rPr lang="es-MX" sz="1600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Elaborado por:</a:t>
            </a:r>
          </a:p>
          <a:p>
            <a:pPr algn="ctr"/>
            <a:r>
              <a:rPr lang="es-MX" sz="1600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Mtra. C.D. Zinnia Quiñones Urióstegui</a:t>
            </a:r>
          </a:p>
          <a:p>
            <a:pPr algn="ctr"/>
            <a:endParaRPr lang="es-MX" sz="1600" dirty="0" smtClean="0">
              <a:solidFill>
                <a:schemeClr val="tx1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r"/>
            <a:r>
              <a:rPr lang="es-MX" sz="1600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Marzo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2546903" cy="5301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52292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http://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www.uaeh.edu.mx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/virtual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advClick="0" advTm="3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DIBUJO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ESCULTURA</a:t>
            </a:r>
            <a:endParaRPr lang="es-MX" dirty="0"/>
          </a:p>
        </p:txBody>
      </p:sp>
      <p:pic>
        <p:nvPicPr>
          <p:cNvPr id="7" name="6 Marcador de contenido" descr="El dibujo en gener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07060" y="290513"/>
            <a:ext cx="3488829" cy="3017837"/>
          </a:xfrm>
        </p:spPr>
      </p:pic>
      <p:pic>
        <p:nvPicPr>
          <p:cNvPr id="8" name="7 Marcador de contenido" descr="historia-del-art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94187" y="3455194"/>
            <a:ext cx="2314575" cy="2962275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FOTOGRAFÍA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HISTORIETA</a:t>
            </a:r>
            <a:endParaRPr lang="es-MX" dirty="0"/>
          </a:p>
        </p:txBody>
      </p:sp>
      <p:pic>
        <p:nvPicPr>
          <p:cNvPr id="7" name="6 Marcador de contenido" descr="images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84637" y="961231"/>
            <a:ext cx="2733675" cy="1676400"/>
          </a:xfrm>
        </p:spPr>
      </p:pic>
      <p:pic>
        <p:nvPicPr>
          <p:cNvPr id="8" name="7 Marcador de contenido" descr="historieta-3-public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439584" y="3427413"/>
            <a:ext cx="4023782" cy="3017837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GRABADO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PINTURA</a:t>
            </a:r>
            <a:endParaRPr lang="es-MX" dirty="0"/>
          </a:p>
        </p:txBody>
      </p:sp>
      <p:pic>
        <p:nvPicPr>
          <p:cNvPr id="7" name="6 Marcador de contenido" descr="ÚLTIMOS CORTES  ó  LOS ÚLTIMOS CORTES (1954) 3A 10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46475" y="323056"/>
            <a:ext cx="3810000" cy="2952750"/>
          </a:xfrm>
        </p:spPr>
      </p:pic>
      <p:pic>
        <p:nvPicPr>
          <p:cNvPr id="8" name="7 Marcador de contenido" descr="pinturas-historia-art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60787" y="3545681"/>
            <a:ext cx="3381375" cy="2781300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ARTES DECORATIVAS O APLICADAS</a:t>
            </a:r>
            <a:endParaRPr lang="es-MX" dirty="0"/>
          </a:p>
        </p:txBody>
      </p:sp>
      <p:pic>
        <p:nvPicPr>
          <p:cNvPr id="8" name="7 Marcador de contenido" descr="artes-aplicadas-Gabine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3462" y="2885281"/>
            <a:ext cx="2886075" cy="2200275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conceptos artes aplicadas, </a:t>
            </a:r>
            <a:r>
              <a:rPr lang="es-ES" b="1" dirty="0" smtClean="0"/>
              <a:t>funcionales</a:t>
            </a:r>
            <a:r>
              <a:rPr lang="es-ES" dirty="0" smtClean="0"/>
              <a:t>, industriales o decorativas son sinónimos. Todos ellos se refieren a los productos </a:t>
            </a:r>
            <a:r>
              <a:rPr lang="es-ES" b="1" dirty="0" smtClean="0"/>
              <a:t>cuya estética o plástica está supeditada a su función</a:t>
            </a:r>
            <a:r>
              <a:rPr lang="es-ES" dirty="0" smtClean="0"/>
              <a:t>.</a:t>
            </a:r>
          </a:p>
          <a:p>
            <a:endParaRPr lang="es-MX" dirty="0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1066800" cy="615391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ARTES DECORATIVAS O APLICADAS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63688" y="260648"/>
            <a:ext cx="581024" cy="3017520"/>
          </a:xfrm>
        </p:spPr>
        <p:txBody>
          <a:bodyPr/>
          <a:lstStyle/>
          <a:p>
            <a:r>
              <a:rPr lang="es-MX" dirty="0" smtClean="0"/>
              <a:t>DISEÑO	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1763688" y="3429000"/>
            <a:ext cx="581024" cy="3017520"/>
          </a:xfrm>
        </p:spPr>
        <p:txBody>
          <a:bodyPr/>
          <a:lstStyle/>
          <a:p>
            <a:r>
              <a:rPr lang="es-MX" dirty="0" smtClean="0"/>
              <a:t>ARTESANÍA</a:t>
            </a:r>
            <a:endParaRPr lang="es-MX" dirty="0"/>
          </a:p>
        </p:txBody>
      </p:sp>
      <p:pic>
        <p:nvPicPr>
          <p:cNvPr id="7" name="6 Marcador de contenido" descr="diseño industri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39584" y="290513"/>
            <a:ext cx="4023782" cy="3017837"/>
          </a:xfrm>
        </p:spPr>
      </p:pic>
      <p:pic>
        <p:nvPicPr>
          <p:cNvPr id="8" name="7 Marcador de contenido" descr="1287429129_25071424_1-Fotos-de--Pe-ART-ARTESANIAS-MEXICANAS-12874291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95974" y="3427413"/>
            <a:ext cx="2311001" cy="3017837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ESCÉNICAS</a:t>
            </a:r>
            <a:endParaRPr lang="es-MX" dirty="0"/>
          </a:p>
        </p:txBody>
      </p:sp>
      <p:pic>
        <p:nvPicPr>
          <p:cNvPr id="7" name="6 Marcador de contenido" descr="teatro-col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4038600" cy="2831310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4038600" cy="3002707"/>
          </a:xfrm>
        </p:spPr>
        <p:txBody>
          <a:bodyPr/>
          <a:lstStyle/>
          <a:p>
            <a:r>
              <a:rPr lang="es-MX" dirty="0" smtClean="0"/>
              <a:t>Artes escénicas son aquellas actividades artísticas que se practican en un </a:t>
            </a:r>
            <a:r>
              <a:rPr lang="es-MX" b="1" dirty="0" smtClean="0"/>
              <a:t>espacio escénico</a:t>
            </a:r>
            <a:r>
              <a:rPr lang="es-MX" dirty="0" smtClean="0"/>
              <a:t>.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ESCÉNICAS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TEATRO	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DANZA</a:t>
            </a:r>
            <a:endParaRPr lang="es-MX" dirty="0"/>
          </a:p>
        </p:txBody>
      </p:sp>
      <p:pic>
        <p:nvPicPr>
          <p:cNvPr id="7" name="6 Marcador de contenido" descr="teatro_shakespea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332162" y="718344"/>
            <a:ext cx="4238625" cy="2162175"/>
          </a:xfrm>
        </p:spPr>
      </p:pic>
      <p:pic>
        <p:nvPicPr>
          <p:cNvPr id="8" name="7 Marcador de contenido" descr="danza balle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951564" y="3427413"/>
            <a:ext cx="4999822" cy="3017837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ARTES MUSICALES O SONORAS FONÉTICAS</a:t>
            </a:r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CANTO CORAL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7 Marcador de contenido" descr="cor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97335" y="290513"/>
            <a:ext cx="4508279" cy="3017837"/>
          </a:xfrm>
        </p:spPr>
      </p:pic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Hablan del espíritu por medio </a:t>
            </a:r>
            <a:r>
              <a:rPr lang="es-MX" b="1" dirty="0" smtClean="0"/>
              <a:t>del oído</a:t>
            </a:r>
            <a:r>
              <a:rPr lang="es-MX" dirty="0" smtClean="0"/>
              <a:t>, son artes más espirituales y subjetivas, con belleza interior, tales como la música y algunas veces la literatura. Las artes musicales o sonoras que manipulan como elemento principal los </a:t>
            </a:r>
            <a:r>
              <a:rPr lang="es-MX" b="1" dirty="0" smtClean="0"/>
              <a:t>sonidos y los silenciosos </a:t>
            </a:r>
            <a:r>
              <a:rPr lang="es-MX" dirty="0" smtClean="0"/>
              <a:t>y han de percibirse a través de la escucha</a:t>
            </a:r>
            <a:endParaRPr lang="es-MX" dirty="0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ARTES MUSICALES O SONORAS FONÉTICAS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ÓPERA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MÚSICA SINFÓNICA</a:t>
            </a:r>
            <a:endParaRPr lang="es-MX" dirty="0"/>
          </a:p>
        </p:txBody>
      </p:sp>
      <p:pic>
        <p:nvPicPr>
          <p:cNvPr id="13" name="12 Marcador de contenido" descr="verdioper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31482" y="452769"/>
            <a:ext cx="4039985" cy="2693324"/>
          </a:xfrm>
        </p:spPr>
      </p:pic>
      <p:pic>
        <p:nvPicPr>
          <p:cNvPr id="16" name="15 Marcador de contenido" descr="Orquesta-Sinfónica-Juveni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194069" y="3427413"/>
            <a:ext cx="4514812" cy="3017837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LITERARIAS</a:t>
            </a:r>
            <a:endParaRPr lang="es-MX" dirty="0"/>
          </a:p>
        </p:txBody>
      </p:sp>
      <p:pic>
        <p:nvPicPr>
          <p:cNvPr id="8" name="7 Marcador de contenido" descr="la divina comed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420380" cy="4560507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Las obras literarias tienen como elemento la manipulación </a:t>
            </a:r>
            <a:r>
              <a:rPr lang="es-ES" b="1" dirty="0" smtClean="0"/>
              <a:t>de la palabra escrita</a:t>
            </a:r>
            <a:r>
              <a:rPr lang="es-ES" dirty="0" smtClean="0"/>
              <a:t> que puede ser leída o escuchada.</a:t>
            </a:r>
          </a:p>
          <a:p>
            <a:r>
              <a:rPr lang="es-ES" dirty="0" smtClean="0"/>
              <a:t>Narrativa</a:t>
            </a:r>
          </a:p>
          <a:p>
            <a:r>
              <a:rPr lang="es-ES" dirty="0" smtClean="0"/>
              <a:t>Poesía</a:t>
            </a:r>
          </a:p>
          <a:p>
            <a:r>
              <a:rPr lang="es-ES" dirty="0" smtClean="0"/>
              <a:t>Drama</a:t>
            </a:r>
          </a:p>
          <a:p>
            <a:endParaRPr lang="es-MX" dirty="0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MX" dirty="0" smtClean="0"/>
              <a:t>LAS BELLAS ARTES</a:t>
            </a:r>
            <a:endParaRPr lang="es-MX" dirty="0"/>
          </a:p>
        </p:txBody>
      </p:sp>
      <p:pic>
        <p:nvPicPr>
          <p:cNvPr id="4" name="3 Marcador de contenido" descr="A.C.Alegoría_de_las_Bellas_Ar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1596" y="1882775"/>
            <a:ext cx="6860808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755576" y="2204864"/>
            <a:ext cx="4392488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tabLst>
                <a:tab pos="4746625" algn="l"/>
              </a:tabLst>
            </a:pPr>
            <a:r>
              <a:rPr lang="es-ES" dirty="0">
                <a:solidFill>
                  <a:schemeClr val="bg1"/>
                </a:solidFill>
              </a:rPr>
              <a:t>La expresión 'Bellas Artes' sigue vigente en nuestros días y su última actualización  </a:t>
            </a:r>
            <a:r>
              <a:rPr lang="es-ES" dirty="0" smtClean="0">
                <a:solidFill>
                  <a:schemeClr val="bg1"/>
                </a:solidFill>
              </a:rPr>
              <a:t>del </a:t>
            </a:r>
            <a:r>
              <a:rPr lang="es-ES" dirty="0">
                <a:solidFill>
                  <a:schemeClr val="bg1"/>
                </a:solidFill>
              </a:rPr>
              <a:t>siglo XX  se refiere a las actividades clásicas tales </a:t>
            </a:r>
            <a:r>
              <a:rPr lang="es-ES" dirty="0" smtClean="0">
                <a:solidFill>
                  <a:schemeClr val="bg1"/>
                </a:solidFill>
              </a:rPr>
              <a:t>como:  </a:t>
            </a:r>
            <a:r>
              <a:rPr lang="es-ES" dirty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arquitectura,</a:t>
            </a:r>
            <a:r>
              <a:rPr lang="es-ES" dirty="0">
                <a:solidFill>
                  <a:schemeClr val="bg1"/>
                </a:solidFill>
              </a:rPr>
              <a:t> la </a:t>
            </a:r>
            <a:r>
              <a:rPr lang="es-ES" b="1" dirty="0">
                <a:solidFill>
                  <a:schemeClr val="bg1"/>
                </a:solidFill>
              </a:rPr>
              <a:t>escultura</a:t>
            </a:r>
            <a:r>
              <a:rPr lang="es-ES" dirty="0">
                <a:solidFill>
                  <a:schemeClr val="bg1"/>
                </a:solidFill>
              </a:rPr>
              <a:t>, la </a:t>
            </a:r>
            <a:r>
              <a:rPr lang="es-ES" b="1" dirty="0">
                <a:solidFill>
                  <a:schemeClr val="bg1"/>
                </a:solidFill>
              </a:rPr>
              <a:t>pintura</a:t>
            </a:r>
            <a:r>
              <a:rPr lang="es-ES" dirty="0">
                <a:solidFill>
                  <a:schemeClr val="bg1"/>
                </a:solidFill>
              </a:rPr>
              <a:t>, la </a:t>
            </a:r>
            <a:r>
              <a:rPr lang="es-ES" b="1" dirty="0">
                <a:solidFill>
                  <a:schemeClr val="bg1"/>
                </a:solidFill>
              </a:rPr>
              <a:t>literatura</a:t>
            </a:r>
            <a:r>
              <a:rPr lang="es-ES" dirty="0">
                <a:solidFill>
                  <a:schemeClr val="bg1"/>
                </a:solidFill>
              </a:rPr>
              <a:t>, la </a:t>
            </a:r>
            <a:r>
              <a:rPr lang="es-ES" b="1" dirty="0">
                <a:solidFill>
                  <a:schemeClr val="bg1"/>
                </a:solidFill>
              </a:rPr>
              <a:t>danza</a:t>
            </a:r>
            <a:r>
              <a:rPr lang="es-ES" dirty="0">
                <a:solidFill>
                  <a:schemeClr val="bg1"/>
                </a:solidFill>
              </a:rPr>
              <a:t> y la </a:t>
            </a:r>
            <a:r>
              <a:rPr lang="es-ES" b="1" dirty="0">
                <a:solidFill>
                  <a:schemeClr val="bg1"/>
                </a:solidFill>
              </a:rPr>
              <a:t>música</a:t>
            </a:r>
            <a:r>
              <a:rPr lang="es-ES" dirty="0">
                <a:solidFill>
                  <a:schemeClr val="bg1"/>
                </a:solidFill>
              </a:rPr>
              <a:t>. </a:t>
            </a:r>
            <a:endParaRPr lang="es-ES" dirty="0" smtClean="0">
              <a:solidFill>
                <a:schemeClr val="bg1"/>
              </a:solidFill>
            </a:endParaRPr>
          </a:p>
          <a:p>
            <a:pPr algn="just">
              <a:tabLst>
                <a:tab pos="4746625" algn="l"/>
              </a:tabLst>
            </a:pPr>
            <a:endParaRPr lang="es-ES" dirty="0" smtClean="0">
              <a:solidFill>
                <a:schemeClr val="bg1"/>
              </a:solidFill>
            </a:endParaRPr>
          </a:p>
          <a:p>
            <a:pPr algn="just">
              <a:tabLst>
                <a:tab pos="4746625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Todas </a:t>
            </a:r>
            <a:r>
              <a:rPr lang="es-ES" dirty="0">
                <a:solidFill>
                  <a:schemeClr val="bg1"/>
                </a:solidFill>
              </a:rPr>
              <a:t>y cada una de estas disciplinas representan la amplia gama de </a:t>
            </a:r>
            <a:r>
              <a:rPr lang="es-ES" b="1" dirty="0">
                <a:solidFill>
                  <a:schemeClr val="bg1"/>
                </a:solidFill>
              </a:rPr>
              <a:t>posibilidades de comunicación </a:t>
            </a:r>
            <a:r>
              <a:rPr lang="es-ES" dirty="0">
                <a:solidFill>
                  <a:schemeClr val="bg1"/>
                </a:solidFill>
              </a:rPr>
              <a:t>con los espectadores de cualquier época o lugar del mundo, para suscitar </a:t>
            </a:r>
            <a:r>
              <a:rPr lang="es-ES" b="1" dirty="0">
                <a:solidFill>
                  <a:schemeClr val="bg1"/>
                </a:solidFill>
              </a:rPr>
              <a:t>experiencias estéticas significativas</a:t>
            </a:r>
            <a:r>
              <a:rPr lang="es-ES" dirty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 advTm="20000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err="1" smtClean="0"/>
              <a:t>Acha</a:t>
            </a:r>
            <a:r>
              <a:rPr lang="es-MX" dirty="0" smtClean="0"/>
              <a:t>, Juan. (2003). </a:t>
            </a:r>
            <a:r>
              <a:rPr lang="es-MX" i="1" dirty="0" smtClean="0"/>
              <a:t>Expresión y Apreciasión atísticas, Artes plásticas. México. Trillas</a:t>
            </a:r>
          </a:p>
          <a:p>
            <a:endParaRPr lang="es-MX" dirty="0" smtClean="0"/>
          </a:p>
          <a:p>
            <a:r>
              <a:rPr lang="es-ES" i="1" dirty="0" smtClean="0"/>
              <a:t> Clasificación y definición de las Bellas Artes </a:t>
            </a:r>
            <a:r>
              <a:rPr lang="es-ES" dirty="0" smtClean="0"/>
              <a:t>(sin fecha) recuperado y fecha de consulta 22 de noviembre 2013, de dirección electrónica </a:t>
            </a:r>
            <a:r>
              <a:rPr lang="es-MX" dirty="0" smtClean="0">
                <a:hlinkClick r:id="rId2"/>
              </a:rPr>
              <a:t>http://plasticas.dgenp.unam.mx/inicio/introduccion/clasificacion</a:t>
            </a:r>
            <a:endParaRPr lang="es-MX" dirty="0" smtClean="0"/>
          </a:p>
          <a:p>
            <a:r>
              <a:rPr lang="es-ES" dirty="0" smtClean="0"/>
              <a:t>García </a:t>
            </a:r>
            <a:r>
              <a:rPr lang="es-ES" dirty="0" err="1" smtClean="0"/>
              <a:t>Betancourth</a:t>
            </a:r>
            <a:r>
              <a:rPr lang="es-ES" dirty="0" smtClean="0"/>
              <a:t>, Gerardo. (sin fecha). </a:t>
            </a:r>
            <a:r>
              <a:rPr lang="es-ES" i="1" dirty="0" smtClean="0"/>
              <a:t>Estética y Arte: Conceptos </a:t>
            </a:r>
            <a:r>
              <a:rPr lang="es-ES" dirty="0" smtClean="0"/>
              <a:t>(Español)</a:t>
            </a:r>
            <a:r>
              <a:rPr lang="es-ES" b="1" dirty="0" smtClean="0"/>
              <a:t>. </a:t>
            </a:r>
            <a:r>
              <a:rPr lang="es-ES" dirty="0" smtClean="0"/>
              <a:t>Recuperado y fecha de consulta 22 de noviembre 2013, de dirección electrónica </a:t>
            </a:r>
            <a:r>
              <a:rPr lang="es-ES" b="1" dirty="0" smtClean="0"/>
              <a:t>  </a:t>
            </a:r>
            <a:r>
              <a:rPr lang="es-ES" dirty="0" smtClean="0"/>
              <a:t> </a:t>
            </a:r>
            <a:r>
              <a:rPr lang="es-MX" dirty="0" smtClean="0"/>
              <a:t>http://www.avizora.com/publicaciones/arte/textos/estetica_arte_conceptos_0020.htm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MX" dirty="0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233585" cy="36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7632848" cy="663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3212976"/>
            <a:ext cx="615114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dirty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Colaborador: </a:t>
            </a:r>
            <a:r>
              <a:rPr lang="es-ES_tradnl" dirty="0" err="1">
                <a:solidFill>
                  <a:srgbClr val="000000"/>
                </a:solidFill>
                <a:latin typeface="Arial"/>
                <a:cs typeface="Arial"/>
              </a:rPr>
              <a:t>Mtra</a:t>
            </a: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 en C.D. Zinnia Quiñones </a:t>
            </a:r>
            <a:r>
              <a:rPr lang="es-ES_tradnl" dirty="0" err="1">
                <a:solidFill>
                  <a:srgbClr val="000000"/>
                </a:solidFill>
                <a:latin typeface="Arial"/>
                <a:cs typeface="Arial"/>
              </a:rPr>
              <a:t>Urióstegui</a:t>
            </a: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s-ES_tradnl" dirty="0">
                <a:solidFill>
                  <a:srgbClr val="054D65"/>
                </a:solidFill>
                <a:latin typeface="Arial"/>
                <a:cs typeface="Arial"/>
              </a:rPr>
              <a:t>Nombre de la asignatura: </a:t>
            </a:r>
            <a:r>
              <a:rPr lang="es-ES_tradnl" dirty="0">
                <a:solidFill>
                  <a:schemeClr val="bg1"/>
                </a:solidFill>
                <a:latin typeface="Arial"/>
                <a:cs typeface="Arial"/>
              </a:rPr>
              <a:t>Expresión y Apreciación del Arte</a:t>
            </a:r>
          </a:p>
          <a:p>
            <a:pPr>
              <a:lnSpc>
                <a:spcPct val="200000"/>
              </a:lnSpc>
            </a:pPr>
            <a:r>
              <a:rPr lang="es-ES_tradnl" dirty="0" smtClean="0">
                <a:solidFill>
                  <a:srgbClr val="054D65"/>
                </a:solidFill>
                <a:latin typeface="Arial"/>
                <a:cs typeface="Arial"/>
              </a:rPr>
              <a:t>Programa </a:t>
            </a:r>
            <a:r>
              <a:rPr lang="es-ES_tradnl" dirty="0">
                <a:solidFill>
                  <a:srgbClr val="054D65"/>
                </a:solidFill>
                <a:latin typeface="Arial"/>
                <a:cs typeface="Arial"/>
              </a:rPr>
              <a:t>Educativo: </a:t>
            </a:r>
            <a:r>
              <a:rPr lang="es-ES_tradnl" dirty="0">
                <a:solidFill>
                  <a:schemeClr val="bg1"/>
                </a:solidFill>
                <a:latin typeface="Arial"/>
                <a:cs typeface="Arial"/>
              </a:rPr>
              <a:t>Bachillerato Virtual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543778"/>
      </p:ext>
    </p:extLst>
  </p:cSld>
  <p:clrMapOvr>
    <a:masterClrMapping/>
  </p:clrMapOvr>
  <p:transition xmlns:p14="http://schemas.microsoft.com/office/powerpoint/2010/main" advTm="7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Título"/>
          <p:cNvSpPr>
            <a:spLocks noGrp="1"/>
          </p:cNvSpPr>
          <p:nvPr>
            <p:ph type="title"/>
          </p:nvPr>
        </p:nvSpPr>
        <p:spPr>
          <a:xfrm>
            <a:off x="5508104" y="2276872"/>
            <a:ext cx="2971800" cy="395064"/>
          </a:xfrm>
        </p:spPr>
        <p:txBody>
          <a:bodyPr vert="horz">
            <a:norm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MX" sz="1800" b="1" cap="none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  <a:t>Revolución industrial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half" idx="1"/>
          </p:nvPr>
        </p:nvSpPr>
        <p:spPr>
          <a:xfrm>
            <a:off x="611560" y="720822"/>
            <a:ext cx="4674723" cy="4724402"/>
          </a:xfrm>
        </p:spPr>
        <p:txBody>
          <a:bodyPr>
            <a:normAutofit/>
          </a:bodyPr>
          <a:lstStyle/>
          <a:p>
            <a:pPr marL="6350" indent="7938">
              <a:buNone/>
            </a:pPr>
            <a:r>
              <a:rPr lang="es-ES" sz="2000" dirty="0" smtClean="0"/>
              <a:t>Sin embargo, a finales del siglo XIX, el arte sufrió  grandes cambios </a:t>
            </a:r>
            <a:r>
              <a:rPr lang="es-ES" sz="2000" b="1" dirty="0" smtClean="0"/>
              <a:t>conceptuales </a:t>
            </a:r>
            <a:r>
              <a:rPr lang="es-ES" sz="2000" dirty="0" smtClean="0"/>
              <a:t> y de medios de producción debido a </a:t>
            </a:r>
            <a:r>
              <a:rPr lang="es-ES" sz="2000" b="1" dirty="0" smtClean="0"/>
              <a:t>los nuevos paradigmas</a:t>
            </a:r>
            <a:r>
              <a:rPr lang="es-ES" sz="2000" dirty="0" smtClean="0"/>
              <a:t>, sociales, culturales y avances tecnológicos, permeando todas las actividades artísticas. </a:t>
            </a:r>
            <a:endParaRPr lang="es-MX" sz="2000" dirty="0" smtClean="0"/>
          </a:p>
        </p:txBody>
      </p:sp>
      <p:pic>
        <p:nvPicPr>
          <p:cNvPr id="25" name="24 Imagen" descr="diego-rivera-mural (1).jpg"/>
          <p:cNvPicPr>
            <a:picLocks noChangeAspect="1"/>
          </p:cNvPicPr>
          <p:nvPr/>
        </p:nvPicPr>
        <p:blipFill>
          <a:blip r:embed="rId2" cstate="print"/>
          <a:srcRect t="44099"/>
          <a:stretch>
            <a:fillRect/>
          </a:stretch>
        </p:blipFill>
        <p:spPr>
          <a:xfrm>
            <a:off x="5364088" y="836712"/>
            <a:ext cx="3240360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25 Imagen" descr="guerra mund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573016"/>
            <a:ext cx="2088232" cy="1360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28 Imagen" descr="posmoderni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0844" y="3573016"/>
            <a:ext cx="2494280" cy="1590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29 Imagen" descr="vanguardi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573016"/>
            <a:ext cx="1728192" cy="2238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27 Título"/>
          <p:cNvSpPr txBox="1">
            <a:spLocks/>
          </p:cNvSpPr>
          <p:nvPr/>
        </p:nvSpPr>
        <p:spPr>
          <a:xfrm>
            <a:off x="3131840" y="5229200"/>
            <a:ext cx="2539752" cy="3950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Posmodernidad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27 Título"/>
          <p:cNvSpPr txBox="1">
            <a:spLocks/>
          </p:cNvSpPr>
          <p:nvPr/>
        </p:nvSpPr>
        <p:spPr>
          <a:xfrm>
            <a:off x="755576" y="5877272"/>
            <a:ext cx="1872208" cy="5486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Las vangurdias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4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artísticas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27 Título"/>
          <p:cNvSpPr txBox="1">
            <a:spLocks/>
          </p:cNvSpPr>
          <p:nvPr/>
        </p:nvSpPr>
        <p:spPr>
          <a:xfrm>
            <a:off x="6084168" y="5013176"/>
            <a:ext cx="2592288" cy="288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Guerras mundiales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advTm="21000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categorías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331640" y="2276872"/>
            <a:ext cx="2932088" cy="3565392"/>
          </a:xfrm>
        </p:spPr>
        <p:txBody>
          <a:bodyPr>
            <a:normAutofit/>
          </a:bodyPr>
          <a:lstStyle/>
          <a:p>
            <a:r>
              <a:rPr lang="es-ES" sz="1800" dirty="0" smtClean="0"/>
              <a:t>Por ello las categorías no presentan una </a:t>
            </a:r>
            <a:r>
              <a:rPr lang="es-ES" sz="1800" b="1" dirty="0" smtClean="0"/>
              <a:t>definición o límites estrictos</a:t>
            </a:r>
            <a:r>
              <a:rPr lang="es-ES" sz="1800" dirty="0" smtClean="0"/>
              <a:t>, ni tampoco son la mayoría excluyentes unas de otras, pues, una actividad artística puede pertenecer a varias categorías a la vez al tener </a:t>
            </a:r>
            <a:r>
              <a:rPr lang="es-ES" sz="1800" b="1" dirty="0" smtClean="0"/>
              <a:t>atributos de diferentes categorías</a:t>
            </a:r>
            <a:r>
              <a:rPr lang="es-ES" sz="1800" dirty="0" smtClean="0"/>
              <a:t>.</a:t>
            </a:r>
            <a:endParaRPr lang="es-MX" sz="1800" dirty="0" smtClean="0"/>
          </a:p>
          <a:p>
            <a:endParaRPr lang="es-MX" sz="1800" dirty="0"/>
          </a:p>
        </p:txBody>
      </p:sp>
      <p:pic>
        <p:nvPicPr>
          <p:cNvPr id="7" name="6 Marcador de contenido" descr="Laboratorio-Arte-Alame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810000" cy="3095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advTm="10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43192" cy="1399032"/>
          </a:xfrm>
        </p:spPr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pic>
        <p:nvPicPr>
          <p:cNvPr id="7" name="6 Marcador de contenido" descr="galeria-arte-moderno-exposic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932238" cy="2612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Las </a:t>
            </a:r>
            <a:r>
              <a:rPr lang="es-ES" dirty="0"/>
              <a:t>artes visuales son aquellas disciplinas artísticas en las que prima el </a:t>
            </a:r>
            <a:r>
              <a:rPr lang="es-ES" b="1" dirty="0"/>
              <a:t>contenido visual. </a:t>
            </a:r>
          </a:p>
          <a:p>
            <a:r>
              <a:rPr lang="es-ES" dirty="0" smtClean="0"/>
              <a:t>Son </a:t>
            </a:r>
            <a:r>
              <a:rPr lang="es-ES" dirty="0"/>
              <a:t>aquellas en las que el artista crea la obra usando activamente </a:t>
            </a:r>
            <a:r>
              <a:rPr lang="es-ES" b="1" dirty="0"/>
              <a:t>los materiales y los medios </a:t>
            </a:r>
            <a:r>
              <a:rPr lang="es-ES" b="1" dirty="0" smtClean="0"/>
              <a:t>visuales</a:t>
            </a:r>
            <a:r>
              <a:rPr lang="es-ES" dirty="0" smtClean="0"/>
              <a:t>.</a:t>
            </a:r>
            <a:endParaRPr lang="es-ES" dirty="0"/>
          </a:p>
          <a:p>
            <a:endParaRPr lang="es-MX" dirty="0"/>
          </a:p>
        </p:txBody>
      </p:sp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ARQUITECTURA		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ARTE CORPORAL</a:t>
            </a:r>
            <a:endParaRPr lang="es-MX" dirty="0"/>
          </a:p>
        </p:txBody>
      </p:sp>
      <p:pic>
        <p:nvPicPr>
          <p:cNvPr id="10" name="9 Marcador de contenido" descr="arquitectura-construccion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46475" y="480219"/>
            <a:ext cx="3810000" cy="2638425"/>
          </a:xfrm>
        </p:spPr>
      </p:pic>
      <p:pic>
        <p:nvPicPr>
          <p:cNvPr id="11" name="10 Marcador de contenido" descr="arte-corporal0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64560" y="3427413"/>
            <a:ext cx="2173830" cy="3017837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ARTE DIGITAL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ARTE EFÍMERO</a:t>
            </a:r>
            <a:endParaRPr lang="es-MX" dirty="0"/>
          </a:p>
        </p:txBody>
      </p:sp>
      <p:pic>
        <p:nvPicPr>
          <p:cNvPr id="7" name="6 Marcador de contenido" descr="Stained_Glass_by_Shortgreenpig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39583" y="290513"/>
            <a:ext cx="4023783" cy="3017837"/>
          </a:xfrm>
        </p:spPr>
      </p:pic>
      <p:pic>
        <p:nvPicPr>
          <p:cNvPr id="8" name="7 Marcador de contenido" descr="land a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66319" y="3427413"/>
            <a:ext cx="2970312" cy="3017837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ARTE CONCEPTUAL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DE ACCIÓN, EL HAPPENING Y EL PERFORMANCE</a:t>
            </a:r>
            <a:endParaRPr lang="es-MX" dirty="0"/>
          </a:p>
        </p:txBody>
      </p:sp>
      <p:pic>
        <p:nvPicPr>
          <p:cNvPr id="7" name="6 Marcador de contenido" descr="005 Rueda-de-biciclet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1641" y="290513"/>
            <a:ext cx="2199668" cy="3017837"/>
          </a:xfrm>
        </p:spPr>
      </p:pic>
      <p:pic>
        <p:nvPicPr>
          <p:cNvPr id="8" name="7 Marcador de contenido" descr="happenin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915816" y="4365104"/>
            <a:ext cx="2438400" cy="1612392"/>
          </a:xfrm>
        </p:spPr>
      </p:pic>
      <p:pic>
        <p:nvPicPr>
          <p:cNvPr id="9" name="8 Imagen" descr="performanceRED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717032"/>
            <a:ext cx="2553072" cy="25530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 VISUALES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ARTES GRÁFICAS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CINEMATOGRAFÍA</a:t>
            </a:r>
            <a:endParaRPr lang="es-MX" dirty="0"/>
          </a:p>
        </p:txBody>
      </p:sp>
      <p:pic>
        <p:nvPicPr>
          <p:cNvPr id="7" name="6 Marcador de contenido" descr="impresion lit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76672"/>
            <a:ext cx="4057927" cy="3017837"/>
          </a:xfrm>
        </p:spPr>
      </p:pic>
      <p:pic>
        <p:nvPicPr>
          <p:cNvPr id="8" name="7 Marcador de contenido" descr="imag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445195" cy="2758901"/>
          </a:xfrm>
        </p:spPr>
      </p:pic>
    </p:spTree>
  </p:cSld>
  <p:clrMapOvr>
    <a:masterClrMapping/>
  </p:clrMapOvr>
  <p:transition xmlns:p14="http://schemas.microsoft.com/office/powerpoint/2010/main" advTm="7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719</TotalTime>
  <Words>524</Words>
  <Application>Microsoft Macintosh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Brío</vt:lpstr>
      <vt:lpstr>Clasificación de las Artes en la actualidad</vt:lpstr>
      <vt:lpstr>LAS BELLAS ARTES</vt:lpstr>
      <vt:lpstr>Revolución industrial</vt:lpstr>
      <vt:lpstr>Las categorías</vt:lpstr>
      <vt:lpstr>Artes visuales</vt:lpstr>
      <vt:lpstr>ARTES VISUALES</vt:lpstr>
      <vt:lpstr>ARTES VISUALES</vt:lpstr>
      <vt:lpstr>ARTES VISUALES</vt:lpstr>
      <vt:lpstr>ARTES VISUALES</vt:lpstr>
      <vt:lpstr>ARTES VISUALES</vt:lpstr>
      <vt:lpstr>ARTES VISUALES</vt:lpstr>
      <vt:lpstr>ARTES VISUALES</vt:lpstr>
      <vt:lpstr>ARTES DECORATIVAS O APLICADAS</vt:lpstr>
      <vt:lpstr>ARTES DECORATIVAS O APLICADAS</vt:lpstr>
      <vt:lpstr>ARTES ESCÉNICAS</vt:lpstr>
      <vt:lpstr>ARTES ESCÉNICAS</vt:lpstr>
      <vt:lpstr>ARTES MUSICALES O SONORAS FONÉTICAS</vt:lpstr>
      <vt:lpstr>ARTES MUSICALES O SONORAS FONÉTICAS</vt:lpstr>
      <vt:lpstr>ARTES LITERARIAS</vt:lpstr>
      <vt:lpstr>Fuentes </vt:lpstr>
      <vt:lpstr>PowerPoint Presentation</vt:lpstr>
    </vt:vector>
  </TitlesOfParts>
  <Company>ZQU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Zinnia Quiñones Urióstegui</dc:creator>
  <cp:lastModifiedBy>UAEH SUV</cp:lastModifiedBy>
  <cp:revision>24</cp:revision>
  <dcterms:created xsi:type="dcterms:W3CDTF">2013-11-26T18:53:05Z</dcterms:created>
  <dcterms:modified xsi:type="dcterms:W3CDTF">2014-03-25T17:09:52Z</dcterms:modified>
</cp:coreProperties>
</file>