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61" r:id="rId2"/>
    <p:sldId id="263" r:id="rId3"/>
    <p:sldId id="272" r:id="rId4"/>
    <p:sldId id="270" r:id="rId5"/>
    <p:sldId id="269" r:id="rId6"/>
    <p:sldId id="268" r:id="rId7"/>
    <p:sldId id="256" r:id="rId8"/>
    <p:sldId id="265" r:id="rId9"/>
    <p:sldId id="274" r:id="rId10"/>
    <p:sldId id="258" r:id="rId11"/>
    <p:sldId id="266" r:id="rId12"/>
    <p:sldId id="275" r:id="rId13"/>
  </p:sldIdLst>
  <p:sldSz cx="9144000" cy="6858000" type="screen4x3"/>
  <p:notesSz cx="6858000" cy="9144000"/>
  <p:custDataLst>
    <p:tags r:id="rId16"/>
  </p:custDataLst>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0" d="100"/>
          <a:sy n="100" d="100"/>
        </p:scale>
        <p:origin x="-1024" y="-46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notesMaster" Target="notesMasters/notesMaster1.xml"/><Relationship Id="rId15" Type="http://schemas.openxmlformats.org/officeDocument/2006/relationships/printerSettings" Target="printerSettings/printerSettings1.bin"/><Relationship Id="rId16" Type="http://schemas.openxmlformats.org/officeDocument/2006/relationships/tags" Target="tags/tag1.xml"/><Relationship Id="rId17" Type="http://schemas.openxmlformats.org/officeDocument/2006/relationships/presProps" Target="presProps.xml"/><Relationship Id="rId18" Type="http://schemas.openxmlformats.org/officeDocument/2006/relationships/viewProps" Target="viewProps.xml"/><Relationship Id="rId19" Type="http://schemas.openxmlformats.org/officeDocument/2006/relationships/theme" Target="theme/theme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MX"/>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6BC09E7-C271-44F8-8DFE-55E02D709E77}" type="datetimeFigureOut">
              <a:rPr lang="es-MX" smtClean="0"/>
              <a:pPr/>
              <a:t>07/04/14</a:t>
            </a:fld>
            <a:endParaRPr lang="es-MX"/>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MX"/>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MX"/>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0B172E8-58B2-4AD9-9A39-48F3262F9FE0}" type="slidenum">
              <a:rPr lang="es-MX" smtClean="0"/>
              <a:pPr/>
              <a:t>‹#›</a:t>
            </a:fld>
            <a:endParaRPr lang="es-MX"/>
          </a:p>
        </p:txBody>
      </p:sp>
    </p:spTree>
    <p:extLst>
      <p:ext uri="{BB962C8B-B14F-4D97-AF65-F5344CB8AC3E}">
        <p14:creationId xmlns:p14="http://schemas.microsoft.com/office/powerpoint/2010/main" val="18361292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MX"/>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MX"/>
          </a:p>
        </p:txBody>
      </p:sp>
      <p:sp>
        <p:nvSpPr>
          <p:cNvPr id="4" name="3 Marcador de fecha"/>
          <p:cNvSpPr>
            <a:spLocks noGrp="1"/>
          </p:cNvSpPr>
          <p:nvPr>
            <p:ph type="dt" sz="half" idx="10"/>
          </p:nvPr>
        </p:nvSpPr>
        <p:spPr/>
        <p:txBody>
          <a:bodyPr/>
          <a:lstStyle/>
          <a:p>
            <a:fld id="{72EC6C03-2BCD-40CF-BCB0-E85E90B9DA28}" type="datetimeFigureOut">
              <a:rPr lang="es-MX" smtClean="0"/>
              <a:pPr/>
              <a:t>07/04/14</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470517B0-FDCD-4927-ABA0-D8E5096A5B9C}" type="slidenum">
              <a:rPr lang="es-MX" smtClean="0"/>
              <a:pPr/>
              <a:t>‹#›</a:t>
            </a:fld>
            <a:endParaRPr lang="es-MX"/>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72EC6C03-2BCD-40CF-BCB0-E85E90B9DA28}" type="datetimeFigureOut">
              <a:rPr lang="es-MX" smtClean="0"/>
              <a:pPr/>
              <a:t>07/04/14</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470517B0-FDCD-4927-ABA0-D8E5096A5B9C}" type="slidenum">
              <a:rPr lang="es-MX" smtClean="0"/>
              <a:pPr/>
              <a:t>‹#›</a:t>
            </a:fld>
            <a:endParaRPr lang="es-MX"/>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72EC6C03-2BCD-40CF-BCB0-E85E90B9DA28}" type="datetimeFigureOut">
              <a:rPr lang="es-MX" smtClean="0"/>
              <a:pPr/>
              <a:t>07/04/14</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470517B0-FDCD-4927-ABA0-D8E5096A5B9C}" type="slidenum">
              <a:rPr lang="es-MX" smtClean="0"/>
              <a:pPr/>
              <a:t>‹#›</a:t>
            </a:fld>
            <a:endParaRPr lang="es-MX"/>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72EC6C03-2BCD-40CF-BCB0-E85E90B9DA28}" type="datetimeFigureOut">
              <a:rPr lang="es-MX" smtClean="0"/>
              <a:pPr/>
              <a:t>07/04/14</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470517B0-FDCD-4927-ABA0-D8E5096A5B9C}" type="slidenum">
              <a:rPr lang="es-MX" smtClean="0"/>
              <a:pPr/>
              <a:t>‹#›</a:t>
            </a:fld>
            <a:endParaRPr lang="es-MX"/>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72EC6C03-2BCD-40CF-BCB0-E85E90B9DA28}" type="datetimeFigureOut">
              <a:rPr lang="es-MX" smtClean="0"/>
              <a:pPr/>
              <a:t>07/04/14</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470517B0-FDCD-4927-ABA0-D8E5096A5B9C}" type="slidenum">
              <a:rPr lang="es-MX" smtClean="0"/>
              <a:pPr/>
              <a:t>‹#›</a:t>
            </a:fld>
            <a:endParaRPr lang="es-MX"/>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fecha"/>
          <p:cNvSpPr>
            <a:spLocks noGrp="1"/>
          </p:cNvSpPr>
          <p:nvPr>
            <p:ph type="dt" sz="half" idx="10"/>
          </p:nvPr>
        </p:nvSpPr>
        <p:spPr/>
        <p:txBody>
          <a:bodyPr/>
          <a:lstStyle/>
          <a:p>
            <a:fld id="{72EC6C03-2BCD-40CF-BCB0-E85E90B9DA28}" type="datetimeFigureOut">
              <a:rPr lang="es-MX" smtClean="0"/>
              <a:pPr/>
              <a:t>07/04/14</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470517B0-FDCD-4927-ABA0-D8E5096A5B9C}" type="slidenum">
              <a:rPr lang="es-MX" smtClean="0"/>
              <a:pPr/>
              <a:t>‹#›</a:t>
            </a:fld>
            <a:endParaRPr lang="es-MX"/>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6 Marcador de fecha"/>
          <p:cNvSpPr>
            <a:spLocks noGrp="1"/>
          </p:cNvSpPr>
          <p:nvPr>
            <p:ph type="dt" sz="half" idx="10"/>
          </p:nvPr>
        </p:nvSpPr>
        <p:spPr/>
        <p:txBody>
          <a:bodyPr/>
          <a:lstStyle/>
          <a:p>
            <a:fld id="{72EC6C03-2BCD-40CF-BCB0-E85E90B9DA28}" type="datetimeFigureOut">
              <a:rPr lang="es-MX" smtClean="0"/>
              <a:pPr/>
              <a:t>07/04/14</a:t>
            </a:fld>
            <a:endParaRPr lang="es-MX"/>
          </a:p>
        </p:txBody>
      </p:sp>
      <p:sp>
        <p:nvSpPr>
          <p:cNvPr id="8" name="7 Marcador de pie de página"/>
          <p:cNvSpPr>
            <a:spLocks noGrp="1"/>
          </p:cNvSpPr>
          <p:nvPr>
            <p:ph type="ftr" sz="quarter" idx="11"/>
          </p:nvPr>
        </p:nvSpPr>
        <p:spPr/>
        <p:txBody>
          <a:bodyPr/>
          <a:lstStyle/>
          <a:p>
            <a:endParaRPr lang="es-MX"/>
          </a:p>
        </p:txBody>
      </p:sp>
      <p:sp>
        <p:nvSpPr>
          <p:cNvPr id="9" name="8 Marcador de número de diapositiva"/>
          <p:cNvSpPr>
            <a:spLocks noGrp="1"/>
          </p:cNvSpPr>
          <p:nvPr>
            <p:ph type="sldNum" sz="quarter" idx="12"/>
          </p:nvPr>
        </p:nvSpPr>
        <p:spPr/>
        <p:txBody>
          <a:bodyPr/>
          <a:lstStyle/>
          <a:p>
            <a:fld id="{470517B0-FDCD-4927-ABA0-D8E5096A5B9C}" type="slidenum">
              <a:rPr lang="es-MX" smtClean="0"/>
              <a:pPr/>
              <a:t>‹#›</a:t>
            </a:fld>
            <a:endParaRPr lang="es-MX"/>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fecha"/>
          <p:cNvSpPr>
            <a:spLocks noGrp="1"/>
          </p:cNvSpPr>
          <p:nvPr>
            <p:ph type="dt" sz="half" idx="10"/>
          </p:nvPr>
        </p:nvSpPr>
        <p:spPr/>
        <p:txBody>
          <a:bodyPr/>
          <a:lstStyle/>
          <a:p>
            <a:fld id="{72EC6C03-2BCD-40CF-BCB0-E85E90B9DA28}" type="datetimeFigureOut">
              <a:rPr lang="es-MX" smtClean="0"/>
              <a:pPr/>
              <a:t>07/04/14</a:t>
            </a:fld>
            <a:endParaRPr lang="es-MX"/>
          </a:p>
        </p:txBody>
      </p:sp>
      <p:sp>
        <p:nvSpPr>
          <p:cNvPr id="4" name="3 Marcador de pie de página"/>
          <p:cNvSpPr>
            <a:spLocks noGrp="1"/>
          </p:cNvSpPr>
          <p:nvPr>
            <p:ph type="ftr" sz="quarter" idx="11"/>
          </p:nvPr>
        </p:nvSpPr>
        <p:spPr/>
        <p:txBody>
          <a:bodyPr/>
          <a:lstStyle/>
          <a:p>
            <a:endParaRPr lang="es-MX"/>
          </a:p>
        </p:txBody>
      </p:sp>
      <p:sp>
        <p:nvSpPr>
          <p:cNvPr id="5" name="4 Marcador de número de diapositiva"/>
          <p:cNvSpPr>
            <a:spLocks noGrp="1"/>
          </p:cNvSpPr>
          <p:nvPr>
            <p:ph type="sldNum" sz="quarter" idx="12"/>
          </p:nvPr>
        </p:nvSpPr>
        <p:spPr/>
        <p:txBody>
          <a:bodyPr/>
          <a:lstStyle/>
          <a:p>
            <a:fld id="{470517B0-FDCD-4927-ABA0-D8E5096A5B9C}" type="slidenum">
              <a:rPr lang="es-MX" smtClean="0"/>
              <a:pPr/>
              <a:t>‹#›</a:t>
            </a:fld>
            <a:endParaRPr lang="es-MX"/>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72EC6C03-2BCD-40CF-BCB0-E85E90B9DA28}" type="datetimeFigureOut">
              <a:rPr lang="es-MX" smtClean="0"/>
              <a:pPr/>
              <a:t>07/04/14</a:t>
            </a:fld>
            <a:endParaRPr lang="es-MX"/>
          </a:p>
        </p:txBody>
      </p:sp>
      <p:sp>
        <p:nvSpPr>
          <p:cNvPr id="3" name="2 Marcador de pie de página"/>
          <p:cNvSpPr>
            <a:spLocks noGrp="1"/>
          </p:cNvSpPr>
          <p:nvPr>
            <p:ph type="ftr" sz="quarter" idx="11"/>
          </p:nvPr>
        </p:nvSpPr>
        <p:spPr/>
        <p:txBody>
          <a:bodyPr/>
          <a:lstStyle/>
          <a:p>
            <a:endParaRPr lang="es-MX"/>
          </a:p>
        </p:txBody>
      </p:sp>
      <p:sp>
        <p:nvSpPr>
          <p:cNvPr id="4" name="3 Marcador de número de diapositiva"/>
          <p:cNvSpPr>
            <a:spLocks noGrp="1"/>
          </p:cNvSpPr>
          <p:nvPr>
            <p:ph type="sldNum" sz="quarter" idx="12"/>
          </p:nvPr>
        </p:nvSpPr>
        <p:spPr/>
        <p:txBody>
          <a:bodyPr/>
          <a:lstStyle/>
          <a:p>
            <a:fld id="{470517B0-FDCD-4927-ABA0-D8E5096A5B9C}" type="slidenum">
              <a:rPr lang="es-MX" smtClean="0"/>
              <a:pPr/>
              <a:t>‹#›</a:t>
            </a:fld>
            <a:endParaRPr lang="es-MX"/>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MX"/>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72EC6C03-2BCD-40CF-BCB0-E85E90B9DA28}" type="datetimeFigureOut">
              <a:rPr lang="es-MX" smtClean="0"/>
              <a:pPr/>
              <a:t>07/04/14</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470517B0-FDCD-4927-ABA0-D8E5096A5B9C}" type="slidenum">
              <a:rPr lang="es-MX" smtClean="0"/>
              <a:pPr/>
              <a:t>‹#›</a:t>
            </a:fld>
            <a:endParaRPr lang="es-MX"/>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72EC6C03-2BCD-40CF-BCB0-E85E90B9DA28}" type="datetimeFigureOut">
              <a:rPr lang="es-MX" smtClean="0"/>
              <a:pPr/>
              <a:t>07/04/14</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470517B0-FDCD-4927-ABA0-D8E5096A5B9C}" type="slidenum">
              <a:rPr lang="es-MX" smtClean="0"/>
              <a:pPr/>
              <a:t>‹#›</a:t>
            </a:fld>
            <a:endParaRPr lang="es-MX"/>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EC6C03-2BCD-40CF-BCB0-E85E90B9DA28}" type="datetimeFigureOut">
              <a:rPr lang="es-MX" smtClean="0"/>
              <a:pPr/>
              <a:t>07/04/14</a:t>
            </a:fld>
            <a:endParaRPr lang="es-MX"/>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0517B0-FDCD-4927-ABA0-D8E5096A5B9C}" type="slidenum">
              <a:rPr lang="es-MX" smtClean="0"/>
              <a:pPr/>
              <a:t>‹#›</a:t>
            </a:fld>
            <a:endParaRPr lang="es-MX"/>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tags" Target="../tags/tag2.xml"/><Relationship Id="rId2" Type="http://schemas.openxmlformats.org/officeDocument/2006/relationships/slideLayout" Target="../slideLayouts/slideLayout1.xml"/><Relationship Id="rId3"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9.png"/><Relationship Id="rId1" Type="http://schemas.openxmlformats.org/officeDocument/2006/relationships/tags" Target="../tags/tag11.xml"/><Relationship Id="rId2"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hyperlink" Target="http://www.biografiasyvidas.com/biografia/m/mendel.htm" TargetMode="External"/><Relationship Id="rId5" Type="http://schemas.openxmlformats.org/officeDocument/2006/relationships/hyperlink" Target="http://www.um.es/molecula/anucl.htm" TargetMode="External"/><Relationship Id="rId6" Type="http://schemas.openxmlformats.org/officeDocument/2006/relationships/hyperlink" Target="http://www.focde.com/hibridos_estand02.htm" TargetMode="External"/><Relationship Id="rId7" Type="http://schemas.openxmlformats.org/officeDocument/2006/relationships/hyperlink" Target="http://recursostic.educacion.es/ciencias/biosfera/web/alumno/4ESO/genetica1/contenidos4.htm" TargetMode="External"/><Relationship Id="rId8" Type="http://schemas.openxmlformats.org/officeDocument/2006/relationships/hyperlink" Target="http://biologia.uab.es/genomica/swf/genotipo.htm" TargetMode="External"/><Relationship Id="rId9" Type="http://schemas.openxmlformats.org/officeDocument/2006/relationships/hyperlink" Target="http://docencia.udea.edu.co/cen/mecanismos-evolucion/origen_var6.html" TargetMode="External"/><Relationship Id="rId10" Type="http://schemas.openxmlformats.org/officeDocument/2006/relationships/hyperlink" Target="http://www.profesorenlinea.cl/Ciencias/Celula_diploide_haploide.html" TargetMode="External"/><Relationship Id="rId1" Type="http://schemas.openxmlformats.org/officeDocument/2006/relationships/tags" Target="../tags/tag12.xml"/><Relationship Id="rId2"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emf"/><Relationship Id="rId3" Type="http://schemas.openxmlformats.org/officeDocument/2006/relationships/image" Target="../media/image11.jpeg"/></Relationships>
</file>

<file path=ppt/slides/_rels/slide2.xml.rels><?xml version="1.0" encoding="UTF-8" standalone="yes"?>
<Relationships xmlns="http://schemas.openxmlformats.org/package/2006/relationships"><Relationship Id="rId1" Type="http://schemas.openxmlformats.org/officeDocument/2006/relationships/tags" Target="../tags/tag3.xml"/><Relationship Id="rId2" Type="http://schemas.openxmlformats.org/officeDocument/2006/relationships/slideLayout" Target="../slideLayouts/slideLayout2.xml"/><Relationship Id="rId3"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tags" Target="../tags/tag4.xml"/><Relationship Id="rId2"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4.jpeg"/><Relationship Id="rId1" Type="http://schemas.openxmlformats.org/officeDocument/2006/relationships/tags" Target="../tags/tag5.xml"/><Relationship Id="rId2"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2.png"/><Relationship Id="rId1" Type="http://schemas.openxmlformats.org/officeDocument/2006/relationships/tags" Target="../tags/tag6.xml"/><Relationship Id="rId2"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6.gif"/><Relationship Id="rId1" Type="http://schemas.openxmlformats.org/officeDocument/2006/relationships/tags" Target="../tags/tag7.xml"/><Relationship Id="rId2"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7.png"/><Relationship Id="rId1" Type="http://schemas.openxmlformats.org/officeDocument/2006/relationships/tags" Target="../tags/tag8.xml"/><Relationship Id="rId2"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8.jpeg"/><Relationship Id="rId1" Type="http://schemas.openxmlformats.org/officeDocument/2006/relationships/tags" Target="../tags/tag9.xml"/><Relationship Id="rId2"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hyperlink" Target="http://www.profesorenlinea.cl/Ciencias/Gametos_humanos.htm" TargetMode="External"/><Relationship Id="rId5" Type="http://schemas.openxmlformats.org/officeDocument/2006/relationships/hyperlink" Target="http://www.profesorenlinea.cl/Ciencias/cromosomas.htm" TargetMode="External"/><Relationship Id="rId1" Type="http://schemas.openxmlformats.org/officeDocument/2006/relationships/tags" Target="../tags/tag10.xml"/><Relationship Id="rId2"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4211960" y="1196752"/>
            <a:ext cx="4248472" cy="1470025"/>
          </a:xfrm>
        </p:spPr>
        <p:txBody>
          <a:bodyPr>
            <a:normAutofit fontScale="90000"/>
          </a:bodyPr>
          <a:lstStyle/>
          <a:p>
            <a:r>
              <a:rPr lang="es-MX" b="1" dirty="0" smtClean="0">
                <a:solidFill>
                  <a:srgbClr val="FF00FF"/>
                </a:solidFill>
              </a:rPr>
              <a:t/>
            </a:r>
            <a:br>
              <a:rPr lang="es-MX" b="1" dirty="0" smtClean="0">
                <a:solidFill>
                  <a:srgbClr val="FF00FF"/>
                </a:solidFill>
              </a:rPr>
            </a:br>
            <a:r>
              <a:rPr lang="es-MX" b="1" dirty="0" smtClean="0">
                <a:solidFill>
                  <a:srgbClr val="FF00FF"/>
                </a:solidFill>
              </a:rPr>
              <a:t/>
            </a:r>
            <a:br>
              <a:rPr lang="es-MX" b="1" dirty="0" smtClean="0">
                <a:solidFill>
                  <a:srgbClr val="FF00FF"/>
                </a:solidFill>
              </a:rPr>
            </a:br>
            <a:r>
              <a:rPr lang="es-MX" b="1" dirty="0" smtClean="0">
                <a:solidFill>
                  <a:srgbClr val="FF00FF"/>
                </a:solidFill>
              </a:rPr>
              <a:t/>
            </a:r>
            <a:br>
              <a:rPr lang="es-MX" b="1" dirty="0" smtClean="0">
                <a:solidFill>
                  <a:srgbClr val="FF00FF"/>
                </a:solidFill>
              </a:rPr>
            </a:br>
            <a:r>
              <a:rPr lang="es-MX" b="1" dirty="0" smtClean="0">
                <a:solidFill>
                  <a:srgbClr val="FF00FF"/>
                </a:solidFill>
              </a:rPr>
              <a:t/>
            </a:r>
            <a:br>
              <a:rPr lang="es-MX" b="1" dirty="0" smtClean="0">
                <a:solidFill>
                  <a:srgbClr val="FF00FF"/>
                </a:solidFill>
              </a:rPr>
            </a:br>
            <a:r>
              <a:rPr lang="es-MX" b="1" dirty="0" smtClean="0">
                <a:solidFill>
                  <a:srgbClr val="FF00FF"/>
                </a:solidFill>
              </a:rPr>
              <a:t/>
            </a:r>
            <a:br>
              <a:rPr lang="es-MX" b="1" dirty="0" smtClean="0">
                <a:solidFill>
                  <a:srgbClr val="FF00FF"/>
                </a:solidFill>
              </a:rPr>
            </a:br>
            <a:r>
              <a:rPr lang="es-MX" b="1" dirty="0" smtClean="0">
                <a:solidFill>
                  <a:srgbClr val="FF00FF"/>
                </a:solidFill>
              </a:rPr>
              <a:t/>
            </a:r>
            <a:br>
              <a:rPr lang="es-MX" b="1" dirty="0" smtClean="0">
                <a:solidFill>
                  <a:srgbClr val="FF00FF"/>
                </a:solidFill>
              </a:rPr>
            </a:br>
            <a:r>
              <a:rPr lang="es-MX" b="1" dirty="0" smtClean="0">
                <a:solidFill>
                  <a:srgbClr val="FF00FF"/>
                </a:solidFill>
              </a:rPr>
              <a:t/>
            </a:r>
            <a:br>
              <a:rPr lang="es-MX" b="1" dirty="0" smtClean="0">
                <a:solidFill>
                  <a:srgbClr val="FF00FF"/>
                </a:solidFill>
              </a:rPr>
            </a:br>
            <a:r>
              <a:rPr lang="es-MX" sz="3100" dirty="0" smtClean="0">
                <a:solidFill>
                  <a:schemeClr val="tx2">
                    <a:lumMod val="60000"/>
                    <a:lumOff val="40000"/>
                  </a:schemeClr>
                </a:solidFill>
                <a:latin typeface="Arial"/>
                <a:cs typeface="Arial"/>
              </a:rPr>
              <a:t>GENETICA</a:t>
            </a:r>
            <a:r>
              <a:rPr lang="es-MX" sz="3100" dirty="0" smtClean="0">
                <a:solidFill>
                  <a:srgbClr val="FF00FF"/>
                </a:solidFill>
                <a:latin typeface="Arial"/>
                <a:cs typeface="Arial"/>
              </a:rPr>
              <a:t/>
            </a:r>
            <a:br>
              <a:rPr lang="es-MX" sz="3100" dirty="0" smtClean="0">
                <a:solidFill>
                  <a:srgbClr val="FF00FF"/>
                </a:solidFill>
                <a:latin typeface="Arial"/>
                <a:cs typeface="Arial"/>
              </a:rPr>
            </a:br>
            <a:r>
              <a:rPr lang="es-MX" sz="3100" dirty="0" smtClean="0">
                <a:solidFill>
                  <a:schemeClr val="tx2">
                    <a:lumMod val="60000"/>
                    <a:lumOff val="40000"/>
                  </a:schemeClr>
                </a:solidFill>
                <a:latin typeface="Arial"/>
                <a:cs typeface="Arial"/>
              </a:rPr>
              <a:t>(Genética y Herencia)</a:t>
            </a:r>
            <a:r>
              <a:rPr lang="es-MX" b="1" dirty="0" smtClean="0">
                <a:solidFill>
                  <a:srgbClr val="FF00FF"/>
                </a:solidFill>
                <a:latin typeface="Arial Black" pitchFamily="34" charset="0"/>
                <a:cs typeface="Aharoni" pitchFamily="2" charset="-79"/>
              </a:rPr>
              <a:t/>
            </a:r>
            <a:br>
              <a:rPr lang="es-MX" b="1" dirty="0" smtClean="0">
                <a:solidFill>
                  <a:srgbClr val="FF00FF"/>
                </a:solidFill>
                <a:latin typeface="Arial Black" pitchFamily="34" charset="0"/>
                <a:cs typeface="Aharoni" pitchFamily="2" charset="-79"/>
              </a:rPr>
            </a:br>
            <a:r>
              <a:rPr lang="es-MX" b="1" dirty="0">
                <a:solidFill>
                  <a:srgbClr val="FF00FF"/>
                </a:solidFill>
              </a:rPr>
              <a:t/>
            </a:r>
            <a:br>
              <a:rPr lang="es-MX" b="1" dirty="0">
                <a:solidFill>
                  <a:srgbClr val="FF00FF"/>
                </a:solidFill>
              </a:rPr>
            </a:br>
            <a:r>
              <a:rPr lang="es-MX" sz="1800" dirty="0" smtClean="0">
                <a:solidFill>
                  <a:schemeClr val="bg1">
                    <a:lumMod val="50000"/>
                  </a:schemeClr>
                </a:solidFill>
                <a:latin typeface="Arial"/>
                <a:cs typeface="Arial"/>
              </a:rPr>
              <a:t>Biol. Natalia Ocampo Fernández.</a:t>
            </a:r>
            <a:r>
              <a:rPr lang="es-MX" sz="1800" dirty="0" smtClean="0">
                <a:solidFill>
                  <a:srgbClr val="FF00FF"/>
                </a:solidFill>
                <a:latin typeface="Arial"/>
                <a:cs typeface="Arial"/>
              </a:rPr>
              <a:t/>
            </a:r>
            <a:br>
              <a:rPr lang="es-MX" sz="1800" dirty="0" smtClean="0">
                <a:solidFill>
                  <a:srgbClr val="FF00FF"/>
                </a:solidFill>
                <a:latin typeface="Arial"/>
                <a:cs typeface="Arial"/>
              </a:rPr>
            </a:br>
            <a:r>
              <a:rPr lang="es-MX" sz="1800" dirty="0" smtClean="0">
                <a:solidFill>
                  <a:schemeClr val="bg1">
                    <a:lumMod val="50000"/>
                  </a:schemeClr>
                </a:solidFill>
                <a:latin typeface="Arial"/>
                <a:cs typeface="Arial"/>
              </a:rPr>
              <a:t>Enero 2014 </a:t>
            </a:r>
            <a:r>
              <a:rPr lang="es-MX" b="1" dirty="0" smtClean="0">
                <a:solidFill>
                  <a:srgbClr val="FF00FF"/>
                </a:solidFill>
              </a:rPr>
              <a:t/>
            </a:r>
            <a:br>
              <a:rPr lang="es-MX" b="1" dirty="0" smtClean="0">
                <a:solidFill>
                  <a:srgbClr val="FF00FF"/>
                </a:solidFill>
              </a:rPr>
            </a:br>
            <a:r>
              <a:rPr lang="es-MX" b="1" dirty="0" smtClean="0">
                <a:solidFill>
                  <a:srgbClr val="FF00FF"/>
                </a:solidFill>
              </a:rPr>
              <a:t/>
            </a:r>
            <a:br>
              <a:rPr lang="es-MX" b="1" dirty="0" smtClean="0">
                <a:solidFill>
                  <a:srgbClr val="FF00FF"/>
                </a:solidFill>
              </a:rPr>
            </a:br>
            <a:r>
              <a:rPr lang="es-MX" b="1" dirty="0" smtClean="0">
                <a:solidFill>
                  <a:srgbClr val="FF00FF"/>
                </a:solidFill>
              </a:rPr>
              <a:t/>
            </a:r>
            <a:br>
              <a:rPr lang="es-MX" b="1" dirty="0" smtClean="0">
                <a:solidFill>
                  <a:srgbClr val="FF00FF"/>
                </a:solidFill>
              </a:rPr>
            </a:br>
            <a:endParaRPr lang="es-MX" b="1" dirty="0">
              <a:solidFill>
                <a:srgbClr val="FF00FF"/>
              </a:solidFill>
            </a:endParaRPr>
          </a:p>
        </p:txBody>
      </p:sp>
      <p:pic>
        <p:nvPicPr>
          <p:cNvPr id="6" name="Picture 5"/>
          <p:cNvPicPr>
            <a:picLocks noChangeAspect="1"/>
          </p:cNvPicPr>
          <p:nvPr/>
        </p:nvPicPr>
        <p:blipFill>
          <a:blip r:embed="rId3"/>
          <a:stretch>
            <a:fillRect/>
          </a:stretch>
        </p:blipFill>
        <p:spPr>
          <a:xfrm>
            <a:off x="1187624" y="620688"/>
            <a:ext cx="2546903" cy="5301208"/>
          </a:xfrm>
          <a:prstGeom prst="rect">
            <a:avLst/>
          </a:prstGeom>
        </p:spPr>
      </p:pic>
      <p:sp>
        <p:nvSpPr>
          <p:cNvPr id="7" name="TextBox 6"/>
          <p:cNvSpPr txBox="1"/>
          <p:nvPr/>
        </p:nvSpPr>
        <p:spPr>
          <a:xfrm>
            <a:off x="4788024" y="5301208"/>
            <a:ext cx="3328067" cy="369332"/>
          </a:xfrm>
          <a:prstGeom prst="rect">
            <a:avLst/>
          </a:prstGeom>
          <a:noFill/>
        </p:spPr>
        <p:txBody>
          <a:bodyPr wrap="none" rtlCol="0">
            <a:spAutoFit/>
          </a:bodyPr>
          <a:lstStyle/>
          <a:p>
            <a:r>
              <a:rPr lang="en-US" dirty="0" smtClean="0">
                <a:solidFill>
                  <a:srgbClr val="1698FF"/>
                </a:solidFill>
              </a:rPr>
              <a:t>http://</a:t>
            </a:r>
            <a:r>
              <a:rPr lang="en-US" dirty="0" err="1" smtClean="0">
                <a:solidFill>
                  <a:srgbClr val="1698FF"/>
                </a:solidFill>
              </a:rPr>
              <a:t>www.uaeh.edu.mx</a:t>
            </a:r>
            <a:r>
              <a:rPr lang="en-US" dirty="0" smtClean="0">
                <a:solidFill>
                  <a:srgbClr val="1698FF"/>
                </a:solidFill>
              </a:rPr>
              <a:t>/virtual</a:t>
            </a:r>
            <a:endParaRPr lang="en-US" dirty="0">
              <a:solidFill>
                <a:srgbClr val="1698FF"/>
              </a:solidFill>
            </a:endParaRPr>
          </a:p>
        </p:txBody>
      </p:sp>
    </p:spTree>
    <p:custDataLst>
      <p:tags r:id="rId1"/>
    </p:custData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in-título-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3608" y="116632"/>
            <a:ext cx="7543800" cy="6261100"/>
          </a:xfrm>
          <a:prstGeom prst="rect">
            <a:avLst/>
          </a:prstGeom>
        </p:spPr>
      </p:pic>
      <p:pic>
        <p:nvPicPr>
          <p:cNvPr id="2053" name="Picture 5"/>
          <p:cNvPicPr>
            <a:picLocks noChangeAspect="1" noChangeArrowheads="1"/>
          </p:cNvPicPr>
          <p:nvPr/>
        </p:nvPicPr>
        <p:blipFill>
          <a:blip r:embed="rId4" cstate="print"/>
          <a:srcRect/>
          <a:stretch>
            <a:fillRect/>
          </a:stretch>
        </p:blipFill>
        <p:spPr bwMode="auto">
          <a:xfrm>
            <a:off x="683568" y="4653136"/>
            <a:ext cx="3960440" cy="2105978"/>
          </a:xfrm>
          <a:prstGeom prst="rect">
            <a:avLst/>
          </a:prstGeom>
          <a:noFill/>
          <a:ln w="9525">
            <a:noFill/>
            <a:miter lim="800000"/>
            <a:headEnd/>
            <a:tailEnd/>
          </a:ln>
        </p:spPr>
      </p:pic>
      <p:sp>
        <p:nvSpPr>
          <p:cNvPr id="10242" name="3 CuadroTexto"/>
          <p:cNvSpPr txBox="1">
            <a:spLocks noChangeArrowheads="1"/>
          </p:cNvSpPr>
          <p:nvPr/>
        </p:nvSpPr>
        <p:spPr bwMode="auto">
          <a:xfrm>
            <a:off x="1475656" y="404664"/>
            <a:ext cx="6357937" cy="5632311"/>
          </a:xfrm>
          <a:prstGeom prst="rect">
            <a:avLst/>
          </a:prstGeom>
          <a:noFill/>
          <a:ln w="9525">
            <a:noFill/>
            <a:miter lim="800000"/>
            <a:headEnd/>
            <a:tailEnd/>
          </a:ln>
        </p:spPr>
        <p:txBody>
          <a:bodyPr>
            <a:spAutoFit/>
          </a:bodyPr>
          <a:lstStyle/>
          <a:p>
            <a:pPr algn="ctr"/>
            <a:r>
              <a:rPr lang="es-AR" sz="4000" b="1" dirty="0" smtClean="0">
                <a:solidFill>
                  <a:srgbClr val="002060"/>
                </a:solidFill>
                <a:effectLst/>
                <a:latin typeface="Calibri" pitchFamily="34" charset="0"/>
              </a:rPr>
              <a:t>MUTACIONES</a:t>
            </a:r>
          </a:p>
          <a:p>
            <a:pPr algn="ctr"/>
            <a:endParaRPr lang="es-AR" sz="4000" b="1" dirty="0" smtClean="0">
              <a:solidFill>
                <a:srgbClr val="002060"/>
              </a:solidFill>
              <a:effectLst/>
              <a:latin typeface="Calibri" pitchFamily="34" charset="0"/>
            </a:endParaRPr>
          </a:p>
          <a:p>
            <a:pPr algn="ctr"/>
            <a:endParaRPr lang="es-AR" sz="4000" b="1" dirty="0" smtClean="0">
              <a:solidFill>
                <a:srgbClr val="002060"/>
              </a:solidFill>
              <a:latin typeface="Calibri" pitchFamily="34" charset="0"/>
            </a:endParaRPr>
          </a:p>
          <a:p>
            <a:pPr algn="ctr"/>
            <a:endParaRPr lang="es-AR" sz="4000" b="1" dirty="0" smtClean="0">
              <a:solidFill>
                <a:srgbClr val="002060"/>
              </a:solidFill>
              <a:effectLst/>
              <a:latin typeface="Calibri" pitchFamily="34" charset="0"/>
            </a:endParaRPr>
          </a:p>
          <a:p>
            <a:pPr algn="ctr"/>
            <a:endParaRPr lang="es-AR" sz="4000" b="1" dirty="0" smtClean="0">
              <a:solidFill>
                <a:srgbClr val="002060"/>
              </a:solidFill>
              <a:latin typeface="Calibri" pitchFamily="34" charset="0"/>
            </a:endParaRPr>
          </a:p>
          <a:p>
            <a:pPr algn="ctr"/>
            <a:endParaRPr lang="es-AR" sz="4000" b="1" dirty="0" smtClean="0">
              <a:solidFill>
                <a:srgbClr val="002060"/>
              </a:solidFill>
              <a:effectLst/>
              <a:latin typeface="Calibri" pitchFamily="34" charset="0"/>
            </a:endParaRPr>
          </a:p>
          <a:p>
            <a:pPr algn="ctr"/>
            <a:endParaRPr lang="es-AR" sz="4000" b="1" dirty="0" smtClean="0">
              <a:solidFill>
                <a:srgbClr val="002060"/>
              </a:solidFill>
              <a:latin typeface="Calibri" pitchFamily="34" charset="0"/>
            </a:endParaRPr>
          </a:p>
          <a:p>
            <a:pPr algn="ctr"/>
            <a:endParaRPr lang="es-AR" sz="4000" b="1" dirty="0" smtClean="0">
              <a:solidFill>
                <a:srgbClr val="002060"/>
              </a:solidFill>
              <a:effectLst/>
              <a:latin typeface="Calibri" pitchFamily="34" charset="0"/>
            </a:endParaRPr>
          </a:p>
          <a:p>
            <a:pPr algn="ctr"/>
            <a:endParaRPr lang="es-AR" sz="4000" b="1" dirty="0">
              <a:solidFill>
                <a:srgbClr val="002060"/>
              </a:solidFill>
              <a:effectLst/>
              <a:latin typeface="Calibri" pitchFamily="34" charset="0"/>
            </a:endParaRPr>
          </a:p>
        </p:txBody>
      </p:sp>
      <p:sp>
        <p:nvSpPr>
          <p:cNvPr id="3" name="2 Rectángulo"/>
          <p:cNvSpPr/>
          <p:nvPr/>
        </p:nvSpPr>
        <p:spPr>
          <a:xfrm>
            <a:off x="1259632" y="1484784"/>
            <a:ext cx="6264696" cy="3139321"/>
          </a:xfrm>
          <a:prstGeom prst="rect">
            <a:avLst/>
          </a:prstGeom>
        </p:spPr>
        <p:txBody>
          <a:bodyPr wrap="square">
            <a:spAutoFit/>
          </a:bodyPr>
          <a:lstStyle/>
          <a:p>
            <a:pPr algn="just"/>
            <a:r>
              <a:rPr lang="es-MX" dirty="0" smtClean="0"/>
              <a:t>Estas pueden ser espontaneas o inducidas.</a:t>
            </a:r>
          </a:p>
          <a:p>
            <a:pPr algn="just"/>
            <a:endParaRPr lang="es-MX" dirty="0" smtClean="0"/>
          </a:p>
          <a:p>
            <a:pPr algn="just"/>
            <a:r>
              <a:rPr lang="es-MX" dirty="0" smtClean="0"/>
              <a:t>La alteración de la secuencia de ADN, mediante el proceso de mutación, es el origen primario de toda la variación genética. Las variantes </a:t>
            </a:r>
            <a:r>
              <a:rPr lang="es-MX" dirty="0" err="1" smtClean="0"/>
              <a:t>alélicas</a:t>
            </a:r>
            <a:r>
              <a:rPr lang="es-MX" dirty="0" smtClean="0"/>
              <a:t> que surgen por mutación y que son transmitidas de generación en generación hacen posible la evolución. Las mutaciones que se producen en las líneas germinales son las importantes porque pueden ser transmitidas a la descendencia; aunque hay algunas mutaciones somáticas que pueden ser heredadas cuando las estructuras reproductivas surgen de meristemos somáticos.</a:t>
            </a:r>
            <a:endParaRPr lang="es-MX" dirty="0"/>
          </a:p>
        </p:txBody>
      </p:sp>
      <p:sp>
        <p:nvSpPr>
          <p:cNvPr id="2050" name="AutoShape 2" descr="data:image/jpeg;base64,/9j/4AAQSkZJRgABAQAAAQABAAD/2wCEAAkGBxQSEBQUEhQUFRUVFBYXFRQVFBYVFRUXFBUXFhQWFBcYHCggGBolHBUXITEhJSkrLi4uGB8zODMsNygtLisBCgoKDg0OGhAQGiwkHyUsLCwsLCwvLCwsLCwsLCwsLCwsLCwsLCwsLCwsLCwsLCwsLCwsLCwsLCwsLCwsLCwsLP/AABEIAMkA+wMBIgACEQEDEQH/xAAcAAABBQEBAQAAAAAAAAAAAAADAQIEBQYHAAj/xABCEAACAQIEAwUGAgkCBAcAAAABAhEAAwQSITEFQVEGEyJhcQcyQoGRsRShIzNSYoLB0eHwcvEVQ1NzCCU1dJKywv/EABkBAAMBAQEAAAAAAAAAAAAAAAABAgMEBf/EACgRAAICAgIBBAEEAwAAAAAAAAABAhEDIRIxIgQTQVHRYXGRsRRCgf/aAAwDAQACEQMRAD8A2qJRkSlRKOiVhRAxUoqpRFSiqlOgGKlPVKKtuiBKdACCU8JRQlOCVVACCU4JRglKEpgCCUuSjBKcFp0AHJShKOFpwWgAAt07JRgtLlqgAhKXLRYr0UABy00rRyKYRTAARQ2FSCKYwoAjOtCYVJYUJhQBHYUJhUgihsKAIrLQnWpTCguKQiHcSo1xKnutR3WlQFfcSgd3U+4tAK0hl+iUdUpUWjIlZgNVaMiU5UoqrToBoSiBacq08LVDKDtB2jtYRrdtpa5cDMizAhSASWPm2w1gHpWLvdrsTiLxQfohmiyqFlL6SGfmc0EAToD11qh9pJZOK33u3M+VUFi3uqK1lMxfykE5eZM1n+H8Qc5rhbVWTKCN8+aWc7gnYRtQhN10dQscextpQL5A0JIZF7xNiA52ggzMaRuZqTwLtneuXrK3bSGzfhVuo47xHb3Fu2+W4mNsw6GMbb48t0d3e15BywzEkwqux3E7HzBqobhyi8Cls3Dbi5ZZbhRlK6Sy/GokHKuU6DkTUt70Uj6GC04LULgXE1xNhbq6ToyndWHvA1YxWgqGBaj43G27KzcYKCYE7k7wo3NO4hjFsoXbXooiWPJRP3Og1J0Fch45x+5fvEWyHu83Olm2BoQhba2vMnV2jQ6Ck3Q6OhXO0jN+osM07FyEn5TNU/Fu0eJtqWIVWXKQqMLiMr54IJUTrbIPQxBrENxC5h7dxheZ2IQFzOQq75WFtSARPXWfKIE6/jzcFtYGUWxOmWFlLiggnYAvt0osR1Ls3xP8VhLN+ApuICygyFcaOoPOGBFWUVzX2ddqFS6uCuIVDs5s3CQcz6vcQgbTDMJ866XFEZWhtDSKYRRIppFWSCIpjCjEUMigALChMKkMKEwoAjsKEwqQwoTLQBHYUJhUhhQmFAiM4oDrUphQmFICFcWglamOtCy0hGhRKMi0iiiqKzKFUUQCkUV69dVFLMYA3PqYH51QwqiiKtNtmRI2oqimB8qcSxLXXe45JzXm31JIGZiT1Mj6UCxiyttgQYuiZGhGQ+8Ous6HoadjjAVdf116fOCi/ajYNJS0us+IbzIzLoBt8R/Osn0Uvs9h8cUiegZTyZenkRER5+Qq6Z3tXsoJNsOty2QQSVaZInkQzqd9qp8dhC9lGUQ1ssr/ALPiIdSY01kr6qKm4XFd5hUzb2HCnm3dvsIjkQYqXb/odJdHUfZFxDJcxGDYxBNy3O7EMUu/a2f4ia6RjMStq21xzCopZj0CiTXFOxV2eL4W6WAU5kfTL42w1xVkfvFfrWv9snEimFt2FaO+Zjc1Abu7Ylj6SV19K1i/ERnOOceucRvFUJS0J3kCBG50A1Gp35aaULD2LaBltFQsqC7gTdy6hUgeBJGp8pMbDM28RmCW7SsWMEggQzN+rVp3AXWNBJ+dWF/Ed25DaqMqliScxDS4EiD8QAjYCpewJXGbGXD5HDZrrLcJOodcxYKrAxzB+8EimcSuhMPZMTcvlXYyI7tSQDlOwOcc9hUjjd9bjEFjFy8gjdgAxVSmpjl9ao+LXheJZjltKCuQbpatRkUdCzH6mktJfyEuyV2Vw5ucXwiqHzFlvEyTb7q0S4uEcrkBU6Q6V9AxXLfYfhy64rEsq+J1tqY1WFzOinkniTTyHTTp2JxKW1LXGVFG7MYA+ZrSPQDyKQ1B4txe3h1ljJ5INyTt6VQ2O2YCk37eRy5W1h7ZNy+/ihJEAKzbgdCCSJqrFRqiKYwpuEus6gsmQn4CysV8iV0n0JohFUSBYUNhRmobCgADChMKkMKEwoAAwoTCjsKGwoERmFBYVJYUJhQBGdaHlqQy0wrSEXyio3E+K2sOua6xA8lLfapais12qfHtbcYSzaKxEOf0lyTlIQbDQnUmsyyt432pW8EbBYtFYHVWZQhUjSeZY6U7FcXuvbFu74zIMW5gkEZTMbTrHlWK4bxe1aB7/wDD4dkMFFsA3RE6AzA9aZi+2gygYW4ySQSDpMAAa6gSInzmgZscP2lvWhlVguo8LLp4teZmf60a32zvgznDAyYyK0ATJKrlKrIjXbma5wO2d5hlvJaujzVQ22sNqCdPI6+dQcZxMtDWCxVdWsMBmQDUG2emvnNF/aD9iP2nUDFuAoCm491QNoxDZzB6QABUU3sq2dvDmMnp3o+g/vScT4icQys05lXLmnUrqZ12XWIGxkwNqBcuswKvMr4hMTlJAddPUH5UmNFn3uRrls6hlyiD8U57LAiYObQx186jri8p8Byl1KMu4YHSCDOZeR5iNKFib05W0JFu2W8nQ/F9Pyp+LsZ79wjMA5EADm4Rtl8ixikkOzRWuJWraYW8hVHAEWsxZs4ueJtZ0gmJ5GeVRe1/aK7xDGu3ujIqBeVtR+kjbmdSev5VHGcN3V9kzKYeGdRCnLplA38Pu61X2LhLhRobhHqAzameRjnQlSC7NPbxDW7YuWnyuxK2zBza+FnBPKBAHKeppv45lt5zGk27fKWPvXDG8LO/XyquvcQDNMaWxktzu2U6kx70wJ32XWg3ohBmzZQS5BBETspnXcD1ahJ0LVkvB4ljibKgSQyvrJMZldix8lUa9TUXiCu9027bG4rXQEC/81mOW0o6mYX8+lB/4g1tVa2WDNPjA95RAIEzIkkbRRMNxYqU7pLVsoVdWUFjbOUDvC7eIBcgMrosnyp07A7hZ4xh+CYKxhJFzEAKHRf+pdl3e4RJVZzECCYA051VWeO4rGqLlxUFtcwzNFqxOcq4lj4yAB192Otc+s2rdle+xim69wDLhiT+lIOVnuvuNZJGvvSZp2L46b3ivEMoMW7S+BJBg5QBIgqoJ3LZgCBpS5N9DN+mOVSTdupELN3vAvikgKjusiCDsNJXYGqhMVbvXTZt4kWzcaC1q3cuEAe+11yhN33viYLroOkHs52FxPEgl5m7my51bN4isa92gHiJJ94mNPiiuw9nezGGwKZcNaVSRDXD4rr6z43OpE8thyAq0rF0P4BwXD4WyqYdEUZRLAeJzHvMx1JPmasjTzTTVkMG1DaitQ2pgCYUNqK1DagQFhQmFGahkUAAYUNlqQwobCgCOy0yKORTYoEXAFevWyysAxUkEBhus8x50qingVkWUOE7EYC2QRhbRYAjO4zsc05ixbcmTrS47sJw+8mV8LaiIBUFGX/SV2NaAUQUwMOfZJw0/wDLuiTJi/c+kExXLvaT2YXhuOtixmWxct5rcsWysoi4pJ1InK2v7XlX0YKwXtm4CuI4ebshbmGPeITpmB8LW9f2pEeYFMD5/wAagAlDDD3kIgoxHijrrOnnRLY1H7xZddd02/MfQ091Z9CrTrOUyWzGAWB0066bVa2+AeJTe/R5D4U0k5do10U+91JqZNJbGivwN1VtO72yzBlVZ/VgxuViWJjqNas75u4gXWt27mZTbWU/V5VbOQYBg9VzfFJJgAT8HhbFs/qkf/ueP71HxL3FM4ckMFyusgZlGiuJlS0eEzvArH3ot6NFjbVlfjeDYo3c34dstxmW2odDvLDwg5tIzbDaoPD8LdDO627oNsEHwElXPhEgjcZifKKvuEXbiOb19mzBLgRSZKyDmckaTBMAbAmicPNtkR7irnyAFgIYaftDX86TzpaK9l1ZnDdyqkgMMggFzoR8Tg8yZ001qCcRMgCSRHSYMr669IraYjiODJIxCC4xPhIl7kACII1AHnXsJwHCYm3cbC/iDiktm6tr9GBCEE5tJJOw8W4rRZItWRwa0Yzil3LdZJ9wKhM81GvqZkes1L7N25uqXJy6u+hMhQc40+Q84qjyMbmVhDBiCDoQwnNPnM1ruHXO6RkUMLzZM0zMDYsIhVBgheupPKtHpUSQeIYhrt1rlyWZvegaCDASeQE7b68q6v7LewmEvWlxV89/ckTYZYtWmE5ZWT3mhkE6eU1ynFXO7ttcXNoQFJkNOpGvOZkjnvWt9lXbE2L696xyOVtGFEeIwgnckEg/M9aVV10CZ9EBY2r1LSGrEIaaadTTTJYxqG1EahtTEDahtRTQyKABNTGohFNIoAEaYRRSKYRQIERTYopFMigC1UU8CkAp4FZliingUgFOAoAcK5F/4hOMZbGHwquQbjm5cQRqiAhCTyGf6x5V10V81e13iq4jimIUjSywtK4IOiqMwI6Zi1DGilsoXNtl+JgjZdWOcxmIG3hO/lVbxPDi1cZGQBgxhiSpYT4WUjeRUzggi7YGv6xNRoCAwMkdK1/FDbVS10KVAk5gCPpWOTI4yWjSEUc+XFuNFuP/APOfvvU3C8YuKPFLkbGAGB8+qmpycTwrNrYCKfia2kfUTFC4zwwAd5Z1Tmq65f3k8uoobi3UkNWtpkduM32EwhUtOWOX7M9NNagXna4xLtPzhB6DaBTlykDpInUkEb6a6ztFWHAcMty4xdQQgEKR4ZOu3kKrxgroW5asr8Jg3uHLaUt/oEL/ABPtXQ+weDbDMz3I7xyJjkq7LPPcn51muKcVZX7uyVQKJdo0WdgB1/rR+Cdo2Rwt9gVb3bijnOx+vlWOTnOOl+So0maHtZhX7y4ndW3WEKXRCXFtsxKFsku8lmSeqb0PCcENoZHdLd9vGyplLKCoJZjcYllg7RrJIM1a8YxKtYVi7I6nKt1WK9XVbkH3CwOpmCwO0zkLnFGUtbuAplbxIV8U6FlzySpaRBmCOo1rTDJuBE1sp+1WGyXO4U5u6UmROsbjXXTpJGpFQeEZhdTLqQwKqfdnq3kNzVzxFmXELduQ7POkgZpMQSOShSCdtKdxbCDKHtm2ouSHS2YhlMFS085zcprW2SqR9E9jOIi5ZVM4cqikNpquxHqCPoVrRV84eyXjYw3ELaSot3MyvlBEeEsJHP3Z2nw19HA04a0xy+xKaadTTVmbGmhtRDQzTEDNMaiGmGgAZphFPIppoEMNMNENMNADGpsU802KALYCnAV4ClFZljgKUV4UtMBa+SO2JB4jiiAFDX7jADkGM/TU19bRXyVxtmXGYgXAQy3riw4koQ5y6cht9aTso9wJovLmY6EEzyC+I+mi03ivEjiTO1tdVXdnPIkdK9w/Eqi3AwLMZKmDIcgiG8vEY5VG7qCQIzFQNNkXnJ6kVDScrGuhLTKQc1xg3SBk3213GlewOKNtpSBr4lmEYDp+yaJgbJuswRitteagSx/z70DEo1u4UJlt1aIDg/Cw2NGm2h7qyfivw1xS6t3VyJynQMRrqNj6ijXri4a1kttmuNqSNdTu56DoKprhEGBlAGYA7K3MDyNea3lAYAASNPUSFbyI2PlS4fF6K5DyQpXMM0sGcE6tJ0B8+dGxTQ7jIAsKWSeR0kRsaj3tAWCkAOrQYnTcfnU/itra6olSsNH7J1B/P7U29qxJaLTszxju89m/L2SvmzKCNAI3H2Iq0tcHu3FQtabFJlCo9m5mItzChXUx4dSFYabbVi7eKXSWUxtIIYbfEtaLsnxO7bd+6zqjW2zgzlNz/lkTGu8npUT8bkhreiz7VYe2LYZ1c3Awtm2WD5QVYKua2MqFQw8B194mZqDhWTGXLgdFTwKCDPiyeEMSTo4666Eb71Q28YABnuMjq7M8wSztux1nNpv/AFpmKxDaspeGMNcC5QQwiPU+XSrp1oj5Lbhd78FiFuhReUE924bIh5NkzDxNGmun3r6P7H8TXEYO26GQBl84Gqz55Svzmvle7fJBBXSBE6adc2w/3rtPsfxrDABToS9xlOxIBA1HTYj50Oovk/2LhFz8TrFNNVDcQuRoV9YqM3ELymSRHoIqvdRX+JNl8aGaqrfFm55fp/epSYzNtl/P+tNZIkP000SDTDQjiT0H1pPxK89PX+tVyRDxSXwEIphFPpDVGQwimEUQ0w0ADIpsUQ0ygC3ilrwpazLFpaQUopgLXzH7TcH/AObYuDq75okA6gATPLSa+nK+ffbvwh7OOXEad1fUAdQ9seIMPMEEehpOyjDJhSxyq2V4gqeempQj7VNfgaEbvHTMYqntOWgDUgEgzBgcp61OTil5Fyss+baH6iZrCan/AKs1jx+UT2dLKRoqj/PmaqcbxG1cjNbLRsZyEekGaHcwt682YqfLXKoHlz+dNucIuCNA37qN4vz3ohCKe3scpN9LQFr6crS6dWLflFJ+LeS+XwkQREqQPvV7hey7OAbmnUDn0nTerQdnwAADEba/KtWv0GscmY04hf8Ap2/zFS04yyx4Vjykf2qfjuzZBJExuQIj1qovW7aHKVuTzPl1E70mov4E4yiXvDcdbc6QrcwYB/vVvex1u2ku4H5sfIDedKzOG4UjqGV215mD9hINS8N2dzGc8+ZXX6n0rlnDHe2y05V0FxfahmPgRR+8wzP9F/majJjHusq3iGt6kjKBrHODpuaJjcNh7EAhrlw7KWn6jQAecVXYnGsylCbaKd0RRAgg+9G8CtYxi14r/v4Idp7Z5sSgnu0CiTDGXY6H3Qxha3nsv7QnvjZuOTOtvNEzDZln4tIbr4TXPcThWWRqV0IYAHTz6Gth7NMI633uspAVIUkAEljDRzjLVZOPC2PDyWRHaUxHQ1Ms3QwhhIrNWcWKn4bGyaxUqPWnjTH3QUYjod/Kn4bFQ8cqj427N3+ET86AzQwP+fKmTxs0du5PpTbnSoFm/p8qmA7a1aZzyjTHWbhTbUdP6edTrThgCNarCToZr1vEi2wPwNv5HqK0hOtHLmxXtdloaYRRN6aRXQcIM02iEUkUAWler1LWZZ6lFJXppgOrC+17gwxOBBIJ7tp03EjQj5iPnWru8ZsKstdtgROrCfpvXOu2ntTtIptW7LXA8qzPooHUDrzpSVqhp0cGF9VJ0JBEeI6x6UfBcTNvzXp0/wBJ5Gj8d4QUAvIwuWrhJlAfAST4G8xVTbt820H3pNJrZabRs7V4XFBU6Hbl9fnVzwzBSdN9ix2E1j+yurvqcqgacpaYP0Bra4K9EAf5zrCMVCR1405Rs0+E4ai6MAx861PDuE4dlM2lnpEisnhsWCRJ35/58q3HZshhyn+ddioxlZkO0nZ+2DNoFTrOvhzE6QOQO1YrFcFW8u3i19a7jxPh1u7bZT4DyYdRrXPMTgGt3vGIDkkcxvDD6/cVjNJM1x+So4/juH3sK0qSFnf4T5OOvnV7a4pmwjXVEMqtI5yN/wCtdMfs5bxKZSFnQZuUGZzf36VznHdnLmBa+uY5O6d7eg0YKZ1PoOf2rLJFNWyXHi9GLF0bkli2rGdyd5O/2pGva9I2AEADmR86jI/+9EVtD6b863o5rC372bKSSTGs7TPIelar2dcQP4juZ0uqQqzpnlYyztpmn0rH27vI6iduY8wetdI9nmDGHQ4gHMXOVTGymDHkZFZZeKjUvk3wxcpqjcfhHG6mfSpuHtncjajYLjgI67VPt8TU/CJ9BWftr7PV5tdoh4fAuzFyAJExOvzoeMYCpmI4mPh0Ou1UGLxBYmST0mnJJKkTybeyysYrXyqWMbp9qzq3iaKL1Z2S1s0TYwRHlQL2I8BP738qpWxmtebFSI85/Kk5BwRsuBYrPbKndPsdqsiKx/ZrFxfjkwj6/wB62RFduKXKJ5HqIcZsGRSU40laGBZRXqdSVBYlUPazjy4a1AYC43u7Er+8RV3ftBlIbY+ZH5iuHdrcDiUx178PcD280Kt094VgawTrFAFBxm7fV3a8nf27jlswADKx1OXL9qiphUvoyh2HMq6nMp8qkviMQby27l5QTqFtKGMjyFWmMt90ssxbfU7nTmPrpWiimQ5OPRWYDF2cPhrllw9wnVQoWCRuSTtpr8qwWNYu0wQOQNabH4ocgII3II1+W9U167MiJ1+FYH15CocYp2VGUnoteyNqLTnq/wBgI+9X2BfTXlpVP2YbwMDybaQYECNvSrQgo/k33rCau2enh1FF7Zu7RWt7PY/KQdPtWJtnQfWrfA34Oh86qEhTjZ1I4sOrFdR16ZthNZLtdbAS2wj38mk6yknltKqfnRuH45nUjPlBBAO4ViPeIPnQeJjMAmc3MrZyxHhLREKo0A1O3nVZNqg9OqlYTgmLKERBBEEHz3Pr/Wh8d4YmIttbYfDAIIMqVYHbnz8ppuHKhQNYPPqNgNPnVibgIAO49NOX+fOs29G0oJuz5t45wV8Lfa0421Vo0ZSfC3l09ajLh21gSRy5/Ic/lXcO23ZwYuwVXw3F1tmYBIg5W/dOnodeVcpXwoy3kNt1aC+XQEaANuJB576VcZ2cGXE4PXRQC3IlRMbjp5+lbLs9jyuEW2QQe8ZtdiCJEfnVHwuwBiVLEBSWz+UasB66R61b4rGd5dZlGUaBV6ACKyzO3VfqdHo4+XI0mC4kep+tW9jinnWNw92rOxiRWSZ6rVmrOOMUBrtVVnFzRhep3ZzvRYW8RTWu1BNyaR2qWSSXxPKktYvrVa70NXJMCoZaNNw/Ew2YciB+ddLwd/PbVuorkWHvRCj/AA10bspicyFekGuj00t0ef6yGuReEU2nGkrsPOLQ0lLXqk0BXrIcQ2oO4rA9q/ZlYvFrlgOlxoGUOwtk6yzifOuhV6gDiuE9k+NV8q4izaT9tFOfXcf4avOG+x+0rA3sTcu9RAUE9a6bXqAMbZ9mOADZilx/Jrrx9AasB2C4dpOEtGDIkE/c+VaOvUqQ7Oa+1XgVu3YsXbNtLa27hRwiqoi6BlJgcmQD+Kuf9yLiQdxqp8/lXeO0fChisLdsN8aaHoykNbPyYKflXz7aulTBGVhII5qQYI9QdKzk+Ls6sDtV9Eq3mAAYE66EAkHkRp8qs+HhjqFOnMkKP61XpjeutH/4ppp/tWbkkdai38Gos3yi6v8AIafnvTVxU7VllxzHnUzB4kz1qfcZqocTTW7v+f18qmYdtZPMieX0qowdyY86trBg0disOwkfT7a1zr2g8FysMSkhD4MQvwkEZVuEeWgJ6Qa6KSIqFjLCujI4DKwKsDsQRBBpXRnOPJHFLGEFlVe7ke2bgU5HGeQCQNR4QVg6ifSakYM2rl1UUuAZhiocyJmFWCxgDQa8techuw+O725as2L1xFYgXAIRl+FixgA5SAdeoquvcBuW3y31KHmmvLodvpW7qrkcWPnyqBa4cobjhZuW7YBZ1bKSJCnKCsDU6TqQRpuAZ7ilvAGVejMGPrIUfSKrrSZRA00/2mjq1c0mn0j1MSlFeTtk63eNGXEVW95TluVJbLJcVrUu1ekVTW6l4c0ESSJ9xhQBc6Uy9cqKL1JkIt8G2s1uexOK/SEdRXPcNdrR9m8bkug08T4yTMs8eUWjqpr1R8HiQ66UevRTs8dqnTLakpaSkaCV6lr1AhK9Xq9QB4V6vUlAha4V7TeF/h+IOw0S+O9XpJ0uAfxa/wAYrutYT2vcIN3BC8vvYdszf9thlufIHK3opqMkbia4ZcZHHFuTRrRqKhijB4rmPTUnRLTep+DeCKqe9oti/rpQPlZr8LeAFWNq90rJ4XFdTVxYxg2nX60WFF7auHrRXSR/nl/eq+05nb66CrFWOmmnLp6zSKLfsviYZrZ2PjX1EBgPlB/hNT+N8ItX7bC4itoYJHOs5auFGV13QyPOOXzGnzrR8SxwFuQdCAQfIiRXRilao871MHGfJfJ8/wDGcN3V11jQEx6VAFwVf9p1zXmbqaztyxXPJKzvxTlxQbOPKk74DnUb8PTlw9TSNbZMTFdKl2rkCTUG3aii5jSBhb1+aAr0sU62lBJKwzzV3gH8QqitGDVzwxpYeVSKXR0Ts/jYgGtWK53gb+VhWzw/EPCPSuzFPR5ufH5WjTV6vV6tjA9SUtIaAPV6vV4UCPUlLXqAPUHFWFuIyOJV1KsDsVYEEH5GjUlAHzVxzhbYTE3bD722IB/aQ622+awfIzUVa2ntl/8AUF/9vb/+9ysUlcslUqPRxO42KzUiuOsUl/8AlTLG9C7ot6Vk6w484/KrvAYkAaVn15VYYaolo1i+S2aqxiRzq4wt2YjflFZvAbVd4X/8/wA6SZTRYXB/k61Hxl1hbIklRt5D+lSjt9KFf91v9J+xpp07JlFSjTOb8XaWb1qoy1ZcT/WGqr4qcicehctNIolNNZnQhA1LnpjUi0CYWnClFOWgkJZXWrzhixVNZ5VeYPYVLJl0XoOgPSrCzjiFAqtw+xpybVaZi0mf/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MX"/>
          </a:p>
        </p:txBody>
      </p:sp>
      <p:sp>
        <p:nvSpPr>
          <p:cNvPr id="2052" name="AutoShape 4" descr="data:image/jpeg;base64,/9j/4AAQSkZJRgABAQAAAQABAAD/2wCEAAkGBxQSEBQUEhQUFRUVFBYXFRQVFBYVFRUXFBUXFhQWFBcYHCggGBolHBUXITEhJSkrLi4uGB8zODMsNygtLisBCgoKDg0OGhAQGiwkHyUsLCwsLCwvLCwsLCwsLCwsLCwsLCwsLCwsLCwsLCwsLCwsLCwsLCwsLCwsLCwsLCwsLP/AABEIAMkA+wMBIgACEQEDEQH/xAAcAAABBQEBAQAAAAAAAAAAAAADAQIEBQYHAAj/xABCEAACAQIEAwUGAgkCBAcAAAABAhEAAwQSITEFQVEGEyJhcQcyQoGRsRShIzNSYoLB0eHwcvEVQ1NzCCU1dJKywv/EABkBAAMBAQEAAAAAAAAAAAAAAAABAgMEBf/EACgRAAICAgIBBAEEAwAAAAAAAAABAhEDIRIxIgQTQVHRYXGRsRRCgf/aAAwDAQACEQMRAD8A2qJRkSlRKOiVhRAxUoqpRFSiqlOgGKlPVKKtuiBKdACCU8JRQlOCVVACCU4JRglKEpgCCUuSjBKcFp0AHJShKOFpwWgAAt07JRgtLlqgAhKXLRYr0UABy00rRyKYRTAARQ2FSCKYwoAjOtCYVJYUJhQBHYUJhUgihsKAIrLQnWpTCguKQiHcSo1xKnutR3WlQFfcSgd3U+4tAK0hl+iUdUpUWjIlZgNVaMiU5UoqrToBoSiBacq08LVDKDtB2jtYRrdtpa5cDMizAhSASWPm2w1gHpWLvdrsTiLxQfohmiyqFlL6SGfmc0EAToD11qh9pJZOK33u3M+VUFi3uqK1lMxfykE5eZM1n+H8Qc5rhbVWTKCN8+aWc7gnYRtQhN10dQscextpQL5A0JIZF7xNiA52ggzMaRuZqTwLtneuXrK3bSGzfhVuo47xHb3Fu2+W4mNsw6GMbb48t0d3e15BywzEkwqux3E7HzBqobhyi8Cls3Dbi5ZZbhRlK6Sy/GokHKuU6DkTUt70Uj6GC04LULgXE1xNhbq6ToyndWHvA1YxWgqGBaj43G27KzcYKCYE7k7wo3NO4hjFsoXbXooiWPJRP3Og1J0Fch45x+5fvEWyHu83Olm2BoQhba2vMnV2jQ6Ck3Q6OhXO0jN+osM07FyEn5TNU/Fu0eJtqWIVWXKQqMLiMr54IJUTrbIPQxBrENxC5h7dxheZ2IQFzOQq75WFtSARPXWfKIE6/jzcFtYGUWxOmWFlLiggnYAvt0osR1Ls3xP8VhLN+ApuICygyFcaOoPOGBFWUVzX2ddqFS6uCuIVDs5s3CQcz6vcQgbTDMJ866XFEZWhtDSKYRRIppFWSCIpjCjEUMigALChMKkMKEwoAjsKEwqQwoTLQBHYUJhUhhQmFAiM4oDrUphQmFICFcWglamOtCy0hGhRKMi0iiiqKzKFUUQCkUV69dVFLMYA3PqYH51QwqiiKtNtmRI2oqimB8qcSxLXXe45JzXm31JIGZiT1Mj6UCxiyttgQYuiZGhGQ+8Ous6HoadjjAVdf116fOCi/ajYNJS0us+IbzIzLoBt8R/Osn0Uvs9h8cUiegZTyZenkRER5+Qq6Z3tXsoJNsOty2QQSVaZInkQzqd9qp8dhC9lGUQ1ssr/ALPiIdSY01kr6qKm4XFd5hUzb2HCnm3dvsIjkQYqXb/odJdHUfZFxDJcxGDYxBNy3O7EMUu/a2f4ia6RjMStq21xzCopZj0CiTXFOxV2eL4W6WAU5kfTL42w1xVkfvFfrWv9snEimFt2FaO+Zjc1Abu7Ylj6SV19K1i/ERnOOceucRvFUJS0J3kCBG50A1Gp35aaULD2LaBltFQsqC7gTdy6hUgeBJGp8pMbDM28RmCW7SsWMEggQzN+rVp3AXWNBJ+dWF/Ed25DaqMqliScxDS4EiD8QAjYCpewJXGbGXD5HDZrrLcJOodcxYKrAxzB+8EimcSuhMPZMTcvlXYyI7tSQDlOwOcc9hUjjd9bjEFjFy8gjdgAxVSmpjl9ao+LXheJZjltKCuQbpatRkUdCzH6mktJfyEuyV2Vw5ucXwiqHzFlvEyTb7q0S4uEcrkBU6Q6V9AxXLfYfhy64rEsq+J1tqY1WFzOinkniTTyHTTp2JxKW1LXGVFG7MYA+ZrSPQDyKQ1B4txe3h1ljJ5INyTt6VQ2O2YCk37eRy5W1h7ZNy+/ihJEAKzbgdCCSJqrFRqiKYwpuEus6gsmQn4CysV8iV0n0JohFUSBYUNhRmobCgADChMKkMKEwoAAwoTCjsKGwoERmFBYVJYUJhQBGdaHlqQy0wrSEXyio3E+K2sOua6xA8lLfapais12qfHtbcYSzaKxEOf0lyTlIQbDQnUmsyyt432pW8EbBYtFYHVWZQhUjSeZY6U7FcXuvbFu74zIMW5gkEZTMbTrHlWK4bxe1aB7/wDD4dkMFFsA3RE6AzA9aZi+2gygYW4ySQSDpMAAa6gSInzmgZscP2lvWhlVguo8LLp4teZmf60a32zvgznDAyYyK0ATJKrlKrIjXbma5wO2d5hlvJaujzVQ22sNqCdPI6+dQcZxMtDWCxVdWsMBmQDUG2emvnNF/aD9iP2nUDFuAoCm491QNoxDZzB6QABUU3sq2dvDmMnp3o+g/vScT4icQys05lXLmnUrqZ12XWIGxkwNqBcuswKvMr4hMTlJAddPUH5UmNFn3uRrls6hlyiD8U57LAiYObQx186jri8p8Byl1KMu4YHSCDOZeR5iNKFib05W0JFu2W8nQ/F9Pyp+LsZ79wjMA5EADm4Rtl8ixikkOzRWuJWraYW8hVHAEWsxZs4ueJtZ0gmJ5GeVRe1/aK7xDGu3ujIqBeVtR+kjbmdSev5VHGcN3V9kzKYeGdRCnLplA38Pu61X2LhLhRobhHqAzameRjnQlSC7NPbxDW7YuWnyuxK2zBza+FnBPKBAHKeppv45lt5zGk27fKWPvXDG8LO/XyquvcQDNMaWxktzu2U6kx70wJ32XWg3ohBmzZQS5BBETspnXcD1ahJ0LVkvB4ljibKgSQyvrJMZldix8lUa9TUXiCu9027bG4rXQEC/81mOW0o6mYX8+lB/4g1tVa2WDNPjA95RAIEzIkkbRRMNxYqU7pLVsoVdWUFjbOUDvC7eIBcgMrosnyp07A7hZ4xh+CYKxhJFzEAKHRf+pdl3e4RJVZzECCYA051VWeO4rGqLlxUFtcwzNFqxOcq4lj4yAB192Otc+s2rdle+xim69wDLhiT+lIOVnuvuNZJGvvSZp2L46b3ivEMoMW7S+BJBg5QBIgqoJ3LZgCBpS5N9DN+mOVSTdupELN3vAvikgKjusiCDsNJXYGqhMVbvXTZt4kWzcaC1q3cuEAe+11yhN33viYLroOkHs52FxPEgl5m7my51bN4isa92gHiJJ94mNPiiuw9nezGGwKZcNaVSRDXD4rr6z43OpE8thyAq0rF0P4BwXD4WyqYdEUZRLAeJzHvMx1JPmasjTzTTVkMG1DaitQ2pgCYUNqK1DagQFhQmFGahkUAAYUNlqQwobCgCOy0yKORTYoEXAFevWyysAxUkEBhus8x50qingVkWUOE7EYC2QRhbRYAjO4zsc05ixbcmTrS47sJw+8mV8LaiIBUFGX/SV2NaAUQUwMOfZJw0/wDLuiTJi/c+kExXLvaT2YXhuOtixmWxct5rcsWysoi4pJ1InK2v7XlX0YKwXtm4CuI4ebshbmGPeITpmB8LW9f2pEeYFMD5/wAagAlDDD3kIgoxHijrrOnnRLY1H7xZddd02/MfQ091Z9CrTrOUyWzGAWB0066bVa2+AeJTe/R5D4U0k5do10U+91JqZNJbGivwN1VtO72yzBlVZ/VgxuViWJjqNas75u4gXWt27mZTbWU/V5VbOQYBg9VzfFJJgAT8HhbFs/qkf/ueP71HxL3FM4ckMFyusgZlGiuJlS0eEzvArH3ot6NFjbVlfjeDYo3c34dstxmW2odDvLDwg5tIzbDaoPD8LdDO627oNsEHwElXPhEgjcZifKKvuEXbiOb19mzBLgRSZKyDmckaTBMAbAmicPNtkR7irnyAFgIYaftDX86TzpaK9l1ZnDdyqkgMMggFzoR8Tg8yZ001qCcRMgCSRHSYMr669IraYjiODJIxCC4xPhIl7kACII1AHnXsJwHCYm3cbC/iDiktm6tr9GBCEE5tJJOw8W4rRZItWRwa0Yzil3LdZJ9wKhM81GvqZkes1L7N25uqXJy6u+hMhQc40+Q84qjyMbmVhDBiCDoQwnNPnM1ruHXO6RkUMLzZM0zMDYsIhVBgheupPKtHpUSQeIYhrt1rlyWZvegaCDASeQE7b68q6v7LewmEvWlxV89/ckTYZYtWmE5ZWT3mhkE6eU1ynFXO7ttcXNoQFJkNOpGvOZkjnvWt9lXbE2L696xyOVtGFEeIwgnckEg/M9aVV10CZ9EBY2r1LSGrEIaaadTTTJYxqG1EahtTEDahtRTQyKABNTGohFNIoAEaYRRSKYRQIERTYopFMigC1UU8CkAp4FZliingUgFOAoAcK5F/4hOMZbGHwquQbjm5cQRqiAhCTyGf6x5V10V81e13iq4jimIUjSywtK4IOiqMwI6Zi1DGilsoXNtl+JgjZdWOcxmIG3hO/lVbxPDi1cZGQBgxhiSpYT4WUjeRUzggi7YGv6xNRoCAwMkdK1/FDbVS10KVAk5gCPpWOTI4yWjSEUc+XFuNFuP/APOfvvU3C8YuKPFLkbGAGB8+qmpycTwrNrYCKfia2kfUTFC4zwwAd5Z1Tmq65f3k8uoobi3UkNWtpkduM32EwhUtOWOX7M9NNagXna4xLtPzhB6DaBTlykDpInUkEb6a6ztFWHAcMty4xdQQgEKR4ZOu3kKrxgroW5asr8Jg3uHLaUt/oEL/ABPtXQ+weDbDMz3I7xyJjkq7LPPcn51muKcVZX7uyVQKJdo0WdgB1/rR+Cdo2Rwt9gVb3bijnOx+vlWOTnOOl+So0maHtZhX7y4ndW3WEKXRCXFtsxKFsku8lmSeqb0PCcENoZHdLd9vGyplLKCoJZjcYllg7RrJIM1a8YxKtYVi7I6nKt1WK9XVbkH3CwOpmCwO0zkLnFGUtbuAplbxIV8U6FlzySpaRBmCOo1rTDJuBE1sp+1WGyXO4U5u6UmROsbjXXTpJGpFQeEZhdTLqQwKqfdnq3kNzVzxFmXELduQ7POkgZpMQSOShSCdtKdxbCDKHtm2ouSHS2YhlMFS085zcprW2SqR9E9jOIi5ZVM4cqikNpquxHqCPoVrRV84eyXjYw3ELaSot3MyvlBEeEsJHP3Z2nw19HA04a0xy+xKaadTTVmbGmhtRDQzTEDNMaiGmGgAZphFPIppoEMNMNENMNADGpsU802KALYCnAV4ClFZljgKUV4UtMBa+SO2JB4jiiAFDX7jADkGM/TU19bRXyVxtmXGYgXAQy3riw4koQ5y6cht9aTso9wJovLmY6EEzyC+I+mi03ivEjiTO1tdVXdnPIkdK9w/Eqi3AwLMZKmDIcgiG8vEY5VG7qCQIzFQNNkXnJ6kVDScrGuhLTKQc1xg3SBk3213GlewOKNtpSBr4lmEYDp+yaJgbJuswRitteagSx/z70DEo1u4UJlt1aIDg/Cw2NGm2h7qyfivw1xS6t3VyJynQMRrqNj6ijXri4a1kttmuNqSNdTu56DoKprhEGBlAGYA7K3MDyNea3lAYAASNPUSFbyI2PlS4fF6K5DyQpXMM0sGcE6tJ0B8+dGxTQ7jIAsKWSeR0kRsaj3tAWCkAOrQYnTcfnU/itra6olSsNH7J1B/P7U29qxJaLTszxju89m/L2SvmzKCNAI3H2Iq0tcHu3FQtabFJlCo9m5mItzChXUx4dSFYabbVi7eKXSWUxtIIYbfEtaLsnxO7bd+6zqjW2zgzlNz/lkTGu8npUT8bkhreiz7VYe2LYZ1c3Awtm2WD5QVYKua2MqFQw8B194mZqDhWTGXLgdFTwKCDPiyeEMSTo4666Eb71Q28YABnuMjq7M8wSztux1nNpv/AFpmKxDaspeGMNcC5QQwiPU+XSrp1oj5Lbhd78FiFuhReUE924bIh5NkzDxNGmun3r6P7H8TXEYO26GQBl84Gqz55Svzmvle7fJBBXSBE6adc2w/3rtPsfxrDABToS9xlOxIBA1HTYj50Oovk/2LhFz8TrFNNVDcQuRoV9YqM3ELymSRHoIqvdRX+JNl8aGaqrfFm55fp/epSYzNtl/P+tNZIkP000SDTDQjiT0H1pPxK89PX+tVyRDxSXwEIphFPpDVGQwimEUQ0w0ADIpsUQ0ygC3ilrwpazLFpaQUopgLXzH7TcH/AObYuDq75okA6gATPLSa+nK+ffbvwh7OOXEad1fUAdQ9seIMPMEEehpOyjDJhSxyq2V4gqeempQj7VNfgaEbvHTMYqntOWgDUgEgzBgcp61OTil5Fyss+baH6iZrCan/AKs1jx+UT2dLKRoqj/PmaqcbxG1cjNbLRsZyEekGaHcwt682YqfLXKoHlz+dNucIuCNA37qN4vz3ohCKe3scpN9LQFr6crS6dWLflFJ+LeS+XwkQREqQPvV7hey7OAbmnUDn0nTerQdnwAADEba/KtWv0GscmY04hf8Ap2/zFS04yyx4Vjykf2qfjuzZBJExuQIj1qovW7aHKVuTzPl1E70mov4E4yiXvDcdbc6QrcwYB/vVvex1u2ku4H5sfIDedKzOG4UjqGV215mD9hINS8N2dzGc8+ZXX6n0rlnDHe2y05V0FxfahmPgRR+8wzP9F/majJjHusq3iGt6kjKBrHODpuaJjcNh7EAhrlw7KWn6jQAecVXYnGsylCbaKd0RRAgg+9G8CtYxi14r/v4Idp7Z5sSgnu0CiTDGXY6H3Qxha3nsv7QnvjZuOTOtvNEzDZln4tIbr4TXPcThWWRqV0IYAHTz6Gth7NMI633uspAVIUkAEljDRzjLVZOPC2PDyWRHaUxHQ1Ms3QwhhIrNWcWKn4bGyaxUqPWnjTH3QUYjod/Kn4bFQ8cqj427N3+ET86AzQwP+fKmTxs0du5PpTbnSoFm/p8qmA7a1aZzyjTHWbhTbUdP6edTrThgCNarCToZr1vEi2wPwNv5HqK0hOtHLmxXtdloaYRRN6aRXQcIM02iEUkUAWler1LWZZ6lFJXppgOrC+17gwxOBBIJ7tp03EjQj5iPnWru8ZsKstdtgROrCfpvXOu2ntTtIptW7LXA8qzPooHUDrzpSVqhp0cGF9VJ0JBEeI6x6UfBcTNvzXp0/wBJ5Gj8d4QUAvIwuWrhJlAfAST4G8xVTbt820H3pNJrZabRs7V4XFBU6Hbl9fnVzwzBSdN9ix2E1j+yurvqcqgacpaYP0Bra4K9EAf5zrCMVCR1405Rs0+E4ai6MAx861PDuE4dlM2lnpEisnhsWCRJ35/58q3HZshhyn+ddioxlZkO0nZ+2DNoFTrOvhzE6QOQO1YrFcFW8u3i19a7jxPh1u7bZT4DyYdRrXPMTgGt3vGIDkkcxvDD6/cVjNJM1x+So4/juH3sK0qSFnf4T5OOvnV7a4pmwjXVEMqtI5yN/wCtdMfs5bxKZSFnQZuUGZzf36VznHdnLmBa+uY5O6d7eg0YKZ1PoOf2rLJFNWyXHi9GLF0bkli2rGdyd5O/2pGva9I2AEADmR86jI/+9EVtD6b863o5rC372bKSSTGs7TPIelar2dcQP4juZ0uqQqzpnlYyztpmn0rH27vI6iduY8wetdI9nmDGHQ4gHMXOVTGymDHkZFZZeKjUvk3wxcpqjcfhHG6mfSpuHtncjajYLjgI67VPt8TU/CJ9BWftr7PV5tdoh4fAuzFyAJExOvzoeMYCpmI4mPh0Ou1UGLxBYmST0mnJJKkTybeyysYrXyqWMbp9qzq3iaKL1Z2S1s0TYwRHlQL2I8BP738qpWxmtebFSI85/Kk5BwRsuBYrPbKndPsdqsiKx/ZrFxfjkwj6/wB62RFduKXKJ5HqIcZsGRSU40laGBZRXqdSVBYlUPazjy4a1AYC43u7Er+8RV3ftBlIbY+ZH5iuHdrcDiUx178PcD280Kt094VgawTrFAFBxm7fV3a8nf27jlswADKx1OXL9qiphUvoyh2HMq6nMp8qkviMQby27l5QTqFtKGMjyFWmMt90ssxbfU7nTmPrpWiimQ5OPRWYDF2cPhrllw9wnVQoWCRuSTtpr8qwWNYu0wQOQNabH4ocgII3II1+W9U167MiJ1+FYH15CocYp2VGUnoteyNqLTnq/wBgI+9X2BfTXlpVP2YbwMDybaQYECNvSrQgo/k33rCau2enh1FF7Zu7RWt7PY/KQdPtWJtnQfWrfA34Oh86qEhTjZ1I4sOrFdR16ZthNZLtdbAS2wj38mk6yknltKqfnRuH45nUjPlBBAO4ViPeIPnQeJjMAmc3MrZyxHhLREKo0A1O3nVZNqg9OqlYTgmLKERBBEEHz3Pr/Wh8d4YmIttbYfDAIIMqVYHbnz8ppuHKhQNYPPqNgNPnVibgIAO49NOX+fOs29G0oJuz5t45wV8Lfa0421Vo0ZSfC3l09ajLh21gSRy5/Ic/lXcO23ZwYuwVXw3F1tmYBIg5W/dOnodeVcpXwoy3kNt1aC+XQEaANuJB576VcZ2cGXE4PXRQC3IlRMbjp5+lbLs9jyuEW2QQe8ZtdiCJEfnVHwuwBiVLEBSWz+UasB66R61b4rGd5dZlGUaBV6ACKyzO3VfqdHo4+XI0mC4kep+tW9jinnWNw92rOxiRWSZ6rVmrOOMUBrtVVnFzRhep3ZzvRYW8RTWu1BNyaR2qWSSXxPKktYvrVa70NXJMCoZaNNw/Ew2YciB+ddLwd/PbVuorkWHvRCj/AA10bspicyFekGuj00t0ef6yGuReEU2nGkrsPOLQ0lLXqk0BXrIcQ2oO4rA9q/ZlYvFrlgOlxoGUOwtk6yzifOuhV6gDiuE9k+NV8q4izaT9tFOfXcf4avOG+x+0rA3sTcu9RAUE9a6bXqAMbZ9mOADZilx/Jrrx9AasB2C4dpOEtGDIkE/c+VaOvUqQ7Oa+1XgVu3YsXbNtLa27hRwiqoi6BlJgcmQD+Kuf9yLiQdxqp8/lXeO0fChisLdsN8aaHoykNbPyYKflXz7aulTBGVhII5qQYI9QdKzk+Ls6sDtV9Eq3mAAYE66EAkHkRp8qs+HhjqFOnMkKP61XpjeutH/4ppp/tWbkkdai38Gos3yi6v8AIafnvTVxU7VllxzHnUzB4kz1qfcZqocTTW7v+f18qmYdtZPMieX0qowdyY86trBg0disOwkfT7a1zr2g8FysMSkhD4MQvwkEZVuEeWgJ6Qa6KSIqFjLCujI4DKwKsDsQRBBpXRnOPJHFLGEFlVe7ke2bgU5HGeQCQNR4QVg6ifSakYM2rl1UUuAZhiocyJmFWCxgDQa8techuw+O725as2L1xFYgXAIRl+FixgA5SAdeoquvcBuW3y31KHmmvLodvpW7qrkcWPnyqBa4cobjhZuW7YBZ1bKSJCnKCsDU6TqQRpuAZ7ilvAGVejMGPrIUfSKrrSZRA00/2mjq1c0mn0j1MSlFeTtk63eNGXEVW95TluVJbLJcVrUu1ekVTW6l4c0ESSJ9xhQBc6Uy9cqKL1JkIt8G2s1uexOK/SEdRXPcNdrR9m8bkug08T4yTMs8eUWjqpr1R8HiQ66UevRTs8dqnTLakpaSkaCV6lr1AhK9Xq9QB4V6vUlAha4V7TeF/h+IOw0S+O9XpJ0uAfxa/wAYrutYT2vcIN3BC8vvYdszf9thlufIHK3opqMkbia4ZcZHHFuTRrRqKhijB4rmPTUnRLTep+DeCKqe9oti/rpQPlZr8LeAFWNq90rJ4XFdTVxYxg2nX60WFF7auHrRXSR/nl/eq+05nb66CrFWOmmnLp6zSKLfsviYZrZ2PjX1EBgPlB/hNT+N8ItX7bC4itoYJHOs5auFGV13QyPOOXzGnzrR8SxwFuQdCAQfIiRXRilao871MHGfJfJ8/wDGcN3V11jQEx6VAFwVf9p1zXmbqaztyxXPJKzvxTlxQbOPKk74DnUb8PTlw9TSNbZMTFdKl2rkCTUG3aii5jSBhb1+aAr0sU62lBJKwzzV3gH8QqitGDVzwxpYeVSKXR0Ts/jYgGtWK53gb+VhWzw/EPCPSuzFPR5ufH5WjTV6vV6tjA9SUtIaAPV6vV4UCPUlLXqAPUHFWFuIyOJV1KsDsVYEEH5GjUlAHzVxzhbYTE3bD722IB/aQ622+awfIzUVa2ntl/8AUF/9vb/+9ysUlcslUqPRxO42KzUiuOsUl/8AlTLG9C7ot6Vk6w484/KrvAYkAaVn15VYYaolo1i+S2aqxiRzq4wt2YjflFZvAbVd4X/8/wA6SZTRYXB/k61Hxl1hbIklRt5D+lSjt9KFf91v9J+xpp07JlFSjTOb8XaWb1qoy1ZcT/WGqr4qcicehctNIolNNZnQhA1LnpjUi0CYWnClFOWgkJZXWrzhixVNZ5VeYPYVLJl0XoOgPSrCzjiFAqtw+xpybVaZi0mf/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MX"/>
          </a:p>
        </p:txBody>
      </p:sp>
    </p:spTree>
    <p:custDataLst>
      <p:tags r:id="rId1"/>
    </p:custData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in-título-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1600" y="404664"/>
            <a:ext cx="7543800" cy="6261100"/>
          </a:xfrm>
          <a:prstGeom prst="rect">
            <a:avLst/>
          </a:prstGeom>
        </p:spPr>
      </p:pic>
      <p:sp>
        <p:nvSpPr>
          <p:cNvPr id="2" name="1 Título"/>
          <p:cNvSpPr>
            <a:spLocks noGrp="1"/>
          </p:cNvSpPr>
          <p:nvPr>
            <p:ph type="title"/>
          </p:nvPr>
        </p:nvSpPr>
        <p:spPr>
          <a:xfrm>
            <a:off x="539552" y="404664"/>
            <a:ext cx="8229600" cy="1143000"/>
          </a:xfrm>
        </p:spPr>
        <p:txBody>
          <a:bodyPr/>
          <a:lstStyle/>
          <a:p>
            <a:r>
              <a:rPr lang="es-MX" dirty="0" smtClean="0"/>
              <a:t>Bibliografía y </a:t>
            </a:r>
            <a:r>
              <a:rPr lang="es-MX" dirty="0" err="1" smtClean="0"/>
              <a:t>webgrafía</a:t>
            </a:r>
            <a:r>
              <a:rPr lang="es-MX" dirty="0" smtClean="0"/>
              <a:t>. </a:t>
            </a:r>
            <a:endParaRPr lang="es-MX" dirty="0"/>
          </a:p>
        </p:txBody>
      </p:sp>
      <p:sp>
        <p:nvSpPr>
          <p:cNvPr id="3" name="2 Marcador de contenido"/>
          <p:cNvSpPr>
            <a:spLocks noGrp="1"/>
          </p:cNvSpPr>
          <p:nvPr>
            <p:ph idx="1"/>
          </p:nvPr>
        </p:nvSpPr>
        <p:spPr/>
        <p:txBody>
          <a:bodyPr>
            <a:normAutofit fontScale="62500" lnSpcReduction="20000"/>
          </a:bodyPr>
          <a:lstStyle/>
          <a:p>
            <a:r>
              <a:rPr lang="es-MX" sz="2200" dirty="0" err="1" smtClean="0"/>
              <a:t>Gregor</a:t>
            </a:r>
            <a:r>
              <a:rPr lang="es-MX" sz="2200" dirty="0" smtClean="0"/>
              <a:t> </a:t>
            </a:r>
            <a:r>
              <a:rPr lang="es-MX" sz="2200" dirty="0" err="1" smtClean="0"/>
              <a:t>Mendel</a:t>
            </a:r>
            <a:r>
              <a:rPr lang="es-MX" sz="2200" dirty="0" smtClean="0"/>
              <a:t>, </a:t>
            </a:r>
            <a:r>
              <a:rPr lang="es-MX" sz="2200" dirty="0" err="1" smtClean="0"/>
              <a:t>Biografias</a:t>
            </a:r>
            <a:r>
              <a:rPr lang="es-MX" sz="2200" dirty="0" smtClean="0"/>
              <a:t> y vidas, consultado el 24 de febrero del 2013 en:</a:t>
            </a:r>
          </a:p>
          <a:p>
            <a:pPr>
              <a:buNone/>
            </a:pPr>
            <a:r>
              <a:rPr lang="es-MX" sz="2200" dirty="0" smtClean="0">
                <a:hlinkClick r:id="rId4"/>
              </a:rPr>
              <a:t>http://www.biografiasyvidas.com/biografia/m/mendel.htm</a:t>
            </a:r>
            <a:endParaRPr lang="es-MX" sz="2200" dirty="0" smtClean="0"/>
          </a:p>
          <a:p>
            <a:pPr>
              <a:buNone/>
            </a:pPr>
            <a:endParaRPr lang="es-MX" sz="2200" dirty="0" smtClean="0"/>
          </a:p>
          <a:p>
            <a:pPr>
              <a:buNone/>
            </a:pPr>
            <a:r>
              <a:rPr lang="es-MX" sz="2200" dirty="0" smtClean="0"/>
              <a:t>Ácidos </a:t>
            </a:r>
            <a:r>
              <a:rPr lang="es-MX" sz="2200" dirty="0" err="1" smtClean="0"/>
              <a:t>nucleicos</a:t>
            </a:r>
            <a:r>
              <a:rPr lang="es-MX" sz="2200" dirty="0" smtClean="0"/>
              <a:t>, Aula virtual de biología, consultado el 25 de febrero del 2013 en:</a:t>
            </a:r>
          </a:p>
          <a:p>
            <a:pPr>
              <a:buNone/>
            </a:pPr>
            <a:r>
              <a:rPr lang="es-MX" sz="2200" dirty="0" smtClean="0">
                <a:hlinkClick r:id="rId5"/>
              </a:rPr>
              <a:t>http://www.um.es/molecula/anucl.htm</a:t>
            </a:r>
            <a:endParaRPr lang="es-MX" sz="2200" dirty="0" smtClean="0"/>
          </a:p>
          <a:p>
            <a:pPr>
              <a:buNone/>
            </a:pPr>
            <a:endParaRPr lang="es-MX" sz="2200" dirty="0" smtClean="0"/>
          </a:p>
          <a:p>
            <a:pPr>
              <a:buNone/>
            </a:pPr>
            <a:r>
              <a:rPr lang="es-MX" sz="2200" dirty="0" err="1" smtClean="0"/>
              <a:t>Genetica</a:t>
            </a:r>
            <a:r>
              <a:rPr lang="es-MX" sz="2200" dirty="0" smtClean="0"/>
              <a:t>, Conceptos generales. F.O.C.D.E</a:t>
            </a:r>
          </a:p>
          <a:p>
            <a:pPr>
              <a:buNone/>
            </a:pPr>
            <a:r>
              <a:rPr lang="es-MX" sz="2200" dirty="0" smtClean="0">
                <a:hlinkClick r:id="rId6"/>
              </a:rPr>
              <a:t>http://www.focde.com/hibridos_estand02.htm</a:t>
            </a:r>
            <a:endParaRPr lang="es-MX" sz="2200" dirty="0" smtClean="0"/>
          </a:p>
          <a:p>
            <a:pPr>
              <a:buNone/>
            </a:pPr>
            <a:endParaRPr lang="es-MX" sz="2200" dirty="0" smtClean="0"/>
          </a:p>
          <a:p>
            <a:pPr>
              <a:buNone/>
            </a:pPr>
            <a:r>
              <a:rPr lang="es-MX" sz="2200" dirty="0" smtClean="0"/>
              <a:t>Los cromosomas. Las leyes de la herencia, reproducción y herencia. Las leyes de </a:t>
            </a:r>
            <a:r>
              <a:rPr lang="es-MX" sz="2200" dirty="0" err="1" smtClean="0"/>
              <a:t>Mendel</a:t>
            </a:r>
            <a:r>
              <a:rPr lang="es-MX" sz="2200" dirty="0" smtClean="0"/>
              <a:t>. 4to E.S.O. Ministerio de educación, cultura y deporte. Proyecto biosfera. Consultado el 20 de enero del 2013 en:</a:t>
            </a:r>
          </a:p>
          <a:p>
            <a:pPr>
              <a:buNone/>
            </a:pPr>
            <a:r>
              <a:rPr lang="es-MX" sz="2200" dirty="0" smtClean="0">
                <a:hlinkClick r:id="rId7"/>
              </a:rPr>
              <a:t>http://recursostic.educacion.es/ciencias/biosfera/web/alumno/4ESO/genetica1/contenidos4.htm</a:t>
            </a:r>
            <a:endParaRPr lang="es-MX" sz="2200" dirty="0" smtClean="0"/>
          </a:p>
          <a:p>
            <a:pPr>
              <a:buNone/>
            </a:pPr>
            <a:endParaRPr lang="es-MX" sz="2200" dirty="0" smtClean="0"/>
          </a:p>
          <a:p>
            <a:pPr>
              <a:buNone/>
            </a:pPr>
            <a:r>
              <a:rPr lang="es-MX" sz="2200" dirty="0" smtClean="0"/>
              <a:t>Fenotipo y genotipo: La naturaleza dual de los organismos. Biología. UAB consultado el 30 de abril del 2013 </a:t>
            </a:r>
            <a:r>
              <a:rPr lang="es-MX" sz="2200" dirty="0" err="1" smtClean="0"/>
              <a:t>en:</a:t>
            </a:r>
            <a:r>
              <a:rPr lang="es-MX" sz="2200" dirty="0" err="1" smtClean="0">
                <a:hlinkClick r:id="rId8"/>
              </a:rPr>
              <a:t>http</a:t>
            </a:r>
            <a:r>
              <a:rPr lang="es-MX" sz="2200" dirty="0" smtClean="0">
                <a:hlinkClick r:id="rId8"/>
              </a:rPr>
              <a:t>://</a:t>
            </a:r>
            <a:r>
              <a:rPr lang="es-MX" sz="2200" dirty="0" err="1" smtClean="0">
                <a:hlinkClick r:id="rId8"/>
              </a:rPr>
              <a:t>biologia.uab.es</a:t>
            </a:r>
            <a:r>
              <a:rPr lang="es-MX" sz="2200" dirty="0" smtClean="0">
                <a:hlinkClick r:id="rId8"/>
              </a:rPr>
              <a:t>/</a:t>
            </a:r>
            <a:r>
              <a:rPr lang="es-MX" sz="2200" dirty="0" err="1" smtClean="0">
                <a:hlinkClick r:id="rId8"/>
              </a:rPr>
              <a:t>genomica</a:t>
            </a:r>
            <a:r>
              <a:rPr lang="es-MX" sz="2200" dirty="0" smtClean="0">
                <a:hlinkClick r:id="rId8"/>
              </a:rPr>
              <a:t>/</a:t>
            </a:r>
            <a:r>
              <a:rPr lang="es-MX" sz="2200" dirty="0" err="1" smtClean="0">
                <a:hlinkClick r:id="rId8"/>
              </a:rPr>
              <a:t>swf</a:t>
            </a:r>
            <a:r>
              <a:rPr lang="es-MX" sz="2200" dirty="0" smtClean="0">
                <a:hlinkClick r:id="rId8"/>
              </a:rPr>
              <a:t>/</a:t>
            </a:r>
            <a:r>
              <a:rPr lang="es-MX" sz="2200" dirty="0" err="1" smtClean="0">
                <a:hlinkClick r:id="rId8"/>
              </a:rPr>
              <a:t>genotipo.htm</a:t>
            </a:r>
            <a:endParaRPr lang="es-MX" sz="2200" dirty="0" smtClean="0"/>
          </a:p>
          <a:p>
            <a:pPr>
              <a:buNone/>
            </a:pPr>
            <a:endParaRPr lang="es-MX" sz="2200" dirty="0" smtClean="0"/>
          </a:p>
          <a:p>
            <a:pPr>
              <a:buNone/>
            </a:pPr>
            <a:r>
              <a:rPr lang="es-MX" sz="2200" dirty="0" smtClean="0"/>
              <a:t>Las mutaciones </a:t>
            </a:r>
            <a:r>
              <a:rPr lang="es-MX" sz="2200" dirty="0" err="1" smtClean="0"/>
              <a:t>geneticas</a:t>
            </a:r>
            <a:r>
              <a:rPr lang="es-MX" sz="2200" dirty="0" smtClean="0"/>
              <a:t>. Mecanismos </a:t>
            </a:r>
            <a:r>
              <a:rPr lang="es-MX" sz="2200" dirty="0" err="1" smtClean="0"/>
              <a:t>biologicos</a:t>
            </a:r>
            <a:r>
              <a:rPr lang="es-MX" sz="2200" dirty="0" smtClean="0"/>
              <a:t> de </a:t>
            </a:r>
            <a:r>
              <a:rPr lang="es-MX" sz="2200" dirty="0" err="1" smtClean="0"/>
              <a:t>evolucion</a:t>
            </a:r>
            <a:r>
              <a:rPr lang="es-MX" sz="2200" dirty="0" smtClean="0"/>
              <a:t>, consultado el 15 de mayo del 2013 en:</a:t>
            </a:r>
          </a:p>
          <a:p>
            <a:pPr>
              <a:buNone/>
            </a:pPr>
            <a:r>
              <a:rPr lang="es-MX" sz="1800" dirty="0" smtClean="0">
                <a:hlinkClick r:id="rId9"/>
              </a:rPr>
              <a:t>http://docencia.udea.edu.co/cen/mecanismos-evolucion/origen_var6.html</a:t>
            </a:r>
            <a:endParaRPr lang="es-MX" sz="1800" dirty="0" smtClean="0"/>
          </a:p>
          <a:p>
            <a:pPr>
              <a:buNone/>
            </a:pPr>
            <a:endParaRPr lang="es-MX" sz="1800" dirty="0" smtClean="0"/>
          </a:p>
          <a:p>
            <a:pPr>
              <a:buNone/>
            </a:pPr>
            <a:r>
              <a:rPr lang="es-MX" sz="1800" dirty="0" err="1" smtClean="0"/>
              <a:t>Celulas</a:t>
            </a:r>
            <a:r>
              <a:rPr lang="es-MX" sz="1800" dirty="0" smtClean="0"/>
              <a:t> diploide y </a:t>
            </a:r>
            <a:r>
              <a:rPr lang="es-MX" sz="1800" dirty="0" err="1" smtClean="0"/>
              <a:t>haploide.¨Profesor</a:t>
            </a:r>
            <a:r>
              <a:rPr lang="es-MX" sz="1800" dirty="0" smtClean="0"/>
              <a:t> en </a:t>
            </a:r>
            <a:r>
              <a:rPr lang="es-MX" sz="1800" dirty="0" err="1" smtClean="0"/>
              <a:t>linea</a:t>
            </a:r>
            <a:r>
              <a:rPr lang="es-MX" sz="1800" dirty="0" smtClean="0"/>
              <a:t>. Consultado el 30 de abril del 2013 en:</a:t>
            </a:r>
          </a:p>
          <a:p>
            <a:pPr>
              <a:buNone/>
            </a:pPr>
            <a:endParaRPr lang="es-MX" sz="1800" dirty="0" smtClean="0"/>
          </a:p>
          <a:p>
            <a:pPr>
              <a:buNone/>
            </a:pPr>
            <a:r>
              <a:rPr lang="es-MX" sz="1600" dirty="0" smtClean="0">
                <a:hlinkClick r:id="rId10"/>
              </a:rPr>
              <a:t>http://www.profesorenlinea.cl/Ciencias/Celula_diploide_haploide.html</a:t>
            </a:r>
            <a:endParaRPr lang="es-MX" sz="2200" dirty="0" smtClean="0"/>
          </a:p>
          <a:p>
            <a:pPr>
              <a:buNone/>
            </a:pPr>
            <a:endParaRPr lang="es-MX" dirty="0" smtClean="0"/>
          </a:p>
          <a:p>
            <a:pPr>
              <a:buNone/>
            </a:pPr>
            <a:endParaRPr lang="es-MX" dirty="0" smtClean="0"/>
          </a:p>
          <a:p>
            <a:pPr>
              <a:buNone/>
            </a:pPr>
            <a:endParaRPr lang="es-MX" dirty="0" smtClean="0"/>
          </a:p>
          <a:p>
            <a:pPr>
              <a:buNone/>
            </a:pPr>
            <a:endParaRPr lang="es-MX" dirty="0" smtClean="0"/>
          </a:p>
          <a:p>
            <a:pPr>
              <a:buNone/>
            </a:pPr>
            <a:endParaRPr lang="es-MX" dirty="0" smtClean="0"/>
          </a:p>
          <a:p>
            <a:pPr>
              <a:buNone/>
            </a:pPr>
            <a:endParaRPr lang="es-MX" dirty="0" smtClean="0"/>
          </a:p>
          <a:p>
            <a:pPr>
              <a:buNone/>
            </a:pPr>
            <a:endParaRPr lang="es-MX" dirty="0" smtClean="0"/>
          </a:p>
          <a:p>
            <a:pPr>
              <a:buNone/>
            </a:pPr>
            <a:endParaRPr lang="es-MX" dirty="0" smtClean="0"/>
          </a:p>
        </p:txBody>
      </p:sp>
    </p:spTree>
    <p:custDataLst>
      <p:tags r:id="rId1"/>
    </p:custData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23528" y="1340767"/>
            <a:ext cx="8496944" cy="3715563"/>
          </a:xfrm>
          <a:prstGeom prst="rect">
            <a:avLst/>
          </a:prstGeom>
        </p:spPr>
      </p:pic>
      <p:pic>
        <p:nvPicPr>
          <p:cNvPr id="5" name="Picture 4"/>
          <p:cNvPicPr>
            <a:picLocks noChangeAspect="1"/>
          </p:cNvPicPr>
          <p:nvPr/>
        </p:nvPicPr>
        <p:blipFill>
          <a:blip r:embed="rId3"/>
          <a:stretch>
            <a:fillRect/>
          </a:stretch>
        </p:blipFill>
        <p:spPr>
          <a:xfrm>
            <a:off x="467544" y="1628800"/>
            <a:ext cx="8064896" cy="701295"/>
          </a:xfrm>
          <a:prstGeom prst="rect">
            <a:avLst/>
          </a:prstGeom>
        </p:spPr>
      </p:pic>
      <p:sp>
        <p:nvSpPr>
          <p:cNvPr id="6" name="TextBox 5"/>
          <p:cNvSpPr txBox="1"/>
          <p:nvPr/>
        </p:nvSpPr>
        <p:spPr>
          <a:xfrm>
            <a:off x="971600" y="2780928"/>
            <a:ext cx="7056784" cy="1631216"/>
          </a:xfrm>
          <a:prstGeom prst="rect">
            <a:avLst/>
          </a:prstGeom>
          <a:noFill/>
        </p:spPr>
        <p:txBody>
          <a:bodyPr wrap="square" rtlCol="0">
            <a:spAutoFit/>
          </a:bodyPr>
          <a:lstStyle/>
          <a:p>
            <a:r>
              <a:rPr lang="es-ES_tradnl" sz="2000" dirty="0">
                <a:solidFill>
                  <a:schemeClr val="tx2">
                    <a:lumMod val="75000"/>
                  </a:schemeClr>
                </a:solidFill>
              </a:rPr>
              <a:t>Colaborador: </a:t>
            </a:r>
            <a:r>
              <a:rPr lang="es-MX" sz="2000" dirty="0">
                <a:latin typeface="Arial"/>
                <a:cs typeface="Arial"/>
              </a:rPr>
              <a:t>Biol. Natalia Ocampo Fernández.</a:t>
            </a:r>
            <a:r>
              <a:rPr lang="es-MX" sz="2000" dirty="0">
                <a:solidFill>
                  <a:srgbClr val="FF00FF"/>
                </a:solidFill>
                <a:latin typeface="Arial"/>
                <a:cs typeface="Arial"/>
              </a:rPr>
              <a:t/>
            </a:r>
            <a:br>
              <a:rPr lang="es-MX" sz="2000" dirty="0">
                <a:solidFill>
                  <a:srgbClr val="FF00FF"/>
                </a:solidFill>
                <a:latin typeface="Arial"/>
                <a:cs typeface="Arial"/>
              </a:rPr>
            </a:br>
            <a:r>
              <a:rPr lang="es-MX" sz="2000" dirty="0">
                <a:solidFill>
                  <a:srgbClr val="FF00FF"/>
                </a:solidFill>
                <a:latin typeface="Arial"/>
                <a:cs typeface="Arial"/>
              </a:rPr>
              <a:t/>
            </a:r>
            <a:br>
              <a:rPr lang="es-MX" sz="2000" dirty="0">
                <a:solidFill>
                  <a:srgbClr val="FF00FF"/>
                </a:solidFill>
                <a:latin typeface="Arial"/>
                <a:cs typeface="Arial"/>
              </a:rPr>
            </a:br>
            <a:r>
              <a:rPr lang="es-ES_tradnl" sz="2000" dirty="0" smtClean="0">
                <a:solidFill>
                  <a:srgbClr val="17375E"/>
                </a:solidFill>
              </a:rPr>
              <a:t>Nombre </a:t>
            </a:r>
            <a:r>
              <a:rPr lang="es-ES_tradnl" sz="2000" dirty="0">
                <a:solidFill>
                  <a:srgbClr val="17375E"/>
                </a:solidFill>
              </a:rPr>
              <a:t>de la asignatura: </a:t>
            </a:r>
            <a:r>
              <a:rPr lang="es-MX" sz="2000" dirty="0" smtClean="0">
                <a:solidFill>
                  <a:srgbClr val="000000"/>
                </a:solidFill>
                <a:latin typeface="Lucida Grande"/>
                <a:ea typeface="Lucida Grande"/>
                <a:cs typeface="Lucida Grande"/>
              </a:rPr>
              <a:t>Biología</a:t>
            </a:r>
            <a:r>
              <a:rPr lang="en-US" sz="2000" dirty="0" smtClean="0">
                <a:solidFill>
                  <a:srgbClr val="000000"/>
                </a:solidFill>
                <a:latin typeface="Lucida Grande"/>
                <a:ea typeface="Lucida Grande"/>
                <a:cs typeface="Lucida Grande"/>
              </a:rPr>
              <a:t> </a:t>
            </a:r>
            <a:r>
              <a:rPr lang="en-US" sz="2000" dirty="0">
                <a:solidFill>
                  <a:srgbClr val="000000"/>
                </a:solidFill>
                <a:latin typeface="Lucida Grande"/>
                <a:ea typeface="Lucida Grande"/>
                <a:cs typeface="Lucida Grande"/>
              </a:rPr>
              <a:t>y Vida </a:t>
            </a:r>
            <a:r>
              <a:rPr lang="en-US" sz="2000" dirty="0" err="1" smtClean="0">
                <a:solidFill>
                  <a:srgbClr val="000000"/>
                </a:solidFill>
                <a:latin typeface="Lucida Grande"/>
                <a:ea typeface="Lucida Grande"/>
                <a:cs typeface="Lucida Grande"/>
              </a:rPr>
              <a:t>Cotidiana</a:t>
            </a:r>
            <a:endParaRPr lang="en-US" sz="2000" dirty="0" smtClean="0">
              <a:solidFill>
                <a:srgbClr val="000000"/>
              </a:solidFill>
              <a:latin typeface="Lucida Grande"/>
              <a:ea typeface="Lucida Grande"/>
              <a:cs typeface="Lucida Grande"/>
            </a:endParaRPr>
          </a:p>
          <a:p>
            <a:endParaRPr lang="es-ES_tradnl" sz="2000" dirty="0"/>
          </a:p>
          <a:p>
            <a:r>
              <a:rPr lang="es-ES_tradnl" sz="2000" dirty="0">
                <a:solidFill>
                  <a:srgbClr val="17375E"/>
                </a:solidFill>
              </a:rPr>
              <a:t>Programa Educativo: </a:t>
            </a:r>
            <a:r>
              <a:rPr lang="es-ES_tradnl" sz="2000" dirty="0"/>
              <a:t>Bachillerato Virtual</a:t>
            </a:r>
            <a:endParaRPr lang="en-US" sz="2000" dirty="0"/>
          </a:p>
        </p:txBody>
      </p:sp>
    </p:spTree>
    <p:extLst>
      <p:ext uri="{BB962C8B-B14F-4D97-AF65-F5344CB8AC3E}">
        <p14:creationId xmlns:p14="http://schemas.microsoft.com/office/powerpoint/2010/main" val="1446889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in-título-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576" y="188640"/>
            <a:ext cx="7543800" cy="6261100"/>
          </a:xfrm>
          <a:prstGeom prst="rect">
            <a:avLst/>
          </a:prstGeom>
        </p:spPr>
      </p:pic>
      <p:sp>
        <p:nvSpPr>
          <p:cNvPr id="2" name="1 Título"/>
          <p:cNvSpPr>
            <a:spLocks noGrp="1"/>
          </p:cNvSpPr>
          <p:nvPr>
            <p:ph type="title"/>
          </p:nvPr>
        </p:nvSpPr>
        <p:spPr/>
        <p:txBody>
          <a:bodyPr>
            <a:normAutofit fontScale="90000"/>
          </a:bodyPr>
          <a:lstStyle/>
          <a:p>
            <a:r>
              <a:rPr lang="es-MX" dirty="0" smtClean="0">
                <a:solidFill>
                  <a:srgbClr val="FF00FF"/>
                </a:solidFill>
              </a:rPr>
              <a:t/>
            </a:r>
            <a:br>
              <a:rPr lang="es-MX" dirty="0" smtClean="0">
                <a:solidFill>
                  <a:srgbClr val="FF00FF"/>
                </a:solidFill>
              </a:rPr>
            </a:br>
            <a:r>
              <a:rPr lang="es-MX" dirty="0" smtClean="0">
                <a:solidFill>
                  <a:srgbClr val="FF00FF"/>
                </a:solidFill>
              </a:rPr>
              <a:t/>
            </a:r>
            <a:br>
              <a:rPr lang="es-MX" dirty="0" smtClean="0">
                <a:solidFill>
                  <a:srgbClr val="FF00FF"/>
                </a:solidFill>
              </a:rPr>
            </a:br>
            <a:r>
              <a:rPr lang="es-MX" sz="5300" b="1" dirty="0" smtClean="0"/>
              <a:t>LA GENÉTICA.</a:t>
            </a:r>
            <a:r>
              <a:rPr lang="es-MX" b="1" dirty="0" smtClean="0">
                <a:solidFill>
                  <a:srgbClr val="FF00FF"/>
                </a:solidFill>
              </a:rPr>
              <a:t/>
            </a:r>
            <a:br>
              <a:rPr lang="es-MX" b="1" dirty="0" smtClean="0">
                <a:solidFill>
                  <a:srgbClr val="FF00FF"/>
                </a:solidFill>
              </a:rPr>
            </a:br>
            <a:r>
              <a:rPr lang="es-MX" b="1" dirty="0" smtClean="0"/>
              <a:t> </a:t>
            </a:r>
            <a:endParaRPr lang="es-MX" b="1" dirty="0"/>
          </a:p>
        </p:txBody>
      </p:sp>
      <p:sp>
        <p:nvSpPr>
          <p:cNvPr id="3" name="2 Marcador de contenido"/>
          <p:cNvSpPr>
            <a:spLocks noGrp="1"/>
          </p:cNvSpPr>
          <p:nvPr>
            <p:ph idx="1"/>
          </p:nvPr>
        </p:nvSpPr>
        <p:spPr>
          <a:xfrm>
            <a:off x="611560" y="2332037"/>
            <a:ext cx="8229600" cy="4525963"/>
          </a:xfrm>
        </p:spPr>
        <p:txBody>
          <a:bodyPr/>
          <a:lstStyle/>
          <a:p>
            <a:pPr marL="79375" indent="17463" algn="ctr">
              <a:buNone/>
            </a:pPr>
            <a:endParaRPr lang="es-MX" b="1" i="1" dirty="0" smtClean="0"/>
          </a:p>
          <a:p>
            <a:pPr marL="79375" indent="17463" algn="ctr">
              <a:buNone/>
            </a:pPr>
            <a:r>
              <a:rPr lang="es-MX" b="1" i="1" dirty="0" smtClean="0"/>
              <a:t>Ciencia que estudia la transmisión de las características de los organismos de una generación a otra.</a:t>
            </a:r>
            <a:endParaRPr lang="es-MX" b="1" dirty="0" smtClean="0"/>
          </a:p>
          <a:p>
            <a:pPr>
              <a:buNone/>
            </a:pPr>
            <a:endParaRPr lang="es-MX" dirty="0"/>
          </a:p>
        </p:txBody>
      </p:sp>
    </p:spTree>
    <p:custDataLst>
      <p:tags r:id="rId1"/>
    </p:custData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in-título-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1600" y="0"/>
            <a:ext cx="7543800" cy="6261100"/>
          </a:xfrm>
          <a:prstGeom prst="rect">
            <a:avLst/>
          </a:prstGeom>
        </p:spPr>
      </p:pic>
      <p:sp>
        <p:nvSpPr>
          <p:cNvPr id="2" name="1 Título"/>
          <p:cNvSpPr>
            <a:spLocks noGrp="1"/>
          </p:cNvSpPr>
          <p:nvPr>
            <p:ph type="title"/>
          </p:nvPr>
        </p:nvSpPr>
        <p:spPr/>
        <p:txBody>
          <a:bodyPr>
            <a:normAutofit fontScale="90000"/>
          </a:bodyPr>
          <a:lstStyle/>
          <a:p>
            <a:r>
              <a:rPr lang="es-MX" dirty="0" smtClean="0">
                <a:solidFill>
                  <a:srgbClr val="FF00FF"/>
                </a:solidFill>
              </a:rPr>
              <a:t/>
            </a:r>
            <a:br>
              <a:rPr lang="es-MX" dirty="0" smtClean="0">
                <a:solidFill>
                  <a:srgbClr val="FF00FF"/>
                </a:solidFill>
              </a:rPr>
            </a:br>
            <a:r>
              <a:rPr lang="es-MX" dirty="0" smtClean="0">
                <a:solidFill>
                  <a:srgbClr val="FF00FF"/>
                </a:solidFill>
              </a:rPr>
              <a:t/>
            </a:r>
            <a:br>
              <a:rPr lang="es-MX" dirty="0" smtClean="0">
                <a:solidFill>
                  <a:srgbClr val="FF00FF"/>
                </a:solidFill>
              </a:rPr>
            </a:br>
            <a:r>
              <a:rPr lang="es-MX" dirty="0" smtClean="0">
                <a:solidFill>
                  <a:srgbClr val="FF00FF"/>
                </a:solidFill>
              </a:rPr>
              <a:t/>
            </a:r>
            <a:br>
              <a:rPr lang="es-MX" dirty="0" smtClean="0">
                <a:solidFill>
                  <a:srgbClr val="FF00FF"/>
                </a:solidFill>
              </a:rPr>
            </a:br>
            <a:r>
              <a:rPr lang="es-MX" b="1" dirty="0" err="1" smtClean="0"/>
              <a:t>Gregor</a:t>
            </a:r>
            <a:r>
              <a:rPr lang="es-MX" b="1" dirty="0" smtClean="0"/>
              <a:t> </a:t>
            </a:r>
            <a:r>
              <a:rPr lang="es-MX" b="1" dirty="0" err="1" smtClean="0"/>
              <a:t>Mendel</a:t>
            </a:r>
            <a:endParaRPr lang="es-MX" b="1" dirty="0"/>
          </a:p>
        </p:txBody>
      </p:sp>
      <p:sp>
        <p:nvSpPr>
          <p:cNvPr id="3" name="2 Marcador de contenido"/>
          <p:cNvSpPr>
            <a:spLocks noGrp="1"/>
          </p:cNvSpPr>
          <p:nvPr>
            <p:ph idx="1"/>
          </p:nvPr>
        </p:nvSpPr>
        <p:spPr>
          <a:xfrm>
            <a:off x="755576" y="2564904"/>
            <a:ext cx="8229600" cy="4525963"/>
          </a:xfrm>
        </p:spPr>
        <p:txBody>
          <a:bodyPr/>
          <a:lstStyle/>
          <a:p>
            <a:pPr marL="79375" indent="17463" algn="ctr">
              <a:buNone/>
            </a:pPr>
            <a:endParaRPr lang="es-MX" b="1" i="1" dirty="0" smtClean="0"/>
          </a:p>
          <a:p>
            <a:pPr marL="0" indent="0" algn="just">
              <a:buNone/>
              <a:tabLst>
                <a:tab pos="0" algn="l"/>
              </a:tabLst>
            </a:pPr>
            <a:r>
              <a:rPr lang="es-MX" sz="2800" b="1" dirty="0" smtClean="0"/>
              <a:t>Gregor Johann Mendel fue un monje agustino católico y naturalista nacido en Heinzendorf, Austria que describió, por medio de los trabajos que llevó a cabo con diferentes variedades del guisante es c</a:t>
            </a:r>
            <a:r>
              <a:rPr lang="es-MX" sz="2800" b="1" i="1" dirty="0" smtClean="0"/>
              <a:t>onsiderado como padre de la Genética.</a:t>
            </a:r>
            <a:endParaRPr lang="es-MX" sz="2800" b="1" dirty="0" smtClean="0"/>
          </a:p>
          <a:p>
            <a:pPr>
              <a:buNone/>
            </a:pPr>
            <a:endParaRPr lang="es-MX" dirty="0"/>
          </a:p>
        </p:txBody>
      </p:sp>
      <p:pic>
        <p:nvPicPr>
          <p:cNvPr id="25604" name="Picture 4" descr="http://upload.wikimedia.org/wikipedia/commons/thumb/d/d3/Gregor_Mendel.png/220px-Gregor_Mendel.png"/>
          <p:cNvPicPr>
            <a:picLocks noChangeAspect="1" noChangeArrowheads="1"/>
          </p:cNvPicPr>
          <p:nvPr/>
        </p:nvPicPr>
        <p:blipFill>
          <a:blip r:embed="rId4" cstate="print"/>
          <a:srcRect/>
          <a:stretch>
            <a:fillRect/>
          </a:stretch>
        </p:blipFill>
        <p:spPr bwMode="auto">
          <a:xfrm>
            <a:off x="539552" y="260648"/>
            <a:ext cx="2095500" cy="2124075"/>
          </a:xfrm>
          <a:prstGeom prst="ellipse">
            <a:avLst/>
          </a:prstGeom>
          <a:ln>
            <a:noFill/>
          </a:ln>
          <a:effectLst>
            <a:softEdge rad="112500"/>
          </a:effectLst>
        </p:spPr>
      </p:pic>
    </p:spTree>
    <p:custDataLst>
      <p:tags r:id="rId1"/>
    </p:custData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in-título-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7584" y="12204"/>
            <a:ext cx="7543800" cy="6261100"/>
          </a:xfrm>
          <a:prstGeom prst="rect">
            <a:avLst/>
          </a:prstGeom>
        </p:spPr>
      </p:pic>
      <p:pic>
        <p:nvPicPr>
          <p:cNvPr id="27651" name="Picture 3" descr="https://encrypted-tbn1.gstatic.com/images?q=tbn:ANd9GcTdeKN_5wG8-3VvyYn65kEQqpemqWB1zBbeBe62pTjJZP2APjSeNw"/>
          <p:cNvPicPr>
            <a:picLocks noChangeAspect="1" noChangeArrowheads="1"/>
          </p:cNvPicPr>
          <p:nvPr/>
        </p:nvPicPr>
        <p:blipFill>
          <a:blip r:embed="rId4" cstate="print"/>
          <a:srcRect/>
          <a:stretch>
            <a:fillRect/>
          </a:stretch>
        </p:blipFill>
        <p:spPr bwMode="auto">
          <a:xfrm>
            <a:off x="6710809" y="4797152"/>
            <a:ext cx="2466975" cy="1847851"/>
          </a:xfrm>
          <a:prstGeom prst="rect">
            <a:avLst/>
          </a:prstGeom>
          <a:noFill/>
        </p:spPr>
      </p:pic>
      <p:sp>
        <p:nvSpPr>
          <p:cNvPr id="2" name="1 Título"/>
          <p:cNvSpPr>
            <a:spLocks noGrp="1"/>
          </p:cNvSpPr>
          <p:nvPr>
            <p:ph type="title"/>
          </p:nvPr>
        </p:nvSpPr>
        <p:spPr/>
        <p:txBody>
          <a:bodyPr>
            <a:normAutofit fontScale="90000"/>
          </a:bodyPr>
          <a:lstStyle/>
          <a:p>
            <a:r>
              <a:rPr lang="es-MX" dirty="0" smtClean="0">
                <a:solidFill>
                  <a:srgbClr val="FF00FF"/>
                </a:solidFill>
              </a:rPr>
              <a:t/>
            </a:r>
            <a:br>
              <a:rPr lang="es-MX" dirty="0" smtClean="0">
                <a:solidFill>
                  <a:srgbClr val="FF00FF"/>
                </a:solidFill>
              </a:rPr>
            </a:br>
            <a:r>
              <a:rPr lang="es-MX" dirty="0" smtClean="0">
                <a:solidFill>
                  <a:srgbClr val="FF00FF"/>
                </a:solidFill>
              </a:rPr>
              <a:t/>
            </a:r>
            <a:br>
              <a:rPr lang="es-MX" dirty="0" smtClean="0">
                <a:solidFill>
                  <a:srgbClr val="FF00FF"/>
                </a:solidFill>
              </a:rPr>
            </a:br>
            <a:r>
              <a:rPr lang="es-MX" sz="5300" b="1" dirty="0" smtClean="0"/>
              <a:t>Ácidos </a:t>
            </a:r>
            <a:r>
              <a:rPr lang="es-MX" sz="5300" b="1" dirty="0" err="1" smtClean="0"/>
              <a:t>nucleicos</a:t>
            </a:r>
            <a:r>
              <a:rPr lang="es-MX" b="1" dirty="0" smtClean="0">
                <a:solidFill>
                  <a:srgbClr val="FF00FF"/>
                </a:solidFill>
              </a:rPr>
              <a:t/>
            </a:r>
            <a:br>
              <a:rPr lang="es-MX" b="1" dirty="0" smtClean="0">
                <a:solidFill>
                  <a:srgbClr val="FF00FF"/>
                </a:solidFill>
              </a:rPr>
            </a:br>
            <a:r>
              <a:rPr lang="es-MX" b="1" dirty="0" smtClean="0"/>
              <a:t> </a:t>
            </a:r>
            <a:endParaRPr lang="es-MX" b="1" dirty="0"/>
          </a:p>
        </p:txBody>
      </p:sp>
      <p:sp>
        <p:nvSpPr>
          <p:cNvPr id="3" name="2 Marcador de contenido"/>
          <p:cNvSpPr>
            <a:spLocks noGrp="1"/>
          </p:cNvSpPr>
          <p:nvPr>
            <p:ph idx="1"/>
          </p:nvPr>
        </p:nvSpPr>
        <p:spPr>
          <a:xfrm>
            <a:off x="539552" y="1772816"/>
            <a:ext cx="8229600" cy="4525963"/>
          </a:xfrm>
        </p:spPr>
        <p:txBody>
          <a:bodyPr>
            <a:normAutofit/>
          </a:bodyPr>
          <a:lstStyle/>
          <a:p>
            <a:pPr marL="79375" indent="17463" algn="ctr">
              <a:buNone/>
            </a:pPr>
            <a:r>
              <a:rPr lang="es-MX" sz="2000" dirty="0" smtClean="0"/>
              <a:t>Los ácidos </a:t>
            </a:r>
            <a:r>
              <a:rPr lang="es-MX" sz="2000" dirty="0" err="1" smtClean="0"/>
              <a:t>nucleicos</a:t>
            </a:r>
            <a:r>
              <a:rPr lang="es-MX" sz="2000" dirty="0" smtClean="0"/>
              <a:t> están formados, como ya se ha dicho anteriormente, por la polimerización de muchos nucleótidos, los cuales se unen de la siguiente manera: 3´-pentosa-5´-fosfato---3´-pentosa-5´fosfato-----</a:t>
            </a:r>
          </a:p>
          <a:p>
            <a:pPr>
              <a:buNone/>
            </a:pPr>
            <a:r>
              <a:rPr lang="es-MX" sz="2000" dirty="0" smtClean="0"/>
              <a:t>      Atendiendo a su estructura y composición existen dos tipos de ácidos </a:t>
            </a:r>
            <a:r>
              <a:rPr lang="es-MX" sz="2000" dirty="0" err="1" smtClean="0"/>
              <a:t>nucleicos</a:t>
            </a:r>
            <a:r>
              <a:rPr lang="es-MX" sz="2000" dirty="0" smtClean="0"/>
              <a:t> que son:</a:t>
            </a:r>
          </a:p>
          <a:p>
            <a:endParaRPr lang="es-MX" sz="2000" dirty="0" smtClean="0"/>
          </a:p>
          <a:p>
            <a:r>
              <a:rPr lang="es-MX" sz="2000" dirty="0" smtClean="0"/>
              <a:t>a) Ácido desoxirribonucleico DNA, </a:t>
            </a:r>
            <a:r>
              <a:rPr lang="es-MX" sz="2000" i="1" dirty="0" smtClean="0"/>
              <a:t>contiene el material genético que se hereda a las posteriores generaciones.</a:t>
            </a:r>
            <a:endParaRPr lang="es-MX" sz="2000" dirty="0" smtClean="0"/>
          </a:p>
          <a:p>
            <a:endParaRPr lang="es-MX" sz="2000" dirty="0" smtClean="0"/>
          </a:p>
          <a:p>
            <a:r>
              <a:rPr lang="es-MX" sz="2000" dirty="0" smtClean="0"/>
              <a:t>b) Ácido ribonucleico RNA,  á</a:t>
            </a:r>
            <a:r>
              <a:rPr lang="es-MX" sz="2000" i="1" dirty="0" smtClean="0"/>
              <a:t>cido nucleico formado por</a:t>
            </a:r>
          </a:p>
          <a:p>
            <a:pPr marL="0" indent="0">
              <a:buNone/>
            </a:pPr>
            <a:r>
              <a:rPr lang="es-MX" sz="2000" i="1" dirty="0"/>
              <a:t> </a:t>
            </a:r>
            <a:r>
              <a:rPr lang="es-MX" sz="2000" i="1" dirty="0" smtClean="0"/>
              <a:t>     una cadena de ribo nucleótidos.</a:t>
            </a:r>
            <a:endParaRPr lang="es-MX" sz="2000" dirty="0" smtClean="0"/>
          </a:p>
          <a:p>
            <a:pPr marL="79375" indent="17463" algn="ctr">
              <a:buNone/>
            </a:pPr>
            <a:endParaRPr lang="es-MX" b="1" i="1" dirty="0" smtClean="0"/>
          </a:p>
          <a:p>
            <a:pPr>
              <a:buNone/>
            </a:pPr>
            <a:endParaRPr lang="es-MX" dirty="0"/>
          </a:p>
        </p:txBody>
      </p:sp>
    </p:spTree>
    <p:custDataLst>
      <p:tags r:id="rId1"/>
    </p:custData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Picture 1"/>
          <p:cNvPicPr>
            <a:picLocks noGrp="1" noChangeAspect="1" noChangeArrowheads="1"/>
          </p:cNvPicPr>
          <p:nvPr>
            <p:ph idx="1"/>
          </p:nvPr>
        </p:nvPicPr>
        <p:blipFill>
          <a:blip r:embed="rId3" cstate="print"/>
          <a:srcRect/>
          <a:stretch>
            <a:fillRect/>
          </a:stretch>
        </p:blipFill>
        <p:spPr bwMode="auto">
          <a:xfrm>
            <a:off x="395536" y="4794581"/>
            <a:ext cx="4791864" cy="2018795"/>
          </a:xfrm>
          <a:prstGeom prst="rect">
            <a:avLst/>
          </a:prstGeom>
          <a:noFill/>
          <a:ln w="9525">
            <a:noFill/>
            <a:miter lim="800000"/>
            <a:headEnd/>
            <a:tailEnd/>
          </a:ln>
        </p:spPr>
      </p:pic>
      <p:pic>
        <p:nvPicPr>
          <p:cNvPr id="3" name="Picture 2" descr="Sin-título-1.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3608" y="260648"/>
            <a:ext cx="7543800" cy="6261100"/>
          </a:xfrm>
          <a:prstGeom prst="rect">
            <a:avLst/>
          </a:prstGeom>
        </p:spPr>
      </p:pic>
      <p:sp>
        <p:nvSpPr>
          <p:cNvPr id="2" name="1 Título"/>
          <p:cNvSpPr>
            <a:spLocks noGrp="1"/>
          </p:cNvSpPr>
          <p:nvPr>
            <p:ph type="title"/>
          </p:nvPr>
        </p:nvSpPr>
        <p:spPr/>
        <p:txBody>
          <a:bodyPr>
            <a:normAutofit fontScale="90000"/>
          </a:bodyPr>
          <a:lstStyle/>
          <a:p>
            <a:r>
              <a:rPr lang="es-MX" dirty="0" smtClean="0">
                <a:solidFill>
                  <a:srgbClr val="FF00FF"/>
                </a:solidFill>
              </a:rPr>
              <a:t/>
            </a:r>
            <a:br>
              <a:rPr lang="es-MX" dirty="0" smtClean="0">
                <a:solidFill>
                  <a:srgbClr val="FF00FF"/>
                </a:solidFill>
              </a:rPr>
            </a:br>
            <a:r>
              <a:rPr lang="es-MX" dirty="0" smtClean="0">
                <a:solidFill>
                  <a:srgbClr val="FF00FF"/>
                </a:solidFill>
              </a:rPr>
              <a:t/>
            </a:r>
            <a:br>
              <a:rPr lang="es-MX" dirty="0" smtClean="0">
                <a:solidFill>
                  <a:srgbClr val="FF00FF"/>
                </a:solidFill>
              </a:rPr>
            </a:br>
            <a:r>
              <a:rPr lang="es-MX" b="1" dirty="0" smtClean="0">
                <a:solidFill>
                  <a:srgbClr val="FF00FF"/>
                </a:solidFill>
              </a:rPr>
              <a:t/>
            </a:r>
            <a:br>
              <a:rPr lang="es-MX" b="1" dirty="0" smtClean="0">
                <a:solidFill>
                  <a:srgbClr val="FF00FF"/>
                </a:solidFill>
              </a:rPr>
            </a:br>
            <a:r>
              <a:rPr lang="es-MX" b="1" dirty="0" smtClean="0"/>
              <a:t> </a:t>
            </a:r>
            <a:endParaRPr lang="es-MX" b="1" dirty="0"/>
          </a:p>
        </p:txBody>
      </p:sp>
      <p:sp>
        <p:nvSpPr>
          <p:cNvPr id="28674" name="Rectangle 2"/>
          <p:cNvSpPr>
            <a:spLocks noChangeArrowheads="1"/>
          </p:cNvSpPr>
          <p:nvPr/>
        </p:nvSpPr>
        <p:spPr bwMode="auto">
          <a:xfrm>
            <a:off x="971600" y="2674949"/>
            <a:ext cx="6768752" cy="19389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endParaRPr lang="es-MX" sz="2400" i="1" dirty="0" smtClean="0">
              <a:latin typeface="Calibri" pitchFamily="34" charset="0"/>
              <a:ea typeface="Calibri" pitchFamily="34"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lang="es-MX" sz="2400" i="1" dirty="0" smtClean="0">
              <a:latin typeface="Calibri" pitchFamily="34" charset="0"/>
              <a:ea typeface="Calibri" pitchFamily="34"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lang="es-MX" sz="2400" b="1" dirty="0" smtClean="0">
                <a:latin typeface="Calibri" pitchFamily="34" charset="0"/>
                <a:ea typeface="Calibri" pitchFamily="34" charset="0"/>
                <a:cs typeface="Times New Roman" pitchFamily="18" charset="0"/>
              </a:rPr>
              <a:t>Carácter Dominante:</a:t>
            </a:r>
          </a:p>
          <a:p>
            <a:pPr marL="0" marR="0" lvl="0" indent="0" algn="just" defTabSz="914400" rtl="0" eaLnBrk="1" fontAlgn="base" latinLnBrk="0" hangingPunct="1">
              <a:lnSpc>
                <a:spcPct val="100000"/>
              </a:lnSpc>
              <a:spcBef>
                <a:spcPct val="0"/>
              </a:spcBef>
              <a:spcAft>
                <a:spcPct val="0"/>
              </a:spcAft>
              <a:buClrTx/>
              <a:buSzTx/>
              <a:buFontTx/>
              <a:buNone/>
              <a:tabLst/>
            </a:pPr>
            <a:r>
              <a:rPr lang="es-MX" sz="2400" dirty="0" smtClean="0">
                <a:latin typeface="Calibri" pitchFamily="34" charset="0"/>
                <a:ea typeface="Calibri" pitchFamily="34" charset="0"/>
                <a:cs typeface="Times New Roman" pitchFamily="18" charset="0"/>
              </a:rPr>
              <a:t>Es el carácter que es siempre visible y oculta al recesivo.</a:t>
            </a:r>
          </a:p>
        </p:txBody>
      </p:sp>
      <p:sp>
        <p:nvSpPr>
          <p:cNvPr id="28675" name="Rectangle 3"/>
          <p:cNvSpPr>
            <a:spLocks noChangeArrowheads="1"/>
          </p:cNvSpPr>
          <p:nvPr/>
        </p:nvSpPr>
        <p:spPr bwMode="auto">
          <a:xfrm>
            <a:off x="971600" y="1124744"/>
            <a:ext cx="6696744" cy="19389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MX" sz="2400" b="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Carácter</a:t>
            </a:r>
            <a:r>
              <a:rPr kumimoji="0" lang="es-MX" sz="2400" b="1"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Recesivo:</a:t>
            </a:r>
          </a:p>
          <a:p>
            <a:pPr marL="0" marR="0" lvl="0" indent="0" algn="l" defTabSz="914400" rtl="0" eaLnBrk="1" fontAlgn="base" latinLnBrk="0" hangingPunct="1">
              <a:lnSpc>
                <a:spcPct val="100000"/>
              </a:lnSpc>
              <a:spcBef>
                <a:spcPct val="0"/>
              </a:spcBef>
              <a:spcAft>
                <a:spcPct val="0"/>
              </a:spcAft>
              <a:buClrTx/>
              <a:buSzTx/>
              <a:buFontTx/>
              <a:buNone/>
              <a:tabLst/>
            </a:pPr>
            <a:endParaRPr lang="es-MX" sz="2400" i="1" dirty="0" smtClean="0">
              <a:latin typeface="Calibri" pitchFamily="34" charset="0"/>
              <a:ea typeface="Calibri" pitchFamily="34"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es-MX" sz="2400" b="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Es el carácter que puede permanecer latente durante generaciones y manifestarse cuando se den las condiciones de combinación adecuadas.</a:t>
            </a:r>
            <a:endParaRPr kumimoji="0" lang="es-MX" sz="2400" b="0" u="none" strike="noStrike" cap="none" normalizeH="0" baseline="0" dirty="0" smtClean="0">
              <a:ln>
                <a:noFill/>
              </a:ln>
              <a:solidFill>
                <a:schemeClr val="tx1"/>
              </a:solidFill>
              <a:effectLst/>
              <a:latin typeface="Arial" pitchFamily="34" charset="0"/>
              <a:cs typeface="Arial" pitchFamily="34" charset="0"/>
            </a:endParaRPr>
          </a:p>
        </p:txBody>
      </p:sp>
    </p:spTree>
    <p:custDataLst>
      <p:tags r:id="rId1"/>
    </p:custData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in-título-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5616" y="260648"/>
            <a:ext cx="7543800" cy="6261100"/>
          </a:xfrm>
          <a:prstGeom prst="rect">
            <a:avLst/>
          </a:prstGeom>
        </p:spPr>
      </p:pic>
      <p:pic>
        <p:nvPicPr>
          <p:cNvPr id="29698" name="Picture 2" descr="http://recursostic.educacion.es/ciencias/biosfera/web/alumno/4ESO/genetica1/imagenes/cromosoma.gif"/>
          <p:cNvPicPr>
            <a:picLocks noChangeAspect="1" noChangeArrowheads="1"/>
          </p:cNvPicPr>
          <p:nvPr/>
        </p:nvPicPr>
        <p:blipFill>
          <a:blip r:embed="rId4" cstate="print"/>
          <a:srcRect/>
          <a:stretch>
            <a:fillRect/>
          </a:stretch>
        </p:blipFill>
        <p:spPr bwMode="auto">
          <a:xfrm>
            <a:off x="395536" y="4005064"/>
            <a:ext cx="4286250" cy="2476501"/>
          </a:xfrm>
          <a:prstGeom prst="rect">
            <a:avLst/>
          </a:prstGeom>
          <a:noFill/>
        </p:spPr>
      </p:pic>
      <p:sp>
        <p:nvSpPr>
          <p:cNvPr id="2" name="1 Título"/>
          <p:cNvSpPr>
            <a:spLocks noGrp="1"/>
          </p:cNvSpPr>
          <p:nvPr>
            <p:ph type="title"/>
          </p:nvPr>
        </p:nvSpPr>
        <p:spPr>
          <a:xfrm>
            <a:off x="539552" y="476672"/>
            <a:ext cx="8229600" cy="652934"/>
          </a:xfrm>
        </p:spPr>
        <p:txBody>
          <a:bodyPr>
            <a:normAutofit fontScale="90000"/>
          </a:bodyPr>
          <a:lstStyle/>
          <a:p>
            <a:r>
              <a:rPr lang="es-MX" dirty="0" smtClean="0">
                <a:solidFill>
                  <a:srgbClr val="FF00FF"/>
                </a:solidFill>
              </a:rPr>
              <a:t/>
            </a:r>
            <a:br>
              <a:rPr lang="es-MX" dirty="0" smtClean="0">
                <a:solidFill>
                  <a:srgbClr val="FF00FF"/>
                </a:solidFill>
              </a:rPr>
            </a:br>
            <a:r>
              <a:rPr lang="es-MX" dirty="0" smtClean="0">
                <a:solidFill>
                  <a:srgbClr val="FF00FF"/>
                </a:solidFill>
              </a:rPr>
              <a:t/>
            </a:r>
            <a:br>
              <a:rPr lang="es-MX" dirty="0" smtClean="0">
                <a:solidFill>
                  <a:srgbClr val="FF00FF"/>
                </a:solidFill>
              </a:rPr>
            </a:br>
            <a:r>
              <a:rPr lang="es-MX" b="1" dirty="0" smtClean="0"/>
              <a:t>CROMOSOMAS</a:t>
            </a:r>
            <a:endParaRPr lang="es-MX" b="1" dirty="0"/>
          </a:p>
        </p:txBody>
      </p:sp>
      <p:sp>
        <p:nvSpPr>
          <p:cNvPr id="3" name="2 Marcador de contenido"/>
          <p:cNvSpPr>
            <a:spLocks noGrp="1"/>
          </p:cNvSpPr>
          <p:nvPr>
            <p:ph idx="1"/>
          </p:nvPr>
        </p:nvSpPr>
        <p:spPr>
          <a:xfrm>
            <a:off x="683568" y="1628800"/>
            <a:ext cx="8229600" cy="4525963"/>
          </a:xfrm>
        </p:spPr>
        <p:txBody>
          <a:bodyPr/>
          <a:lstStyle/>
          <a:p>
            <a:pPr marL="79375" indent="17463" algn="ctr">
              <a:buNone/>
            </a:pPr>
            <a:endParaRPr lang="es-MX" b="1" i="1" dirty="0" smtClean="0"/>
          </a:p>
          <a:p>
            <a:pPr>
              <a:buNone/>
            </a:pPr>
            <a:endParaRPr lang="es-MX" dirty="0"/>
          </a:p>
        </p:txBody>
      </p:sp>
      <p:sp>
        <p:nvSpPr>
          <p:cNvPr id="6" name="5 Rectángulo"/>
          <p:cNvSpPr/>
          <p:nvPr/>
        </p:nvSpPr>
        <p:spPr>
          <a:xfrm>
            <a:off x="1259632" y="1844824"/>
            <a:ext cx="6984776" cy="1477328"/>
          </a:xfrm>
          <a:prstGeom prst="rect">
            <a:avLst/>
          </a:prstGeom>
        </p:spPr>
        <p:txBody>
          <a:bodyPr wrap="square">
            <a:spAutoFit/>
          </a:bodyPr>
          <a:lstStyle/>
          <a:p>
            <a:r>
              <a:rPr lang="es-MX" dirty="0" smtClean="0"/>
              <a:t>Los cromosomas (término que significa "cuerpos coloreados", por la intensidad con la que fijan determinados colorantes al ser teñidos para poder observarlos al microscopio), la cromatina </a:t>
            </a:r>
            <a:r>
              <a:rPr lang="es-MX" i="1" dirty="0" smtClean="0"/>
              <a:t>es la sustancia que constituye a los cromosomas</a:t>
            </a:r>
            <a:endParaRPr lang="es-MX" dirty="0" smtClean="0"/>
          </a:p>
          <a:p>
            <a:endParaRPr lang="es-MX" dirty="0"/>
          </a:p>
        </p:txBody>
      </p:sp>
    </p:spTree>
    <p:custDataLst>
      <p:tags r:id="rId1"/>
    </p:custData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in-título-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7624" y="260648"/>
            <a:ext cx="7543800" cy="6261100"/>
          </a:xfrm>
          <a:prstGeom prst="rect">
            <a:avLst/>
          </a:prstGeom>
        </p:spPr>
      </p:pic>
      <p:sp>
        <p:nvSpPr>
          <p:cNvPr id="2" name="1 Título"/>
          <p:cNvSpPr>
            <a:spLocks noGrp="1"/>
          </p:cNvSpPr>
          <p:nvPr>
            <p:ph type="ctrTitle"/>
          </p:nvPr>
        </p:nvSpPr>
        <p:spPr>
          <a:xfrm>
            <a:off x="1115616" y="1628800"/>
            <a:ext cx="7268344" cy="1080120"/>
          </a:xfrm>
        </p:spPr>
        <p:txBody>
          <a:bodyPr>
            <a:noAutofit/>
          </a:bodyPr>
          <a:lstStyle/>
          <a:p>
            <a:pPr algn="just"/>
            <a:r>
              <a:rPr lang="es-MX" sz="2000" dirty="0" smtClean="0">
                <a:solidFill>
                  <a:srgbClr val="FF00FF"/>
                </a:solidFill>
              </a:rPr>
              <a:t/>
            </a:r>
            <a:br>
              <a:rPr lang="es-MX" sz="2000" dirty="0" smtClean="0">
                <a:solidFill>
                  <a:srgbClr val="FF00FF"/>
                </a:solidFill>
              </a:rPr>
            </a:br>
            <a:r>
              <a:rPr lang="es-MX" sz="2000" dirty="0" smtClean="0">
                <a:solidFill>
                  <a:srgbClr val="FF00FF"/>
                </a:solidFill>
              </a:rPr>
              <a:t/>
            </a:r>
            <a:br>
              <a:rPr lang="es-MX" sz="2000" dirty="0" smtClean="0">
                <a:solidFill>
                  <a:srgbClr val="FF00FF"/>
                </a:solidFill>
              </a:rPr>
            </a:br>
            <a:r>
              <a:rPr lang="es-MX" sz="2000" dirty="0" smtClean="0">
                <a:solidFill>
                  <a:srgbClr val="FF00FF"/>
                </a:solidFill>
              </a:rPr>
              <a:t/>
            </a:r>
            <a:br>
              <a:rPr lang="es-MX" sz="2000" dirty="0" smtClean="0">
                <a:solidFill>
                  <a:srgbClr val="FF00FF"/>
                </a:solidFill>
              </a:rPr>
            </a:br>
            <a:r>
              <a:rPr lang="es-MX" sz="2000" dirty="0" smtClean="0">
                <a:solidFill>
                  <a:srgbClr val="FF00FF"/>
                </a:solidFill>
              </a:rPr>
              <a:t/>
            </a:r>
            <a:br>
              <a:rPr lang="es-MX" sz="2000" dirty="0" smtClean="0">
                <a:solidFill>
                  <a:srgbClr val="FF00FF"/>
                </a:solidFill>
              </a:rPr>
            </a:br>
            <a:r>
              <a:rPr lang="es-MX" sz="4000" b="1" dirty="0" smtClean="0"/>
              <a:t>GEN</a:t>
            </a:r>
            <a:r>
              <a:rPr lang="es-MX" sz="2000" dirty="0" smtClean="0">
                <a:solidFill>
                  <a:srgbClr val="FF00FF"/>
                </a:solidFill>
              </a:rPr>
              <a:t/>
            </a:r>
            <a:br>
              <a:rPr lang="es-MX" sz="2000" dirty="0" smtClean="0">
                <a:solidFill>
                  <a:srgbClr val="FF00FF"/>
                </a:solidFill>
              </a:rPr>
            </a:br>
            <a:r>
              <a:rPr lang="es-MX" sz="2000" dirty="0" smtClean="0">
                <a:solidFill>
                  <a:srgbClr val="FF00FF"/>
                </a:solidFill>
              </a:rPr>
              <a:t/>
            </a:r>
            <a:br>
              <a:rPr lang="es-MX" sz="2000" dirty="0" smtClean="0">
                <a:solidFill>
                  <a:srgbClr val="FF00FF"/>
                </a:solidFill>
              </a:rPr>
            </a:br>
            <a:r>
              <a:rPr lang="es-MX" sz="2000" dirty="0" smtClean="0"/>
              <a:t>Unidad fundamental de información genética en los seres vivos.</a:t>
            </a:r>
            <a:r>
              <a:rPr lang="es-MX" sz="2000" dirty="0" smtClean="0">
                <a:solidFill>
                  <a:srgbClr val="FF00FF"/>
                </a:solidFill>
              </a:rPr>
              <a:t/>
            </a:r>
            <a:br>
              <a:rPr lang="es-MX" sz="2000" dirty="0" smtClean="0">
                <a:solidFill>
                  <a:srgbClr val="FF00FF"/>
                </a:solidFill>
              </a:rPr>
            </a:br>
            <a:r>
              <a:rPr lang="es-MX" sz="2000" dirty="0" smtClean="0">
                <a:solidFill>
                  <a:srgbClr val="FF00FF"/>
                </a:solidFill>
              </a:rPr>
              <a:t/>
            </a:r>
            <a:br>
              <a:rPr lang="es-MX" sz="2000" dirty="0" smtClean="0">
                <a:solidFill>
                  <a:srgbClr val="FF00FF"/>
                </a:solidFill>
              </a:rPr>
            </a:br>
            <a:r>
              <a:rPr lang="es-MX" sz="2000" dirty="0" smtClean="0"/>
              <a:t>Cuando </a:t>
            </a:r>
            <a:r>
              <a:rPr lang="es-MX" sz="2000" dirty="0"/>
              <a:t>los dos genes son semejantes se dice que es </a:t>
            </a:r>
            <a:r>
              <a:rPr lang="es-MX" sz="2000" b="1" dirty="0" err="1" smtClean="0"/>
              <a:t>homocigóto</a:t>
            </a:r>
            <a:r>
              <a:rPr lang="es-MX" sz="2000" dirty="0"/>
              <a:t>. Significa que ese organismo tiene sus genes iguales para un mismo carácter.  Cuando son diferentes se dice que es </a:t>
            </a:r>
            <a:r>
              <a:rPr lang="es-MX" sz="2000" b="1" dirty="0" err="1" smtClean="0"/>
              <a:t>heterocigóto</a:t>
            </a:r>
            <a:r>
              <a:rPr lang="es-MX" sz="2000" dirty="0"/>
              <a:t>, es decir que sus genes para ese carácter (la altura, el color de pelo, color de ojos u otro) son distintos</a:t>
            </a:r>
            <a:r>
              <a:rPr lang="es-MX" sz="2000" dirty="0" smtClean="0"/>
              <a:t>.</a:t>
            </a:r>
            <a:r>
              <a:rPr lang="es-MX" sz="2000" dirty="0" smtClean="0">
                <a:solidFill>
                  <a:srgbClr val="FF00FF"/>
                </a:solidFill>
              </a:rPr>
              <a:t/>
            </a:r>
            <a:br>
              <a:rPr lang="es-MX" sz="2000" dirty="0" smtClean="0">
                <a:solidFill>
                  <a:srgbClr val="FF00FF"/>
                </a:solidFill>
              </a:rPr>
            </a:br>
            <a:r>
              <a:rPr lang="es-MX" sz="2000" dirty="0" smtClean="0">
                <a:solidFill>
                  <a:srgbClr val="FF00FF"/>
                </a:solidFill>
              </a:rPr>
              <a:t/>
            </a:r>
            <a:br>
              <a:rPr lang="es-MX" sz="2000" dirty="0" smtClean="0">
                <a:solidFill>
                  <a:srgbClr val="FF00FF"/>
                </a:solidFill>
              </a:rPr>
            </a:br>
            <a:r>
              <a:rPr lang="es-MX" sz="2000" dirty="0"/>
              <a:t> </a:t>
            </a:r>
          </a:p>
        </p:txBody>
      </p:sp>
      <p:pic>
        <p:nvPicPr>
          <p:cNvPr id="6145" name="Picture 1"/>
          <p:cNvPicPr>
            <a:picLocks noChangeAspect="1" noChangeArrowheads="1"/>
          </p:cNvPicPr>
          <p:nvPr/>
        </p:nvPicPr>
        <p:blipFill>
          <a:blip r:embed="rId4" cstate="print"/>
          <a:srcRect/>
          <a:stretch>
            <a:fillRect/>
          </a:stretch>
        </p:blipFill>
        <p:spPr bwMode="auto">
          <a:xfrm>
            <a:off x="611560" y="4365104"/>
            <a:ext cx="3528392" cy="2253631"/>
          </a:xfrm>
          <a:prstGeom prst="rect">
            <a:avLst/>
          </a:prstGeom>
          <a:noFill/>
          <a:ln w="9525">
            <a:noFill/>
            <a:miter lim="800000"/>
            <a:headEnd/>
            <a:tailEnd/>
          </a:ln>
        </p:spPr>
      </p:pic>
    </p:spTree>
    <p:custDataLst>
      <p:tags r:id="rId1"/>
    </p:custData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in-título-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9592" y="188640"/>
            <a:ext cx="7543800" cy="6261100"/>
          </a:xfrm>
          <a:prstGeom prst="rect">
            <a:avLst/>
          </a:prstGeom>
        </p:spPr>
      </p:pic>
      <p:pic>
        <p:nvPicPr>
          <p:cNvPr id="11" name="Picture 4" descr="razasperros"/>
          <p:cNvPicPr>
            <a:picLocks noChangeAspect="1" noChangeArrowheads="1"/>
          </p:cNvPicPr>
          <p:nvPr/>
        </p:nvPicPr>
        <p:blipFill>
          <a:blip r:embed="rId4" cstate="print"/>
          <a:srcRect/>
          <a:stretch>
            <a:fillRect/>
          </a:stretch>
        </p:blipFill>
        <p:spPr bwMode="auto">
          <a:xfrm>
            <a:off x="611560" y="5013176"/>
            <a:ext cx="4286035" cy="1628800"/>
          </a:xfrm>
          <a:prstGeom prst="roundRect">
            <a:avLst/>
          </a:prstGeom>
          <a:noFill/>
          <a:ln w="9525">
            <a:noFill/>
            <a:miter lim="800000"/>
            <a:headEnd/>
            <a:tailEnd/>
          </a:ln>
          <a:effectLst>
            <a:glow rad="139700">
              <a:schemeClr val="accent1">
                <a:satMod val="175000"/>
                <a:alpha val="40000"/>
              </a:schemeClr>
            </a:glow>
          </a:effectLst>
        </p:spPr>
      </p:pic>
      <p:sp>
        <p:nvSpPr>
          <p:cNvPr id="2" name="1 Título"/>
          <p:cNvSpPr>
            <a:spLocks noGrp="1"/>
          </p:cNvSpPr>
          <p:nvPr>
            <p:ph type="title"/>
          </p:nvPr>
        </p:nvSpPr>
        <p:spPr>
          <a:xfrm>
            <a:off x="395536" y="908720"/>
            <a:ext cx="8229600" cy="1143000"/>
          </a:xfrm>
        </p:spPr>
        <p:txBody>
          <a:bodyPr>
            <a:normAutofit fontScale="90000"/>
          </a:bodyPr>
          <a:lstStyle/>
          <a:p>
            <a:pPr algn="just"/>
            <a:r>
              <a:rPr lang="es-MX" dirty="0" smtClean="0">
                <a:solidFill>
                  <a:srgbClr val="FF00FF"/>
                </a:solidFill>
              </a:rPr>
              <a:t/>
            </a:r>
            <a:br>
              <a:rPr lang="es-MX" dirty="0" smtClean="0">
                <a:solidFill>
                  <a:srgbClr val="FF00FF"/>
                </a:solidFill>
              </a:rPr>
            </a:br>
            <a:r>
              <a:rPr lang="es-MX" dirty="0" smtClean="0">
                <a:solidFill>
                  <a:srgbClr val="FF00FF"/>
                </a:solidFill>
              </a:rPr>
              <a:t/>
            </a:r>
            <a:br>
              <a:rPr lang="es-MX" dirty="0" smtClean="0">
                <a:solidFill>
                  <a:srgbClr val="FF00FF"/>
                </a:solidFill>
              </a:rPr>
            </a:br>
            <a:r>
              <a:rPr lang="es-MX" dirty="0" smtClean="0">
                <a:solidFill>
                  <a:srgbClr val="FF00FF"/>
                </a:solidFill>
              </a:rPr>
              <a:t/>
            </a:r>
            <a:br>
              <a:rPr lang="es-MX" dirty="0" smtClean="0">
                <a:solidFill>
                  <a:srgbClr val="FF00FF"/>
                </a:solidFill>
              </a:rPr>
            </a:br>
            <a:r>
              <a:rPr lang="es-MX" dirty="0" smtClean="0">
                <a:solidFill>
                  <a:srgbClr val="FF00FF"/>
                </a:solidFill>
              </a:rPr>
              <a:t/>
            </a:r>
            <a:br>
              <a:rPr lang="es-MX" dirty="0" smtClean="0">
                <a:solidFill>
                  <a:srgbClr val="FF00FF"/>
                </a:solidFill>
              </a:rPr>
            </a:br>
            <a:r>
              <a:rPr lang="es-MX" dirty="0" smtClean="0">
                <a:solidFill>
                  <a:srgbClr val="FF00FF"/>
                </a:solidFill>
              </a:rPr>
              <a:t/>
            </a:r>
            <a:br>
              <a:rPr lang="es-MX" dirty="0" smtClean="0">
                <a:solidFill>
                  <a:srgbClr val="FF00FF"/>
                </a:solidFill>
              </a:rPr>
            </a:br>
            <a:r>
              <a:rPr lang="es-MX" dirty="0" smtClean="0">
                <a:solidFill>
                  <a:srgbClr val="FF00FF"/>
                </a:solidFill>
              </a:rPr>
              <a:t/>
            </a:r>
            <a:br>
              <a:rPr lang="es-MX" dirty="0" smtClean="0">
                <a:solidFill>
                  <a:srgbClr val="FF00FF"/>
                </a:solidFill>
              </a:rPr>
            </a:br>
            <a:r>
              <a:rPr lang="es-MX" dirty="0" smtClean="0">
                <a:solidFill>
                  <a:srgbClr val="FF00FF"/>
                </a:solidFill>
              </a:rPr>
              <a:t/>
            </a:r>
            <a:br>
              <a:rPr lang="es-MX" dirty="0" smtClean="0">
                <a:solidFill>
                  <a:srgbClr val="FF00FF"/>
                </a:solidFill>
              </a:rPr>
            </a:br>
            <a:r>
              <a:rPr lang="es-MX" dirty="0" smtClean="0">
                <a:solidFill>
                  <a:srgbClr val="FF00FF"/>
                </a:solidFill>
              </a:rPr>
              <a:t/>
            </a:r>
            <a:br>
              <a:rPr lang="es-MX" dirty="0" smtClean="0">
                <a:solidFill>
                  <a:srgbClr val="FF00FF"/>
                </a:solidFill>
              </a:rPr>
            </a:br>
            <a:r>
              <a:rPr lang="es-MX" sz="3100" b="1" dirty="0" smtClean="0"/>
              <a:t>Genotipo: </a:t>
            </a:r>
            <a:r>
              <a:rPr lang="es-MX" sz="2700" dirty="0" smtClean="0"/>
              <a:t>O también llamado genoma es el componente interno del organismo que especifica a grandes rasgos el lugar de un ser vivo en el orden natural.</a:t>
            </a:r>
            <a:r>
              <a:rPr lang="es-MX" sz="3100" dirty="0" smtClean="0">
                <a:solidFill>
                  <a:srgbClr val="FF00FF"/>
                </a:solidFill>
              </a:rPr>
              <a:t/>
            </a:r>
            <a:br>
              <a:rPr lang="es-MX" sz="3100" dirty="0" smtClean="0">
                <a:solidFill>
                  <a:srgbClr val="FF00FF"/>
                </a:solidFill>
              </a:rPr>
            </a:br>
            <a:r>
              <a:rPr lang="es-MX" sz="2700" dirty="0" smtClean="0">
                <a:solidFill>
                  <a:srgbClr val="FF00FF"/>
                </a:solidFill>
              </a:rPr>
              <a:t/>
            </a:r>
            <a:br>
              <a:rPr lang="es-MX" sz="2700" dirty="0" smtClean="0">
                <a:solidFill>
                  <a:srgbClr val="FF00FF"/>
                </a:solidFill>
              </a:rPr>
            </a:br>
            <a:r>
              <a:rPr lang="es-MX" sz="3100" b="1" dirty="0" smtClean="0"/>
              <a:t>Fenotipo: </a:t>
            </a:r>
            <a:r>
              <a:rPr lang="es-MX" sz="2700" dirty="0" smtClean="0"/>
              <a:t>Es la manifestación visible de un organismo, es decir, son las características que se ven, como forma, color, etc.</a:t>
            </a:r>
            <a:r>
              <a:rPr lang="es-MX" sz="2700" dirty="0" smtClean="0">
                <a:solidFill>
                  <a:srgbClr val="FF00FF"/>
                </a:solidFill>
              </a:rPr>
              <a:t/>
            </a:r>
            <a:br>
              <a:rPr lang="es-MX" sz="2700" dirty="0" smtClean="0">
                <a:solidFill>
                  <a:srgbClr val="FF00FF"/>
                </a:solidFill>
              </a:rPr>
            </a:br>
            <a:r>
              <a:rPr lang="es-MX" sz="3100" dirty="0" smtClean="0">
                <a:solidFill>
                  <a:srgbClr val="FF00FF"/>
                </a:solidFill>
              </a:rPr>
              <a:t/>
            </a:r>
            <a:br>
              <a:rPr lang="es-MX" sz="3100" dirty="0" smtClean="0">
                <a:solidFill>
                  <a:srgbClr val="FF00FF"/>
                </a:solidFill>
              </a:rPr>
            </a:br>
            <a:r>
              <a:rPr lang="es-MX" sz="3100" dirty="0" smtClean="0">
                <a:solidFill>
                  <a:srgbClr val="FF00FF"/>
                </a:solidFill>
              </a:rPr>
              <a:t/>
            </a:r>
            <a:br>
              <a:rPr lang="es-MX" sz="3100" dirty="0" smtClean="0">
                <a:solidFill>
                  <a:srgbClr val="FF00FF"/>
                </a:solidFill>
              </a:rPr>
            </a:br>
            <a:r>
              <a:rPr lang="es-MX" sz="3100" dirty="0" smtClean="0">
                <a:solidFill>
                  <a:srgbClr val="FF00FF"/>
                </a:solidFill>
              </a:rPr>
              <a:t/>
            </a:r>
            <a:br>
              <a:rPr lang="es-MX" sz="3100" dirty="0" smtClean="0">
                <a:solidFill>
                  <a:srgbClr val="FF00FF"/>
                </a:solidFill>
              </a:rPr>
            </a:br>
            <a:r>
              <a:rPr lang="es-MX" sz="3100" dirty="0" smtClean="0">
                <a:solidFill>
                  <a:srgbClr val="FF00FF"/>
                </a:solidFill>
              </a:rPr>
              <a:t/>
            </a:r>
            <a:br>
              <a:rPr lang="es-MX" sz="3100" dirty="0" smtClean="0">
                <a:solidFill>
                  <a:srgbClr val="FF00FF"/>
                </a:solidFill>
              </a:rPr>
            </a:br>
            <a:r>
              <a:rPr lang="es-MX" sz="3100" dirty="0" smtClean="0"/>
              <a:t> </a:t>
            </a:r>
            <a:r>
              <a:rPr lang="es-MX" b="1" dirty="0" smtClean="0">
                <a:solidFill>
                  <a:srgbClr val="FF00FF"/>
                </a:solidFill>
              </a:rPr>
              <a:t/>
            </a:r>
            <a:br>
              <a:rPr lang="es-MX" b="1" dirty="0" smtClean="0">
                <a:solidFill>
                  <a:srgbClr val="FF00FF"/>
                </a:solidFill>
              </a:rPr>
            </a:br>
            <a:r>
              <a:rPr lang="es-MX" b="1" dirty="0" smtClean="0"/>
              <a:t> </a:t>
            </a:r>
            <a:endParaRPr lang="es-MX" b="1" dirty="0"/>
          </a:p>
        </p:txBody>
      </p:sp>
      <p:sp>
        <p:nvSpPr>
          <p:cNvPr id="12" name="11 Rectángulo"/>
          <p:cNvSpPr/>
          <p:nvPr/>
        </p:nvSpPr>
        <p:spPr>
          <a:xfrm>
            <a:off x="755576" y="4221088"/>
            <a:ext cx="3511026" cy="369332"/>
          </a:xfrm>
          <a:prstGeom prst="rect">
            <a:avLst/>
          </a:prstGeom>
        </p:spPr>
        <p:txBody>
          <a:bodyPr wrap="none">
            <a:spAutoFit/>
          </a:bodyPr>
          <a:lstStyle/>
          <a:p>
            <a:pPr eaLnBrk="0" hangingPunct="0"/>
            <a:r>
              <a:rPr lang="es-ES_tradnl" dirty="0" smtClean="0">
                <a:solidFill>
                  <a:srgbClr val="002060"/>
                </a:solidFill>
                <a:latin typeface="Calibri" pitchFamily="34" charset="0"/>
              </a:rPr>
              <a:t>Ejemplos de variabilidad fenotípica </a:t>
            </a:r>
            <a:endParaRPr lang="es-ES_tradnl" dirty="0">
              <a:solidFill>
                <a:srgbClr val="002060"/>
              </a:solidFill>
              <a:latin typeface="Calibri" pitchFamily="34" charset="0"/>
            </a:endParaRPr>
          </a:p>
        </p:txBody>
      </p:sp>
    </p:spTree>
    <p:custDataLst>
      <p:tags r:id="rId1"/>
    </p:custData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in-título-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3608" y="188640"/>
            <a:ext cx="7543800" cy="6261100"/>
          </a:xfrm>
          <a:prstGeom prst="rect">
            <a:avLst/>
          </a:prstGeom>
        </p:spPr>
      </p:pic>
      <p:sp>
        <p:nvSpPr>
          <p:cNvPr id="2" name="1 Título"/>
          <p:cNvSpPr>
            <a:spLocks noGrp="1"/>
          </p:cNvSpPr>
          <p:nvPr>
            <p:ph type="title"/>
          </p:nvPr>
        </p:nvSpPr>
        <p:spPr/>
        <p:txBody>
          <a:bodyPr>
            <a:normAutofit fontScale="90000"/>
          </a:bodyPr>
          <a:lstStyle/>
          <a:p>
            <a:pPr algn="just"/>
            <a:r>
              <a:rPr lang="es-MX" dirty="0" smtClean="0">
                <a:solidFill>
                  <a:srgbClr val="FF00FF"/>
                </a:solidFill>
              </a:rPr>
              <a:t/>
            </a:r>
            <a:br>
              <a:rPr lang="es-MX" dirty="0" smtClean="0">
                <a:solidFill>
                  <a:srgbClr val="FF00FF"/>
                </a:solidFill>
              </a:rPr>
            </a:br>
            <a:r>
              <a:rPr lang="es-MX" dirty="0" smtClean="0">
                <a:solidFill>
                  <a:srgbClr val="FF00FF"/>
                </a:solidFill>
              </a:rPr>
              <a:t/>
            </a:r>
            <a:br>
              <a:rPr lang="es-MX" dirty="0" smtClean="0">
                <a:solidFill>
                  <a:srgbClr val="FF00FF"/>
                </a:solidFill>
              </a:rPr>
            </a:br>
            <a:r>
              <a:rPr lang="es-MX" dirty="0" smtClean="0">
                <a:solidFill>
                  <a:srgbClr val="FF00FF"/>
                </a:solidFill>
              </a:rPr>
              <a:t/>
            </a:r>
            <a:br>
              <a:rPr lang="es-MX" dirty="0" smtClean="0">
                <a:solidFill>
                  <a:srgbClr val="FF00FF"/>
                </a:solidFill>
              </a:rPr>
            </a:br>
            <a:r>
              <a:rPr lang="es-MX" dirty="0" smtClean="0">
                <a:solidFill>
                  <a:srgbClr val="FF00FF"/>
                </a:solidFill>
              </a:rPr>
              <a:t/>
            </a:r>
            <a:br>
              <a:rPr lang="es-MX" dirty="0" smtClean="0">
                <a:solidFill>
                  <a:srgbClr val="FF00FF"/>
                </a:solidFill>
              </a:rPr>
            </a:br>
            <a:r>
              <a:rPr lang="es-MX" dirty="0" smtClean="0">
                <a:solidFill>
                  <a:srgbClr val="FF00FF"/>
                </a:solidFill>
              </a:rPr>
              <a:t/>
            </a:r>
            <a:br>
              <a:rPr lang="es-MX" dirty="0" smtClean="0">
                <a:solidFill>
                  <a:srgbClr val="FF00FF"/>
                </a:solidFill>
              </a:rPr>
            </a:br>
            <a:r>
              <a:rPr lang="es-MX" dirty="0" smtClean="0">
                <a:solidFill>
                  <a:srgbClr val="FF00FF"/>
                </a:solidFill>
              </a:rPr>
              <a:t/>
            </a:r>
            <a:br>
              <a:rPr lang="es-MX" dirty="0" smtClean="0">
                <a:solidFill>
                  <a:srgbClr val="FF00FF"/>
                </a:solidFill>
              </a:rPr>
            </a:br>
            <a:r>
              <a:rPr lang="es-MX" dirty="0" smtClean="0">
                <a:solidFill>
                  <a:srgbClr val="FF00FF"/>
                </a:solidFill>
              </a:rPr>
              <a:t/>
            </a:r>
            <a:br>
              <a:rPr lang="es-MX" dirty="0" smtClean="0">
                <a:solidFill>
                  <a:srgbClr val="FF00FF"/>
                </a:solidFill>
              </a:rPr>
            </a:br>
            <a:r>
              <a:rPr lang="es-MX" dirty="0" smtClean="0">
                <a:solidFill>
                  <a:srgbClr val="FF00FF"/>
                </a:solidFill>
              </a:rPr>
              <a:t/>
            </a:r>
            <a:br>
              <a:rPr lang="es-MX" dirty="0" smtClean="0">
                <a:solidFill>
                  <a:srgbClr val="FF00FF"/>
                </a:solidFill>
              </a:rPr>
            </a:br>
            <a:r>
              <a:rPr lang="es-MX" sz="3100" dirty="0" smtClean="0">
                <a:solidFill>
                  <a:srgbClr val="FF00FF"/>
                </a:solidFill>
              </a:rPr>
              <a:t/>
            </a:r>
            <a:br>
              <a:rPr lang="es-MX" sz="3100" dirty="0" smtClean="0">
                <a:solidFill>
                  <a:srgbClr val="FF00FF"/>
                </a:solidFill>
              </a:rPr>
            </a:br>
            <a:r>
              <a:rPr lang="es-MX" sz="3100" dirty="0" smtClean="0">
                <a:solidFill>
                  <a:srgbClr val="FF00FF"/>
                </a:solidFill>
              </a:rPr>
              <a:t/>
            </a:r>
            <a:br>
              <a:rPr lang="es-MX" sz="3100" dirty="0" smtClean="0">
                <a:solidFill>
                  <a:srgbClr val="FF00FF"/>
                </a:solidFill>
              </a:rPr>
            </a:br>
            <a:r>
              <a:rPr lang="es-MX" sz="3100" dirty="0" smtClean="0">
                <a:solidFill>
                  <a:srgbClr val="FF00FF"/>
                </a:solidFill>
              </a:rPr>
              <a:t/>
            </a:r>
            <a:br>
              <a:rPr lang="es-MX" sz="3100" dirty="0" smtClean="0">
                <a:solidFill>
                  <a:srgbClr val="FF00FF"/>
                </a:solidFill>
              </a:rPr>
            </a:br>
            <a:r>
              <a:rPr lang="es-MX" sz="3100" dirty="0" smtClean="0">
                <a:solidFill>
                  <a:srgbClr val="FF00FF"/>
                </a:solidFill>
              </a:rPr>
              <a:t/>
            </a:r>
            <a:br>
              <a:rPr lang="es-MX" sz="3100" dirty="0" smtClean="0">
                <a:solidFill>
                  <a:srgbClr val="FF00FF"/>
                </a:solidFill>
              </a:rPr>
            </a:br>
            <a:r>
              <a:rPr lang="es-MX" sz="3100" dirty="0" smtClean="0"/>
              <a:t> </a:t>
            </a:r>
            <a:r>
              <a:rPr lang="es-MX" b="1" dirty="0" smtClean="0">
                <a:solidFill>
                  <a:srgbClr val="FF00FF"/>
                </a:solidFill>
              </a:rPr>
              <a:t/>
            </a:r>
            <a:br>
              <a:rPr lang="es-MX" b="1" dirty="0" smtClean="0">
                <a:solidFill>
                  <a:srgbClr val="FF00FF"/>
                </a:solidFill>
              </a:rPr>
            </a:br>
            <a:r>
              <a:rPr lang="es-MX" b="1" dirty="0" smtClean="0"/>
              <a:t> </a:t>
            </a:r>
            <a:endParaRPr lang="es-MX" b="1" dirty="0"/>
          </a:p>
        </p:txBody>
      </p:sp>
      <p:sp>
        <p:nvSpPr>
          <p:cNvPr id="6" name="5 Rectángulo"/>
          <p:cNvSpPr/>
          <p:nvPr/>
        </p:nvSpPr>
        <p:spPr>
          <a:xfrm>
            <a:off x="899592" y="620688"/>
            <a:ext cx="7560840" cy="5386090"/>
          </a:xfrm>
          <a:prstGeom prst="rect">
            <a:avLst/>
          </a:prstGeom>
        </p:spPr>
        <p:txBody>
          <a:bodyPr wrap="square">
            <a:spAutoFit/>
          </a:bodyPr>
          <a:lstStyle/>
          <a:p>
            <a:r>
              <a:rPr lang="es-MX" sz="2800" b="1" dirty="0" smtClean="0"/>
              <a:t>Diploide</a:t>
            </a:r>
          </a:p>
          <a:p>
            <a:pPr algn="just"/>
            <a:r>
              <a:rPr lang="es-MX" dirty="0" smtClean="0"/>
              <a:t>Las </a:t>
            </a:r>
            <a:r>
              <a:rPr lang="es-MX" b="1" dirty="0" smtClean="0"/>
              <a:t>células diploides</a:t>
            </a:r>
            <a:r>
              <a:rPr lang="es-MX" dirty="0" smtClean="0"/>
              <a:t> (2n) son las </a:t>
            </a:r>
            <a:r>
              <a:rPr lang="es-MX" b="1" dirty="0" smtClean="0"/>
              <a:t>células</a:t>
            </a:r>
            <a:r>
              <a:rPr lang="es-MX" dirty="0" smtClean="0"/>
              <a:t> que, a diferencia de los </a:t>
            </a:r>
            <a:r>
              <a:rPr lang="es-MX" b="1" dirty="0" smtClean="0">
                <a:hlinkClick r:id="rId4"/>
              </a:rPr>
              <a:t>gametos</a:t>
            </a:r>
            <a:r>
              <a:rPr lang="es-MX" dirty="0" smtClean="0"/>
              <a:t>, tienen el número y la composición de </a:t>
            </a:r>
            <a:r>
              <a:rPr lang="es-MX" b="1" dirty="0" smtClean="0">
                <a:hlinkClick r:id="rId5"/>
              </a:rPr>
              <a:t>cromosomas</a:t>
            </a:r>
            <a:r>
              <a:rPr lang="es-MX" b="1" dirty="0" smtClean="0"/>
              <a:t>  </a:t>
            </a:r>
            <a:r>
              <a:rPr lang="es-MX" dirty="0" smtClean="0"/>
              <a:t>normal (23 pares de  cromosomas en la especie humana, en total 46 cromosomas).</a:t>
            </a:r>
          </a:p>
          <a:p>
            <a:pPr algn="just"/>
            <a:r>
              <a:rPr lang="es-MX" dirty="0" smtClean="0"/>
              <a:t>También se dice que son las que poseen dos series de cromosomas, en alusión a la serie aportada por el padre (23 cromosomas) y a la serie aportada por la madre (23 cromosomas), para formar los 23 pares (en total 46 cromosomas).</a:t>
            </a:r>
          </a:p>
          <a:p>
            <a:pPr algn="just"/>
            <a:r>
              <a:rPr lang="es-MX" i="1" dirty="0" smtClean="0"/>
              <a:t>Se le denomina así a los organismos que se reproducen sexualmente y tienen dos juegos de cromosomas, uno heredado de su madre y el otro de su padre</a:t>
            </a:r>
            <a:endParaRPr lang="es-MX" dirty="0" smtClean="0"/>
          </a:p>
          <a:p>
            <a:pPr algn="just"/>
            <a:endParaRPr lang="es-MX" dirty="0" smtClean="0"/>
          </a:p>
          <a:p>
            <a:r>
              <a:rPr lang="es-MX" sz="2800" b="1" dirty="0" smtClean="0"/>
              <a:t>Haploide</a:t>
            </a:r>
          </a:p>
          <a:p>
            <a:r>
              <a:rPr lang="es-MX" dirty="0" smtClean="0"/>
              <a:t>Una </a:t>
            </a:r>
            <a:r>
              <a:rPr lang="es-MX" b="1" dirty="0" smtClean="0"/>
              <a:t>célula haploide</a:t>
            </a:r>
            <a:r>
              <a:rPr lang="es-MX" dirty="0" smtClean="0"/>
              <a:t> es aquella que contiene un solo juego de cromosomas o la mitad </a:t>
            </a:r>
            <a:r>
              <a:rPr lang="es-MX" b="1" dirty="0" smtClean="0"/>
              <a:t>(n, haploide)</a:t>
            </a:r>
            <a:r>
              <a:rPr lang="es-MX" dirty="0" smtClean="0"/>
              <a:t> del número normal </a:t>
            </a:r>
            <a:r>
              <a:rPr lang="es-MX" dirty="0" err="1" smtClean="0"/>
              <a:t>de</a:t>
            </a:r>
            <a:r>
              <a:rPr lang="es-MX" b="1" dirty="0" err="1" smtClean="0"/>
              <a:t>cromosomas</a:t>
            </a:r>
            <a:r>
              <a:rPr lang="es-MX" dirty="0" smtClean="0"/>
              <a:t> en </a:t>
            </a:r>
            <a:r>
              <a:rPr lang="es-MX" b="1" dirty="0" smtClean="0"/>
              <a:t>células diploides</a:t>
            </a:r>
            <a:r>
              <a:rPr lang="es-MX" dirty="0" smtClean="0"/>
              <a:t> </a:t>
            </a:r>
            <a:r>
              <a:rPr lang="es-MX" b="1" dirty="0" smtClean="0"/>
              <a:t>(2n, diploide)</a:t>
            </a:r>
            <a:r>
              <a:rPr lang="es-MX" dirty="0" smtClean="0"/>
              <a:t>.</a:t>
            </a:r>
          </a:p>
          <a:p>
            <a:r>
              <a:rPr lang="es-MX" dirty="0" smtClean="0"/>
              <a:t>De modo más sencillo, célula haploide es aquella que tiene la mitad de los cromosomas (es decir 23 cromosomas, en el ser humano). En número haploide se representa por </a:t>
            </a:r>
            <a:r>
              <a:rPr lang="es-MX" b="1" dirty="0" smtClean="0"/>
              <a:t>n.</a:t>
            </a:r>
            <a:endParaRPr lang="es-MX" dirty="0" smtClean="0"/>
          </a:p>
          <a:p>
            <a:pPr algn="just"/>
            <a:endParaRPr lang="es-MX" dirty="0"/>
          </a:p>
        </p:txBody>
      </p:sp>
    </p:spTree>
    <p:custDataLst>
      <p:tags r:id="rId1"/>
    </p:custDataLst>
  </p:cSld>
  <p:clrMapOvr>
    <a:masterClrMapping/>
  </p:clrMapOvr>
  <p:timing>
    <p:tnLst>
      <p:par>
        <p:cTn xmlns:p14="http://schemas.microsoft.com/office/powerpoint/2010/mai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COUNT" val="11"/>
  <p:tag name="ARTICULATE_PROJECT_OPEN" val="1"/>
  <p:tag name="ARTICULATE_REFERENCE_COUNT" val="0"/>
  <p:tag name="ARTICULATE_PLAYER_GLOSSARY_XML" val="&lt;?xml version=&quot;1.0&quot; encoding=&quot;utf-16&quot;?&gt;&lt;glossary xmlns:xsi=&quot;http://www.w3.org/2001/XMLSchema-instance&quot; xmlns:xsd=&quot;http://www.w3.org/2001/XMLSchema&quot;&gt;&lt;terms /&gt;&lt;/glossary&gt;"/>
  <p:tag name="TAG_BACKING_FORM_KEY" val="330482-c:\users\uaeh\dropbox\bachillerato virtual\bachillerato virtual 2014\biología y vida cotidiana\version final\materiales unidad 4\act.4.2_genetica_y_herencia.pptx"/>
  <p:tag name="ARTICULATE_PRESENTER_VERSION" val="7"/>
  <p:tag name="ARTICULATE_USED_PAGE_ORIENTATION" val="1"/>
  <p:tag name="ARTICULATE_USED_PAGE_SIZE" val="1"/>
</p:tagLst>
</file>

<file path=ppt/tags/tag10.xml><?xml version="1.0" encoding="utf-8"?>
<p:tagLst xmlns:a="http://schemas.openxmlformats.org/drawingml/2006/main" xmlns:r="http://schemas.openxmlformats.org/officeDocument/2006/relationships" xmlns:p="http://schemas.openxmlformats.org/presentationml/2006/main">
  <p:tag name="ARTICULATE_TITLE_TAG" val="Diploide y Haploide"/>
  <p:tag name="ARTICULATE_NAV_LEVEL" val="1"/>
  <p:tag name="ARTICULATE_SLIDE_PRESENTER_GUID" val="0330306b-ec9c-469e-a792-bd50a7d505a1"/>
  <p:tag name="ARTICULATE_SLIDE_PAUSE" val="0"/>
  <p:tag name="ARTICULATE_LOCK_SLIDE" val="0"/>
  <p:tag name="ARTICULATE_HIDE_SLIDE" val="0"/>
  <p:tag name="ARTICULATE_PLAYER_CONTROL_PREVIOUS" val="True"/>
  <p:tag name="ARTICULATE_PLAYER_CONTROL_NEXT" val="True"/>
  <p:tag name="ARTICULATE_PLAYER_IS_DEFAULT" val="True"/>
  <p:tag name="ARTICULATE_PLAYER_CONTROL_NOTES" val="True"/>
  <p:tag name="ARTICULATE_PLAYER_CONTROL_RESOURCES" val="True"/>
  <p:tag name="ARTICULATE_PLAYER_CONTROL_MENU" val="True"/>
  <p:tag name="ARTICULATE_PLAYER_CONTROL_GLOSSARY" val="True"/>
  <p:tag name="ARTICULATE_PLAYER_SEEKBAR" val="True"/>
  <p:tag name="ARTICULATE_PLAYER_CONTROL_PLAYPAUSE" val="True"/>
  <p:tag name="AUDIO_ID" val="274"/>
  <p:tag name="ARTICULATE_USED_LAYOUT" val="2"/>
</p:tagLst>
</file>

<file path=ppt/tags/tag11.xml><?xml version="1.0" encoding="utf-8"?>
<p:tagLst xmlns:a="http://schemas.openxmlformats.org/drawingml/2006/main" xmlns:r="http://schemas.openxmlformats.org/officeDocument/2006/relationships" xmlns:p="http://schemas.openxmlformats.org/presentationml/2006/main">
  <p:tag name="ARTICULATE_TITLE_TAG" val="Mutaciones"/>
  <p:tag name="ARTICULATE_NAV_LEVEL" val="1"/>
  <p:tag name="ARTICULATE_SLIDE_PRESENTER_GUID" val="0330306b-ec9c-469e-a792-bd50a7d505a1"/>
  <p:tag name="ARTICULATE_SLIDE_PAUSE" val="0"/>
  <p:tag name="ARTICULATE_LOCK_SLIDE" val="0"/>
  <p:tag name="ARTICULATE_HIDE_SLIDE" val="0"/>
  <p:tag name="ARTICULATE_PLAYER_CONTROL_PREVIOUS" val="True"/>
  <p:tag name="ARTICULATE_PLAYER_CONTROL_NEXT" val="True"/>
  <p:tag name="ARTICULATE_PLAYER_IS_DEFAULT" val="True"/>
  <p:tag name="ARTICULATE_PLAYER_CONTROL_NOTES" val="True"/>
  <p:tag name="ARTICULATE_PLAYER_CONTROL_RESOURCES" val="True"/>
  <p:tag name="ARTICULATE_PLAYER_CONTROL_MENU" val="True"/>
  <p:tag name="ARTICULATE_PLAYER_CONTROL_GLOSSARY" val="True"/>
  <p:tag name="ARTICULATE_PLAYER_SEEKBAR" val="True"/>
  <p:tag name="ARTICULATE_PLAYER_CONTROL_PLAYPAUSE" val="True"/>
  <p:tag name="AUDIO_ID" val="258"/>
  <p:tag name="ARTICULATE_USED_LAYOUT" val="7"/>
</p:tagLst>
</file>

<file path=ppt/tags/tag12.xml><?xml version="1.0" encoding="utf-8"?>
<p:tagLst xmlns:a="http://schemas.openxmlformats.org/drawingml/2006/main" xmlns:r="http://schemas.openxmlformats.org/officeDocument/2006/relationships" xmlns:p="http://schemas.openxmlformats.org/presentationml/2006/main">
  <p:tag name="ARTICULATE_NAV_LEVEL" val="1"/>
  <p:tag name="ARTICULATE_SLIDE_PRESENTER_GUID" val="0330306b-ec9c-469e-a792-bd50a7d505a1"/>
  <p:tag name="ARTICULATE_SLIDE_PAUSE" val="0"/>
  <p:tag name="ARTICULATE_LOCK_SLIDE" val="0"/>
  <p:tag name="ARTICULATE_HIDE_SLIDE" val="0"/>
  <p:tag name="ARTICULATE_PLAYER_CONTROL_PREVIOUS" val="True"/>
  <p:tag name="ARTICULATE_PLAYER_CONTROL_NEXT" val="True"/>
  <p:tag name="ARTICULATE_PLAYER_IS_DEFAULT" val="True"/>
  <p:tag name="ARTICULATE_PLAYER_CONTROL_NOTES" val="True"/>
  <p:tag name="ARTICULATE_PLAYER_CONTROL_RESOURCES" val="True"/>
  <p:tag name="ARTICULATE_PLAYER_CONTROL_MENU" val="True"/>
  <p:tag name="ARTICULATE_PLAYER_CONTROL_GLOSSARY" val="True"/>
  <p:tag name="ARTICULATE_PLAYER_SEEKBAR" val="True"/>
  <p:tag name="ARTICULATE_PLAYER_CONTROL_PLAYPAUSE" val="True"/>
  <p:tag name="AUDIO_ID" val="266"/>
  <p:tag name="ARTICULATE_USED_LAYOUT" val="2"/>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 name="ARTICULATE_NAV_LEVEL" val="1"/>
  <p:tag name="ARTICULATE_SLIDE_PRESENTER_GUID" val="0330306b-ec9c-469e-a792-bd50a7d505a1"/>
  <p:tag name="ARTICULATE_SLIDE_PAUSE" val="0"/>
  <p:tag name="ARTICULATE_LOCK_SLIDE" val="0"/>
  <p:tag name="ARTICULATE_HIDE_SLIDE" val="0"/>
  <p:tag name="ARTICULATE_PLAYER_CONTROL_PREVIOUS" val="True"/>
  <p:tag name="ARTICULATE_PLAYER_CONTROL_NEXT" val="True"/>
  <p:tag name="ARTICULATE_PLAYER_IS_DEFAULT" val="True"/>
  <p:tag name="ARTICULATE_PLAYER_CONTROL_NOTES" val="True"/>
  <p:tag name="ARTICULATE_PLAYER_CONTROL_RESOURCES" val="True"/>
  <p:tag name="ARTICULATE_PLAYER_CONTROL_MENU" val="True"/>
  <p:tag name="ARTICULATE_PLAYER_CONTROL_GLOSSARY" val="True"/>
  <p:tag name="ARTICULATE_PLAYER_SEEKBAR" val="True"/>
  <p:tag name="ARTICULATE_PLAYER_CONTROL_PLAYPAUSE" val="True"/>
  <p:tag name="AUDIO_ID" val="261"/>
  <p:tag name="ARTICULATE_USED_LAYOUT" val="1"/>
</p:tagLst>
</file>

<file path=ppt/tags/tag3.xml><?xml version="1.0" encoding="utf-8"?>
<p:tagLst xmlns:a="http://schemas.openxmlformats.org/drawingml/2006/main" xmlns:r="http://schemas.openxmlformats.org/officeDocument/2006/relationships" xmlns:p="http://schemas.openxmlformats.org/presentationml/2006/main">
  <p:tag name="ARTICULATE_NAV_LEVEL" val="1"/>
  <p:tag name="ARTICULATE_SLIDE_PRESENTER_GUID" val="0330306b-ec9c-469e-a792-bd50a7d505a1"/>
  <p:tag name="ARTICULATE_SLIDE_PAUSE" val="0"/>
  <p:tag name="ARTICULATE_LOCK_SLIDE" val="0"/>
  <p:tag name="ARTICULATE_HIDE_SLIDE" val="0"/>
  <p:tag name="ARTICULATE_PLAYER_CONTROL_PREVIOUS" val="True"/>
  <p:tag name="ARTICULATE_PLAYER_CONTROL_NEXT" val="True"/>
  <p:tag name="ARTICULATE_PLAYER_IS_DEFAULT" val="True"/>
  <p:tag name="ARTICULATE_PLAYER_CONTROL_NOTES" val="True"/>
  <p:tag name="ARTICULATE_PLAYER_CONTROL_RESOURCES" val="True"/>
  <p:tag name="ARTICULATE_PLAYER_CONTROL_MENU" val="True"/>
  <p:tag name="ARTICULATE_PLAYER_CONTROL_GLOSSARY" val="True"/>
  <p:tag name="ARTICULATE_PLAYER_SEEKBAR" val="True"/>
  <p:tag name="ARTICULATE_PLAYER_CONTROL_PLAYPAUSE" val="True"/>
  <p:tag name="AUDIO_ID" val="263"/>
  <p:tag name="ARTICULATE_USED_LAYOUT" val="2"/>
</p:tagLst>
</file>

<file path=ppt/tags/tag4.xml><?xml version="1.0" encoding="utf-8"?>
<p:tagLst xmlns:a="http://schemas.openxmlformats.org/drawingml/2006/main" xmlns:r="http://schemas.openxmlformats.org/officeDocument/2006/relationships" xmlns:p="http://schemas.openxmlformats.org/presentationml/2006/main">
  <p:tag name="ARTICULATE_NAV_LEVEL" val="1"/>
  <p:tag name="ARTICULATE_SLIDE_PRESENTER_GUID" val="0330306b-ec9c-469e-a792-bd50a7d505a1"/>
  <p:tag name="ARTICULATE_SLIDE_PAUSE" val="0"/>
  <p:tag name="ARTICULATE_LOCK_SLIDE" val="0"/>
  <p:tag name="ARTICULATE_HIDE_SLIDE" val="0"/>
  <p:tag name="ARTICULATE_PLAYER_CONTROL_PREVIOUS" val="True"/>
  <p:tag name="ARTICULATE_PLAYER_CONTROL_NEXT" val="True"/>
  <p:tag name="ARTICULATE_PLAYER_IS_DEFAULT" val="True"/>
  <p:tag name="ARTICULATE_PLAYER_CONTROL_NOTES" val="True"/>
  <p:tag name="ARTICULATE_PLAYER_CONTROL_RESOURCES" val="True"/>
  <p:tag name="ARTICULATE_PLAYER_CONTROL_MENU" val="True"/>
  <p:tag name="ARTICULATE_PLAYER_CONTROL_GLOSSARY" val="True"/>
  <p:tag name="ARTICULATE_PLAYER_SEEKBAR" val="True"/>
  <p:tag name="ARTICULATE_PLAYER_CONTROL_PLAYPAUSE" val="True"/>
  <p:tag name="AUDIO_ID" val="272"/>
  <p:tag name="ARTICULATE_USED_LAYOUT" val="2"/>
</p:tagLst>
</file>

<file path=ppt/tags/tag5.xml><?xml version="1.0" encoding="utf-8"?>
<p:tagLst xmlns:a="http://schemas.openxmlformats.org/drawingml/2006/main" xmlns:r="http://schemas.openxmlformats.org/officeDocument/2006/relationships" xmlns:p="http://schemas.openxmlformats.org/presentationml/2006/main">
  <p:tag name="ARTICULATE_NAV_LEVEL" val="1"/>
  <p:tag name="ARTICULATE_SLIDE_PRESENTER_GUID" val="0330306b-ec9c-469e-a792-bd50a7d505a1"/>
  <p:tag name="ARTICULATE_SLIDE_PAUSE" val="0"/>
  <p:tag name="ARTICULATE_LOCK_SLIDE" val="0"/>
  <p:tag name="ARTICULATE_HIDE_SLIDE" val="0"/>
  <p:tag name="ARTICULATE_PLAYER_CONTROL_PREVIOUS" val="True"/>
  <p:tag name="ARTICULATE_PLAYER_CONTROL_NEXT" val="True"/>
  <p:tag name="ARTICULATE_PLAYER_IS_DEFAULT" val="True"/>
  <p:tag name="ARTICULATE_PLAYER_CONTROL_NOTES" val="True"/>
  <p:tag name="ARTICULATE_PLAYER_CONTROL_RESOURCES" val="True"/>
  <p:tag name="ARTICULATE_PLAYER_CONTROL_MENU" val="True"/>
  <p:tag name="ARTICULATE_PLAYER_CONTROL_GLOSSARY" val="True"/>
  <p:tag name="ARTICULATE_PLAYER_SEEKBAR" val="True"/>
  <p:tag name="ARTICULATE_PLAYER_CONTROL_PLAYPAUSE" val="True"/>
  <p:tag name="AUDIO_ID" val="270"/>
  <p:tag name="ARTICULATE_USED_LAYOUT" val="2"/>
</p:tagLst>
</file>

<file path=ppt/tags/tag6.xml><?xml version="1.0" encoding="utf-8"?>
<p:tagLst xmlns:a="http://schemas.openxmlformats.org/drawingml/2006/main" xmlns:r="http://schemas.openxmlformats.org/officeDocument/2006/relationships" xmlns:p="http://schemas.openxmlformats.org/presentationml/2006/main">
  <p:tag name="ARTICULATE_TITLE_TAG" val="Recesivo y Dominante"/>
  <p:tag name="ARTICULATE_NAV_LEVEL" val="1"/>
  <p:tag name="ARTICULATE_SLIDE_PRESENTER_GUID" val="0330306b-ec9c-469e-a792-bd50a7d505a1"/>
  <p:tag name="ARTICULATE_SLIDE_PAUSE" val="0"/>
  <p:tag name="ARTICULATE_LOCK_SLIDE" val="0"/>
  <p:tag name="ARTICULATE_HIDE_SLIDE" val="0"/>
  <p:tag name="ARTICULATE_PLAYER_CONTROL_PREVIOUS" val="True"/>
  <p:tag name="ARTICULATE_PLAYER_CONTROL_NEXT" val="True"/>
  <p:tag name="ARTICULATE_PLAYER_IS_DEFAULT" val="True"/>
  <p:tag name="ARTICULATE_PLAYER_CONTROL_NOTES" val="True"/>
  <p:tag name="ARTICULATE_PLAYER_CONTROL_RESOURCES" val="True"/>
  <p:tag name="ARTICULATE_PLAYER_CONTROL_MENU" val="True"/>
  <p:tag name="ARTICULATE_PLAYER_CONTROL_GLOSSARY" val="True"/>
  <p:tag name="ARTICULATE_PLAYER_SEEKBAR" val="True"/>
  <p:tag name="ARTICULATE_PLAYER_CONTROL_PLAYPAUSE" val="True"/>
  <p:tag name="AUDIO_ID" val="269"/>
  <p:tag name="ARTICULATE_USED_LAYOUT" val="2"/>
</p:tagLst>
</file>

<file path=ppt/tags/tag7.xml><?xml version="1.0" encoding="utf-8"?>
<p:tagLst xmlns:a="http://schemas.openxmlformats.org/drawingml/2006/main" xmlns:r="http://schemas.openxmlformats.org/officeDocument/2006/relationships" xmlns:p="http://schemas.openxmlformats.org/presentationml/2006/main">
  <p:tag name="ARTICULATE_NAV_LEVEL" val="1"/>
  <p:tag name="ARTICULATE_SLIDE_PRESENTER_GUID" val="0330306b-ec9c-469e-a792-bd50a7d505a1"/>
  <p:tag name="ARTICULATE_SLIDE_PAUSE" val="0"/>
  <p:tag name="ARTICULATE_LOCK_SLIDE" val="0"/>
  <p:tag name="ARTICULATE_HIDE_SLIDE" val="0"/>
  <p:tag name="ARTICULATE_PLAYER_CONTROL_PREVIOUS" val="True"/>
  <p:tag name="ARTICULATE_PLAYER_CONTROL_NEXT" val="True"/>
  <p:tag name="ARTICULATE_PLAYER_IS_DEFAULT" val="True"/>
  <p:tag name="ARTICULATE_PLAYER_CONTROL_NOTES" val="True"/>
  <p:tag name="ARTICULATE_PLAYER_CONTROL_RESOURCES" val="True"/>
  <p:tag name="ARTICULATE_PLAYER_CONTROL_MENU" val="True"/>
  <p:tag name="ARTICULATE_PLAYER_CONTROL_GLOSSARY" val="True"/>
  <p:tag name="ARTICULATE_PLAYER_SEEKBAR" val="True"/>
  <p:tag name="ARTICULATE_PLAYER_CONTROL_PLAYPAUSE" val="True"/>
  <p:tag name="AUDIO_ID" val="268"/>
  <p:tag name="ARTICULATE_USED_LAYOUT" val="2"/>
</p:tagLst>
</file>

<file path=ppt/tags/tag8.xml><?xml version="1.0" encoding="utf-8"?>
<p:tagLst xmlns:a="http://schemas.openxmlformats.org/drawingml/2006/main" xmlns:r="http://schemas.openxmlformats.org/officeDocument/2006/relationships" xmlns:p="http://schemas.openxmlformats.org/presentationml/2006/main">
  <p:tag name="ARTICULATE_NAV_LEVEL" val="1"/>
  <p:tag name="ARTICULATE_SLIDE_PRESENTER_GUID" val="0330306b-ec9c-469e-a792-bd50a7d505a1"/>
  <p:tag name="ARTICULATE_SLIDE_PAUSE" val="0"/>
  <p:tag name="ARTICULATE_LOCK_SLIDE" val="0"/>
  <p:tag name="ARTICULATE_HIDE_SLIDE" val="0"/>
  <p:tag name="ARTICULATE_PLAYER_CONTROL_PREVIOUS" val="True"/>
  <p:tag name="ARTICULATE_PLAYER_CONTROL_NEXT" val="True"/>
  <p:tag name="ARTICULATE_PLAYER_IS_DEFAULT" val="True"/>
  <p:tag name="ARTICULATE_PLAYER_CONTROL_NOTES" val="True"/>
  <p:tag name="ARTICULATE_PLAYER_CONTROL_RESOURCES" val="True"/>
  <p:tag name="ARTICULATE_PLAYER_CONTROL_MENU" val="True"/>
  <p:tag name="ARTICULATE_PLAYER_CONTROL_GLOSSARY" val="True"/>
  <p:tag name="ARTICULATE_PLAYER_SEEKBAR" val="True"/>
  <p:tag name="ARTICULATE_PLAYER_CONTROL_PLAYPAUSE" val="True"/>
  <p:tag name="AUDIO_ID" val="256"/>
  <p:tag name="ARTICULATE_USED_LAYOUT" val="1"/>
</p:tagLst>
</file>

<file path=ppt/tags/tag9.xml><?xml version="1.0" encoding="utf-8"?>
<p:tagLst xmlns:a="http://schemas.openxmlformats.org/drawingml/2006/main" xmlns:r="http://schemas.openxmlformats.org/officeDocument/2006/relationships" xmlns:p="http://schemas.openxmlformats.org/presentationml/2006/main">
  <p:tag name="ARTICULATE_NAV_LEVEL" val="1"/>
  <p:tag name="ARTICULATE_SLIDE_PRESENTER_GUID" val="0330306b-ec9c-469e-a792-bd50a7d505a1"/>
  <p:tag name="ARTICULATE_SLIDE_PAUSE" val="0"/>
  <p:tag name="ARTICULATE_LOCK_SLIDE" val="0"/>
  <p:tag name="ARTICULATE_HIDE_SLIDE" val="0"/>
  <p:tag name="ARTICULATE_PLAYER_CONTROL_PREVIOUS" val="True"/>
  <p:tag name="ARTICULATE_PLAYER_CONTROL_NEXT" val="True"/>
  <p:tag name="ARTICULATE_PLAYER_IS_DEFAULT" val="True"/>
  <p:tag name="ARTICULATE_PLAYER_CONTROL_NOTES" val="True"/>
  <p:tag name="ARTICULATE_PLAYER_CONTROL_RESOURCES" val="True"/>
  <p:tag name="ARTICULATE_PLAYER_CONTROL_MENU" val="True"/>
  <p:tag name="ARTICULATE_PLAYER_CONTROL_GLOSSARY" val="True"/>
  <p:tag name="ARTICULATE_PLAYER_SEEKBAR" val="True"/>
  <p:tag name="ARTICULATE_PLAYER_CONTROL_PLAYPAUSE" val="True"/>
  <p:tag name="AUDIO_ID" val="265"/>
  <p:tag name="ARTICULATE_USED_LAYOUT" val="2"/>
</p:tagLst>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428</TotalTime>
  <Words>545</Words>
  <Application>Microsoft Macintosh PowerPoint</Application>
  <PresentationFormat>On-screen Show (4:3)</PresentationFormat>
  <Paragraphs>78</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Tema de Office</vt:lpstr>
      <vt:lpstr>       GENETICA (Genética y Herencia)  Biol. Natalia Ocampo Fernández. Enero 2014    </vt:lpstr>
      <vt:lpstr>  LA GENÉTICA.  </vt:lpstr>
      <vt:lpstr>   Gregor Mendel</vt:lpstr>
      <vt:lpstr>  Ácidos nucleicos  </vt:lpstr>
      <vt:lpstr>    </vt:lpstr>
      <vt:lpstr>  CROMOSOMAS</vt:lpstr>
      <vt:lpstr>    GEN  Unidad fundamental de información genética en los seres vivos.  Cuando los dos genes son semejantes se dice que es homocigóto. Significa que ese organismo tiene sus genes iguales para un mismo carácter.  Cuando son diferentes se dice que es heterocigóto, es decir que sus genes para ese carácter (la altura, el color de pelo, color de ojos u otro) son distintos.   </vt:lpstr>
      <vt:lpstr>        Genotipo: O también llamado genoma es el componente interno del organismo que especifica a grandes rasgos el lugar de un ser vivo en el orden natural.  Fenotipo: Es la manifestación visible de un organismo, es decir, son las características que se ven, como forma, color, etc.        </vt:lpstr>
      <vt:lpstr>               </vt:lpstr>
      <vt:lpstr>PowerPoint Presentation</vt:lpstr>
      <vt:lpstr>Bibliografía y webgrafía. </vt:lpstr>
      <vt:lpstr>PowerPoint Presentation</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Cuando los dos genes son semejantes se dice que es homocigótico. Significa que ese organismo tiene sus genes iguales para un mismo carácter.  Cuando son diferentes se dice que es heterocigótico, es decir que sus genes para ese carácter (la altura, el color de pelo, color de ojos u otro) son distintos.</dc:title>
  <dc:creator>Moisés Ocampo</dc:creator>
  <cp:lastModifiedBy>UAEH SUV</cp:lastModifiedBy>
  <cp:revision>19</cp:revision>
  <dcterms:created xsi:type="dcterms:W3CDTF">2013-05-30T14:31:40Z</dcterms:created>
  <dcterms:modified xsi:type="dcterms:W3CDTF">2014-04-07T19:40:16Z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DF598F8A-0096-4848-9E5A-228672F5A5C1</vt:lpwstr>
  </property>
  <property fmtid="{D5CDD505-2E9C-101B-9397-08002B2CF9AE}" pid="3" name="ArticulatePath">
    <vt:lpwstr>Act.4.2_Genetica_y_Herencia</vt:lpwstr>
  </property>
  <property fmtid="{D5CDD505-2E9C-101B-9397-08002B2CF9AE}" pid="4" name="ArticulateUseProject">
    <vt:lpwstr>1</vt:lpwstr>
  </property>
  <property fmtid="{D5CDD505-2E9C-101B-9397-08002B2CF9AE}" pid="5" name="ArticulateProjectVersion">
    <vt:lpwstr>7</vt:lpwstr>
  </property>
  <property fmtid="{D5CDD505-2E9C-101B-9397-08002B2CF9AE}" pid="6" name="ArticulateProjectFull">
    <vt:lpwstr>C:\Users\UAEH\Dropbox\Bachillerato Virtual\Bachillerato Virtual 2014\Biología y Vida Cotidiana\VERSION FINAL\Materiales Unidad 4\Act.4.2_Genetica_y_Herencia.ppta</vt:lpwstr>
  </property>
</Properties>
</file>