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3" r:id="rId3"/>
    <p:sldId id="274" r:id="rId4"/>
    <p:sldId id="257" r:id="rId5"/>
    <p:sldId id="258" r:id="rId6"/>
    <p:sldId id="259" r:id="rId7"/>
    <p:sldId id="273" r:id="rId8"/>
    <p:sldId id="275" r:id="rId9"/>
    <p:sldId id="276" r:id="rId10"/>
    <p:sldId id="277" r:id="rId11"/>
    <p:sldId id="278" r:id="rId12"/>
    <p:sldId id="279" r:id="rId13"/>
    <p:sldId id="272" r:id="rId14"/>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07/02/2016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07/02/2016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07/02/2016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07/02/2016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07/02/2016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07/02/2016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07/02/2016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07/02/2016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07/02/2016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07/02/2016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07/02/2016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07/02/2016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3.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solidFill>
                  <a:prstClr val="black"/>
                </a:solidFill>
                <a:latin typeface="Arial" pitchFamily="34" charset="0"/>
                <a:cs typeface="Arial" pitchFamily="34" charset="0"/>
              </a:rPr>
              <a:t>UNIVERSIDAD AUTÓNOMA DEL ESTADO DE HIDALGO</a:t>
            </a:r>
          </a:p>
          <a:p>
            <a:pPr algn="ctr"/>
            <a:r>
              <a:rPr lang="es-MX" sz="2300" dirty="0" smtClean="0">
                <a:solidFill>
                  <a:prstClr val="black"/>
                </a:solidFill>
                <a:latin typeface="Arial" pitchFamily="34" charset="0"/>
                <a:cs typeface="Arial" pitchFamily="34" charset="0"/>
              </a:rPr>
              <a:t>ESCUELA SUPERIOR DE ZIMAPÁN</a:t>
            </a:r>
            <a:endParaRPr lang="es-MX" sz="2300" dirty="0">
              <a:solidFill>
                <a:prstClr val="black"/>
              </a:solidFill>
              <a:latin typeface="Arial" pitchFamily="34" charset="0"/>
              <a:cs typeface="Arial" pitchFamily="34" charset="0"/>
            </a:endParaRPr>
          </a:p>
        </p:txBody>
      </p:sp>
      <p:sp>
        <p:nvSpPr>
          <p:cNvPr id="7" name="6 CuadroTexto"/>
          <p:cNvSpPr txBox="1"/>
          <p:nvPr/>
        </p:nvSpPr>
        <p:spPr>
          <a:xfrm>
            <a:off x="1115616" y="2132856"/>
            <a:ext cx="7128791" cy="3462486"/>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Licenciatura en </a:t>
            </a:r>
            <a:r>
              <a:rPr lang="es-MX" sz="2800" b="1" dirty="0" smtClean="0">
                <a:latin typeface="Arial" pitchFamily="34" charset="0"/>
                <a:cs typeface="Arial" pitchFamily="34" charset="0"/>
              </a:rPr>
              <a:t>Ingeniería En Procesamiento De Recursos Minerales.</a:t>
            </a:r>
          </a:p>
          <a:p>
            <a:pPr algn="ctr"/>
            <a:r>
              <a:rPr lang="es-MX" sz="2800" b="1" dirty="0" smtClean="0">
                <a:latin typeface="Arial" pitchFamily="34" charset="0"/>
                <a:cs typeface="Arial" pitchFamily="34" charset="0"/>
              </a:rPr>
              <a:t> </a:t>
            </a:r>
          </a:p>
          <a:p>
            <a:pPr algn="ctr"/>
            <a:r>
              <a:rPr lang="es-ES" sz="2800" b="1" dirty="0" smtClean="0">
                <a:solidFill>
                  <a:prstClr val="black"/>
                </a:solidFill>
                <a:latin typeface="Arial" pitchFamily="34" charset="0"/>
                <a:cs typeface="Arial" pitchFamily="34" charset="0"/>
              </a:rPr>
              <a:t>Tema: </a:t>
            </a:r>
            <a:r>
              <a:rPr lang="es-MX" sz="2800" b="1" dirty="0">
                <a:latin typeface="Arial" pitchFamily="34" charset="0"/>
                <a:cs typeface="Arial" pitchFamily="34" charset="0"/>
              </a:rPr>
              <a:t>Marco r</a:t>
            </a:r>
            <a:r>
              <a:rPr lang="es-MX" sz="2800" b="1" dirty="0" smtClean="0">
                <a:latin typeface="Arial" pitchFamily="34" charset="0"/>
                <a:cs typeface="Arial" pitchFamily="34" charset="0"/>
              </a:rPr>
              <a:t>eferencial de </a:t>
            </a:r>
            <a:r>
              <a:rPr lang="es-MX" sz="2800" b="1" dirty="0">
                <a:latin typeface="Arial" pitchFamily="34" charset="0"/>
                <a:cs typeface="Arial" pitchFamily="34" charset="0"/>
              </a:rPr>
              <a:t>l</a:t>
            </a:r>
            <a:r>
              <a:rPr lang="es-MX" sz="2800" b="1" dirty="0" smtClean="0">
                <a:latin typeface="Arial" pitchFamily="34" charset="0"/>
                <a:cs typeface="Arial" pitchFamily="34" charset="0"/>
              </a:rPr>
              <a:t>a </a:t>
            </a:r>
            <a:r>
              <a:rPr lang="es-MX" sz="2800" b="1" dirty="0">
                <a:latin typeface="Arial" pitchFamily="34" charset="0"/>
                <a:cs typeface="Arial" pitchFamily="34" charset="0"/>
              </a:rPr>
              <a:t>Danza.</a:t>
            </a:r>
          </a:p>
          <a:p>
            <a:pPr algn="ctr"/>
            <a:endParaRPr lang="es-MX" sz="2800" b="1" dirty="0" smtClean="0">
              <a:solidFill>
                <a:prstClr val="black"/>
              </a:solidFill>
              <a:latin typeface="Arial" pitchFamily="34" charset="0"/>
              <a:cs typeface="Arial" pitchFamily="34" charset="0"/>
            </a:endParaRPr>
          </a:p>
          <a:p>
            <a:pPr algn="ctr"/>
            <a:r>
              <a:rPr lang="es-MX" sz="2800" b="1" dirty="0" smtClean="0">
                <a:solidFill>
                  <a:prstClr val="black"/>
                </a:solidFill>
                <a:latin typeface="Arial" pitchFamily="34" charset="0"/>
                <a:cs typeface="Arial" pitchFamily="34" charset="0"/>
              </a:rPr>
              <a:t>L.M.Rogelio García </a:t>
            </a:r>
            <a:r>
              <a:rPr lang="es-MX" sz="2800" b="1" dirty="0" smtClean="0">
                <a:solidFill>
                  <a:prstClr val="black"/>
                </a:solidFill>
                <a:latin typeface="Arial" pitchFamily="34" charset="0"/>
                <a:cs typeface="Arial" pitchFamily="34" charset="0"/>
              </a:rPr>
              <a:t>lozano</a:t>
            </a:r>
            <a:endParaRPr lang="es-MX" sz="2800" b="1" dirty="0" smtClean="0">
              <a:solidFill>
                <a:prstClr val="black"/>
              </a:solidFill>
              <a:latin typeface="Arial" pitchFamily="34" charset="0"/>
              <a:cs typeface="Arial" pitchFamily="34" charset="0"/>
            </a:endParaRPr>
          </a:p>
          <a:p>
            <a:pPr algn="ctr"/>
            <a:endParaRPr lang="es-MX" sz="2300" b="1" dirty="0">
              <a:solidFill>
                <a:prstClr val="black"/>
              </a:solidFill>
              <a:latin typeface="Arial" pitchFamily="34" charset="0"/>
              <a:cs typeface="Arial" pitchFamily="34" charset="0"/>
            </a:endParaRPr>
          </a:p>
          <a:p>
            <a:pPr algn="ctr"/>
            <a:r>
              <a:rPr lang="es-MX" sz="2800" b="1" dirty="0" smtClean="0">
                <a:solidFill>
                  <a:prstClr val="black"/>
                </a:solidFill>
                <a:latin typeface="Arial" pitchFamily="34" charset="0"/>
                <a:cs typeface="Arial" pitchFamily="34" charset="0"/>
              </a:rPr>
              <a:t>Enero – Junio 2016</a:t>
            </a:r>
            <a:endParaRPr lang="es-MX" sz="28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05896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1520" y="116632"/>
            <a:ext cx="8568952" cy="1107996"/>
          </a:xfrm>
          <a:prstGeom prst="rect">
            <a:avLst/>
          </a:prstGeom>
        </p:spPr>
        <p:txBody>
          <a:bodyPr wrap="square">
            <a:spAutoFit/>
          </a:bodyPr>
          <a:lstStyle/>
          <a:p>
            <a:pPr algn="ctr"/>
            <a:r>
              <a:rPr lang="es-ES" b="1" dirty="0">
                <a:latin typeface="Arial" pitchFamily="34" charset="0"/>
                <a:cs typeface="Arial" pitchFamily="34" charset="0"/>
              </a:rPr>
              <a:t>EL ESPACIO</a:t>
            </a:r>
            <a:r>
              <a:rPr lang="es-ES" b="1" dirty="0" smtClean="0">
                <a:latin typeface="Arial" pitchFamily="34" charset="0"/>
                <a:cs typeface="Arial" pitchFamily="34" charset="0"/>
              </a:rPr>
              <a:t>.</a:t>
            </a:r>
          </a:p>
          <a:p>
            <a:pPr algn="just"/>
            <a:r>
              <a:rPr lang="es-MX" sz="1200" dirty="0">
                <a:latin typeface="Arial" pitchFamily="34" charset="0"/>
                <a:cs typeface="Arial" pitchFamily="34" charset="0"/>
              </a:rPr>
              <a:t>Hay innumerables variaciones y combinaciones de movimientos para poder </a:t>
            </a:r>
            <a:r>
              <a:rPr lang="es-MX" sz="1200" dirty="0" smtClean="0">
                <a:latin typeface="Arial" pitchFamily="34" charset="0"/>
                <a:cs typeface="Arial" pitchFamily="34" charset="0"/>
              </a:rPr>
              <a:t>ser </a:t>
            </a:r>
            <a:r>
              <a:rPr lang="es-MX" sz="1200" dirty="0">
                <a:latin typeface="Arial" pitchFamily="34" charset="0"/>
                <a:cs typeface="Arial" pitchFamily="34" charset="0"/>
              </a:rPr>
              <a:t>reproducidos en el espacio. Los bailarines interactúan con el espacio de miles de formas. </a:t>
            </a:r>
            <a:r>
              <a:rPr lang="es-MX" sz="1200" dirty="0" smtClean="0">
                <a:latin typeface="Arial" pitchFamily="34" charset="0"/>
                <a:cs typeface="Arial" pitchFamily="34" charset="0"/>
              </a:rPr>
              <a:t>Ellos </a:t>
            </a:r>
            <a:r>
              <a:rPr lang="es-MX" sz="1200" dirty="0">
                <a:latin typeface="Arial" pitchFamily="34" charset="0"/>
                <a:cs typeface="Arial" pitchFamily="34" charset="0"/>
              </a:rPr>
              <a:t>pueden permanecer en un único lugar y mover partes de su cuerpo o su cuerpo entero, </a:t>
            </a:r>
            <a:r>
              <a:rPr lang="es-MX" sz="1200" dirty="0" smtClean="0">
                <a:latin typeface="Arial" pitchFamily="34" charset="0"/>
                <a:cs typeface="Arial" pitchFamily="34" charset="0"/>
              </a:rPr>
              <a:t>o </a:t>
            </a:r>
            <a:r>
              <a:rPr lang="es-MX" sz="1200" dirty="0">
                <a:latin typeface="Arial" pitchFamily="34" charset="0"/>
                <a:cs typeface="Arial" pitchFamily="34" charset="0"/>
              </a:rPr>
              <a:t>pueden viajar de un lugar a otro. Pueden alterar la dirección, el nivel, </a:t>
            </a:r>
            <a:r>
              <a:rPr lang="es-MX" sz="1200" dirty="0" smtClean="0">
                <a:latin typeface="Arial" pitchFamily="34" charset="0"/>
                <a:cs typeface="Arial" pitchFamily="34" charset="0"/>
              </a:rPr>
              <a:t>el </a:t>
            </a:r>
            <a:r>
              <a:rPr lang="es-MX" sz="1200" dirty="0">
                <a:latin typeface="Arial" pitchFamily="34" charset="0"/>
                <a:cs typeface="Arial" pitchFamily="34" charset="0"/>
              </a:rPr>
              <a:t>tamaño y las vías de sus movimientos</a:t>
            </a:r>
            <a:r>
              <a:rPr lang="es-MX" sz="1200" dirty="0" smtClean="0">
                <a:latin typeface="Arial" pitchFamily="34" charset="0"/>
                <a:cs typeface="Arial" pitchFamily="34" charset="0"/>
              </a:rPr>
              <a:t>.</a:t>
            </a:r>
            <a:endParaRPr lang="es-MX" sz="1200" dirty="0">
              <a:latin typeface="Arial" pitchFamily="34" charset="0"/>
              <a:cs typeface="Arial" pitchFamily="34" charset="0"/>
            </a:endParaRPr>
          </a:p>
        </p:txBody>
      </p:sp>
      <p:pic>
        <p:nvPicPr>
          <p:cNvPr id="3" name="Picture 2" descr="http://www.nvisible.com/nvisiblegraphics/ph/6/6Elements4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340768"/>
            <a:ext cx="8580311" cy="4968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3302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95536" y="260648"/>
            <a:ext cx="8280920" cy="923330"/>
          </a:xfrm>
          <a:prstGeom prst="rect">
            <a:avLst/>
          </a:prstGeom>
        </p:spPr>
        <p:txBody>
          <a:bodyPr wrap="square">
            <a:spAutoFit/>
          </a:bodyPr>
          <a:lstStyle/>
          <a:p>
            <a:pPr algn="ctr"/>
            <a:r>
              <a:rPr lang="es-ES" b="1" dirty="0">
                <a:latin typeface="Arial" pitchFamily="34" charset="0"/>
                <a:cs typeface="Arial" pitchFamily="34" charset="0"/>
              </a:rPr>
              <a:t>EL TIEMPO</a:t>
            </a:r>
            <a:r>
              <a:rPr lang="es-ES" b="1" dirty="0" smtClean="0">
                <a:latin typeface="Arial" pitchFamily="34" charset="0"/>
                <a:cs typeface="Arial" pitchFamily="34" charset="0"/>
              </a:rPr>
              <a:t>.</a:t>
            </a:r>
          </a:p>
          <a:p>
            <a:pPr algn="just"/>
            <a:r>
              <a:rPr lang="es-MX" sz="1200" dirty="0">
                <a:latin typeface="Arial" pitchFamily="34" charset="0"/>
                <a:cs typeface="Arial" pitchFamily="34" charset="0"/>
              </a:rPr>
              <a:t>La palabra clave para el elemento de tiempo es “cuando”. </a:t>
            </a:r>
            <a:r>
              <a:rPr lang="es-MX" sz="1200" dirty="0" smtClean="0">
                <a:latin typeface="Arial" pitchFamily="34" charset="0"/>
                <a:cs typeface="Arial" pitchFamily="34" charset="0"/>
              </a:rPr>
              <a:t>El </a:t>
            </a:r>
            <a:r>
              <a:rPr lang="es-MX" sz="1200" dirty="0">
                <a:latin typeface="Arial" pitchFamily="34" charset="0"/>
                <a:cs typeface="Arial" pitchFamily="34" charset="0"/>
              </a:rPr>
              <a:t>movimiento humano es rítmico de forma natural, en sentido amplio, </a:t>
            </a:r>
            <a:r>
              <a:rPr lang="es-MX" sz="1200" dirty="0" smtClean="0">
                <a:latin typeface="Arial" pitchFamily="34" charset="0"/>
                <a:cs typeface="Arial" pitchFamily="34" charset="0"/>
              </a:rPr>
              <a:t>ya </a:t>
            </a:r>
            <a:r>
              <a:rPr lang="es-MX" sz="1200" dirty="0">
                <a:latin typeface="Arial" pitchFamily="34" charset="0"/>
                <a:cs typeface="Arial" pitchFamily="34" charset="0"/>
              </a:rPr>
              <a:t>que nosotros alternamos una actividad con el descanso. </a:t>
            </a:r>
            <a:r>
              <a:rPr lang="es-MX" sz="1200" dirty="0" smtClean="0">
                <a:latin typeface="Arial" pitchFamily="34" charset="0"/>
                <a:cs typeface="Arial" pitchFamily="34" charset="0"/>
              </a:rPr>
              <a:t>El </a:t>
            </a:r>
            <a:r>
              <a:rPr lang="es-MX" sz="1200" dirty="0">
                <a:latin typeface="Arial" pitchFamily="34" charset="0"/>
                <a:cs typeface="Arial" pitchFamily="34" charset="0"/>
              </a:rPr>
              <a:t>aliento y las ondas son ejemplos de ritmos de la naturaleza que se repiten</a:t>
            </a:r>
            <a:r>
              <a:rPr lang="es-MX" sz="1200" dirty="0" smtClean="0">
                <a:latin typeface="Arial" pitchFamily="34" charset="0"/>
                <a:cs typeface="Arial" pitchFamily="34" charset="0"/>
              </a:rPr>
              <a:t>.</a:t>
            </a:r>
            <a:endParaRPr lang="es-MX" sz="1200" dirty="0">
              <a:latin typeface="Arial" pitchFamily="34" charset="0"/>
              <a:cs typeface="Arial" pitchFamily="34" charset="0"/>
            </a:endParaRPr>
          </a:p>
        </p:txBody>
      </p:sp>
      <p:pic>
        <p:nvPicPr>
          <p:cNvPr id="3" name="Picture 2" descr="El tiempo real o percibido, marca los ritmos y las secuencias que debe seguir la danz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1484784"/>
            <a:ext cx="4320479" cy="504056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descr="http://galeon.hispavista.com/danzamosjuntos/img/danz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6016" y="1484784"/>
            <a:ext cx="4176464" cy="50405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955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1520" y="332656"/>
            <a:ext cx="8640959" cy="1107996"/>
          </a:xfrm>
          <a:prstGeom prst="rect">
            <a:avLst/>
          </a:prstGeom>
        </p:spPr>
        <p:txBody>
          <a:bodyPr wrap="square">
            <a:spAutoFit/>
          </a:bodyPr>
          <a:lstStyle/>
          <a:p>
            <a:pPr algn="ctr"/>
            <a:r>
              <a:rPr lang="es-ES" b="1" dirty="0">
                <a:latin typeface="Arial" pitchFamily="34" charset="0"/>
                <a:cs typeface="Arial" pitchFamily="34" charset="0"/>
              </a:rPr>
              <a:t>LA ENERGÍA</a:t>
            </a:r>
            <a:r>
              <a:rPr lang="es-ES" b="1" dirty="0" smtClean="0">
                <a:latin typeface="Arial" pitchFamily="34" charset="0"/>
                <a:cs typeface="Arial" pitchFamily="34" charset="0"/>
              </a:rPr>
              <a:t>.</a:t>
            </a:r>
          </a:p>
          <a:p>
            <a:pPr algn="just"/>
            <a:r>
              <a:rPr lang="es-MX" sz="1200" dirty="0">
                <a:latin typeface="Arial" pitchFamily="34" charset="0"/>
                <a:cs typeface="Arial" pitchFamily="34" charset="0"/>
              </a:rPr>
              <a:t>La energía hace referencia al “cómo” – se refiere a la fuerza de una acción y puede significar ambas, </a:t>
            </a:r>
            <a:r>
              <a:rPr lang="es-MX" sz="1200" dirty="0" smtClean="0">
                <a:latin typeface="Arial" pitchFamily="34" charset="0"/>
                <a:cs typeface="Arial" pitchFamily="34" charset="0"/>
              </a:rPr>
              <a:t>energía </a:t>
            </a:r>
            <a:r>
              <a:rPr lang="es-MX" sz="1200" dirty="0">
                <a:latin typeface="Arial" pitchFamily="34" charset="0"/>
                <a:cs typeface="Arial" pitchFamily="34" charset="0"/>
              </a:rPr>
              <a:t>física y psíquica, que conduce y caracteriza el movimiento. </a:t>
            </a:r>
            <a:r>
              <a:rPr lang="es-MX" sz="1200" dirty="0" smtClean="0">
                <a:latin typeface="Arial" pitchFamily="34" charset="0"/>
                <a:cs typeface="Arial" pitchFamily="34" charset="0"/>
              </a:rPr>
              <a:t>Las </a:t>
            </a:r>
            <a:r>
              <a:rPr lang="es-MX" sz="1200" dirty="0">
                <a:latin typeface="Arial" pitchFamily="34" charset="0"/>
                <a:cs typeface="Arial" pitchFamily="34" charset="0"/>
              </a:rPr>
              <a:t>decisiones sobre la energía  incluyen variaciones en el flujo de movimiento y en el uso de la </a:t>
            </a:r>
            <a:r>
              <a:rPr lang="es-MX" sz="1200" dirty="0" smtClean="0">
                <a:latin typeface="Arial" pitchFamily="34" charset="0"/>
                <a:cs typeface="Arial" pitchFamily="34" charset="0"/>
              </a:rPr>
              <a:t>fuerza, la </a:t>
            </a:r>
            <a:r>
              <a:rPr lang="es-MX" sz="1200" dirty="0">
                <a:latin typeface="Arial" pitchFamily="34" charset="0"/>
                <a:cs typeface="Arial" pitchFamily="34" charset="0"/>
              </a:rPr>
              <a:t>tensión y el peso. La energía podría cambiar en un </a:t>
            </a:r>
            <a:r>
              <a:rPr lang="es-MX" sz="1200" dirty="0" smtClean="0">
                <a:latin typeface="Arial" pitchFamily="34" charset="0"/>
                <a:cs typeface="Arial" pitchFamily="34" charset="0"/>
              </a:rPr>
              <a:t>instante, y </a:t>
            </a:r>
            <a:r>
              <a:rPr lang="es-MX" sz="1200" dirty="0">
                <a:latin typeface="Arial" pitchFamily="34" charset="0"/>
                <a:cs typeface="Arial" pitchFamily="34" charset="0"/>
              </a:rPr>
              <a:t>varios tipos de energía podrían concurrir en la obra</a:t>
            </a:r>
            <a:r>
              <a:rPr lang="es-MX" sz="1200" dirty="0" smtClean="0">
                <a:latin typeface="Arial" pitchFamily="34" charset="0"/>
                <a:cs typeface="Arial" pitchFamily="34" charset="0"/>
              </a:rPr>
              <a:t>.</a:t>
            </a:r>
            <a:endParaRPr lang="es-MX" sz="1200" dirty="0">
              <a:latin typeface="Arial" pitchFamily="34" charset="0"/>
              <a:cs typeface="Arial" pitchFamily="34" charset="0"/>
            </a:endParaRPr>
          </a:p>
        </p:txBody>
      </p:sp>
      <p:pic>
        <p:nvPicPr>
          <p:cNvPr id="3" name="Picture 6" descr="http://static01.cirquedusoleil.com/es/~/media/shows/dralion/images/content/acts/contor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1" y="1628800"/>
            <a:ext cx="4248472" cy="482453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8" descr="http://comofuncionaque.com/wp-content/uploads/2015/01/La-danza-aerea-implica-energia-y-fuerza-en-cada-movimiento.jp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8024" y="1628800"/>
            <a:ext cx="4104455" cy="48245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13832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03848" y="631958"/>
            <a:ext cx="2592288" cy="523220"/>
          </a:xfrm>
          <a:prstGeom prst="rect">
            <a:avLst/>
          </a:prstGeom>
          <a:noFill/>
        </p:spPr>
        <p:txBody>
          <a:bodyPr wrap="square" rtlCol="0">
            <a:spAutoFit/>
          </a:bodyPr>
          <a:lstStyle/>
          <a:p>
            <a:pPr algn="ctr"/>
            <a:r>
              <a:rPr lang="es-MX" sz="2800" b="1" dirty="0" smtClean="0">
                <a:latin typeface="Arial" pitchFamily="34" charset="0"/>
                <a:cs typeface="Arial" pitchFamily="34" charset="0"/>
              </a:rPr>
              <a:t>Bibliografía.</a:t>
            </a:r>
          </a:p>
        </p:txBody>
      </p:sp>
      <p:sp>
        <p:nvSpPr>
          <p:cNvPr id="3" name="6 Rectángulo"/>
          <p:cNvSpPr/>
          <p:nvPr/>
        </p:nvSpPr>
        <p:spPr>
          <a:xfrm>
            <a:off x="1183855" y="1699500"/>
            <a:ext cx="6917278" cy="369332"/>
          </a:xfrm>
          <a:prstGeom prst="rect">
            <a:avLst/>
          </a:prstGeom>
        </p:spPr>
        <p:txBody>
          <a:bodyPr wrap="none">
            <a:spAutoFit/>
          </a:bodyPr>
          <a:lstStyle/>
          <a:p>
            <a:r>
              <a:rPr lang="es-MX" b="1" dirty="0">
                <a:latin typeface="Arial" pitchFamily="34" charset="0"/>
                <a:cs typeface="Arial" pitchFamily="34" charset="0"/>
              </a:rPr>
              <a:t> BARIL, Jacques. “La Danza Moderna“. Paidos. Ed París 1977</a:t>
            </a:r>
          </a:p>
        </p:txBody>
      </p:sp>
      <p:sp>
        <p:nvSpPr>
          <p:cNvPr id="2" name="Rectángulo 1"/>
          <p:cNvSpPr/>
          <p:nvPr/>
        </p:nvSpPr>
        <p:spPr>
          <a:xfrm>
            <a:off x="1187624" y="2768440"/>
            <a:ext cx="6624736" cy="646331"/>
          </a:xfrm>
          <a:prstGeom prst="rect">
            <a:avLst/>
          </a:prstGeom>
        </p:spPr>
        <p:txBody>
          <a:bodyPr wrap="square">
            <a:spAutoFit/>
          </a:bodyPr>
          <a:lstStyle/>
          <a:p>
            <a:pPr algn="ctr"/>
            <a:r>
              <a:rPr lang="es-MX" b="1" dirty="0">
                <a:latin typeface="Arial" pitchFamily="34" charset="0"/>
                <a:cs typeface="Arial" pitchFamily="34" charset="0"/>
              </a:rPr>
              <a:t>Dallal, Alberto. Como acercarse a  </a:t>
            </a:r>
            <a:r>
              <a:rPr lang="es-MX" b="1" dirty="0" smtClean="0">
                <a:latin typeface="Arial" pitchFamily="34" charset="0"/>
                <a:cs typeface="Arial" pitchFamily="34" charset="0"/>
              </a:rPr>
              <a:t>la  danzas</a:t>
            </a:r>
            <a:r>
              <a:rPr lang="es-MX" b="1" dirty="0">
                <a:latin typeface="Arial" pitchFamily="34" charset="0"/>
                <a:cs typeface="Arial" pitchFamily="34" charset="0"/>
              </a:rPr>
              <a:t>. México. Conaculta. </a:t>
            </a:r>
            <a:endParaRPr lang="es-MX" dirty="0">
              <a:latin typeface="Arial" pitchFamily="34" charset="0"/>
              <a:cs typeface="Arial" pitchFamily="34" charset="0"/>
            </a:endParaRPr>
          </a:p>
        </p:txBody>
      </p:sp>
      <p:sp>
        <p:nvSpPr>
          <p:cNvPr id="5" name="9 Rectángulo"/>
          <p:cNvSpPr/>
          <p:nvPr/>
        </p:nvSpPr>
        <p:spPr>
          <a:xfrm>
            <a:off x="395536" y="4052971"/>
            <a:ext cx="8208912" cy="646331"/>
          </a:xfrm>
          <a:prstGeom prst="rect">
            <a:avLst/>
          </a:prstGeom>
        </p:spPr>
        <p:txBody>
          <a:bodyPr wrap="square">
            <a:spAutoFit/>
          </a:bodyPr>
          <a:lstStyle/>
          <a:p>
            <a:pPr algn="ctr"/>
            <a:r>
              <a:rPr lang="es-MX" b="1" dirty="0"/>
              <a:t>  </a:t>
            </a:r>
            <a:r>
              <a:rPr lang="es-MX" b="1" dirty="0">
                <a:latin typeface="Arial" pitchFamily="34" charset="0"/>
                <a:cs typeface="Arial" pitchFamily="34" charset="0"/>
              </a:rPr>
              <a:t> WIGMAN, Mary. ” El lenguaje de la danza“. Ediciones del agua azul, </a:t>
            </a:r>
            <a:endParaRPr lang="es-MX" b="1" dirty="0" smtClean="0">
              <a:latin typeface="Arial" pitchFamily="34" charset="0"/>
              <a:cs typeface="Arial" pitchFamily="34" charset="0"/>
            </a:endParaRPr>
          </a:p>
          <a:p>
            <a:pPr algn="ctr"/>
            <a:r>
              <a:rPr lang="es-MX" b="1" dirty="0" smtClean="0">
                <a:latin typeface="Arial" pitchFamily="34" charset="0"/>
                <a:cs typeface="Arial" pitchFamily="34" charset="0"/>
              </a:rPr>
              <a:t>Barcelona </a:t>
            </a:r>
            <a:r>
              <a:rPr lang="es-MX" b="1" dirty="0">
                <a:latin typeface="Arial" pitchFamily="34" charset="0"/>
                <a:cs typeface="Arial" pitchFamily="34" charset="0"/>
              </a:rPr>
              <a:t>2002</a:t>
            </a:r>
            <a:r>
              <a:rPr lang="es-MX" dirty="0">
                <a:latin typeface="Arial" pitchFamily="34" charset="0"/>
                <a:cs typeface="Arial" pitchFamily="34" charset="0"/>
              </a:rPr>
              <a:t>.</a:t>
            </a:r>
            <a:r>
              <a:rPr lang="es-MX" b="1" dirty="0"/>
              <a:t>                                                   </a:t>
            </a:r>
            <a:endParaRPr lang="es-MX" dirty="0"/>
          </a:p>
        </p:txBody>
      </p:sp>
      <p:sp>
        <p:nvSpPr>
          <p:cNvPr id="6" name="10 Rectángulo"/>
          <p:cNvSpPr/>
          <p:nvPr/>
        </p:nvSpPr>
        <p:spPr>
          <a:xfrm>
            <a:off x="2082356" y="5333500"/>
            <a:ext cx="4835271" cy="369332"/>
          </a:xfrm>
          <a:prstGeom prst="rect">
            <a:avLst/>
          </a:prstGeom>
        </p:spPr>
        <p:txBody>
          <a:bodyPr wrap="square">
            <a:spAutoFit/>
          </a:bodyPr>
          <a:lstStyle/>
          <a:p>
            <a:pPr algn="ctr"/>
            <a:r>
              <a:rPr lang="es-MX" b="1" dirty="0">
                <a:latin typeface="Arial" pitchFamily="34" charset="0"/>
                <a:cs typeface="Arial" pitchFamily="34" charset="0"/>
              </a:rPr>
              <a:t> http://www.bellasartes.gob.mx/INBA/                                                   </a:t>
            </a:r>
            <a:endParaRPr lang="es-MX" dirty="0">
              <a:latin typeface="Arial" pitchFamily="34" charset="0"/>
              <a:cs typeface="Arial" pitchFamily="34" charset="0"/>
            </a:endParaRPr>
          </a:p>
        </p:txBody>
      </p:sp>
    </p:spTree>
    <p:extLst>
      <p:ext uri="{BB962C8B-B14F-4D97-AF65-F5344CB8AC3E}">
        <p14:creationId xmlns:p14="http://schemas.microsoft.com/office/powerpoint/2010/main" val="36003527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4" y="620688"/>
            <a:ext cx="8208663" cy="4278094"/>
          </a:xfrm>
          <a:prstGeom prst="rect">
            <a:avLst/>
          </a:prstGeom>
          <a:noFill/>
        </p:spPr>
        <p:txBody>
          <a:bodyPr wrap="square" rtlCol="0">
            <a:spAutoFit/>
          </a:bodyPr>
          <a:lstStyle/>
          <a:p>
            <a:pPr algn="ctr"/>
            <a:r>
              <a:rPr lang="es-MX" sz="2800" b="1" dirty="0" smtClean="0">
                <a:latin typeface="Arial" pitchFamily="34" charset="0"/>
                <a:cs typeface="Arial" pitchFamily="34" charset="0"/>
              </a:rPr>
              <a:t>(Marco </a:t>
            </a:r>
            <a:r>
              <a:rPr lang="es-MX" sz="2800" b="1" dirty="0">
                <a:latin typeface="Arial" pitchFamily="34" charset="0"/>
                <a:cs typeface="Arial" pitchFamily="34" charset="0"/>
              </a:rPr>
              <a:t>referencial de la Danza)</a:t>
            </a:r>
            <a:endParaRPr lang="es-MX" sz="2800" b="1" dirty="0" smtClean="0">
              <a:latin typeface="Arial" pitchFamily="34" charset="0"/>
              <a:cs typeface="Arial" pitchFamily="34" charset="0"/>
            </a:endParaRPr>
          </a:p>
          <a:p>
            <a:pPr algn="ctr"/>
            <a:endParaRPr lang="es-MX" sz="2800" b="1" dirty="0" smtClean="0">
              <a:latin typeface="Arial" pitchFamily="34" charset="0"/>
              <a:cs typeface="Arial" pitchFamily="34" charset="0"/>
            </a:endParaRPr>
          </a:p>
          <a:p>
            <a:pPr algn="ctr"/>
            <a:r>
              <a:rPr lang="es-MX" sz="2800" b="1" dirty="0" smtClean="0">
                <a:latin typeface="Arial" pitchFamily="34" charset="0"/>
                <a:cs typeface="Arial" pitchFamily="34" charset="0"/>
              </a:rPr>
              <a:t>Resumen </a:t>
            </a:r>
          </a:p>
          <a:p>
            <a:pPr algn="ctr"/>
            <a:endParaRPr lang="es-MX" sz="2800" b="1" dirty="0" smtClean="0">
              <a:latin typeface="Arial" pitchFamily="34" charset="0"/>
              <a:cs typeface="Arial" pitchFamily="34" charset="0"/>
            </a:endParaRPr>
          </a:p>
          <a:p>
            <a:pPr algn="ctr"/>
            <a:r>
              <a:rPr lang="es-MX" sz="2800" dirty="0" smtClean="0">
                <a:latin typeface="Arial" panose="020B0604020202020204" pitchFamily="34" charset="0"/>
                <a:cs typeface="Arial" panose="020B0604020202020204" pitchFamily="34" charset="0"/>
              </a:rPr>
              <a:t>Danza</a:t>
            </a:r>
            <a:r>
              <a:rPr lang="es-MX" sz="2800" dirty="0" smtClean="0">
                <a:latin typeface="Arial" panose="020B0604020202020204" pitchFamily="34" charset="0"/>
                <a:cs typeface="Arial" panose="020B0604020202020204" pitchFamily="34" charset="0"/>
              </a:rPr>
              <a:t> </a:t>
            </a:r>
            <a:r>
              <a:rPr lang="es-MX" sz="2800" dirty="0" smtClean="0">
                <a:latin typeface="Arial" panose="020B0604020202020204" pitchFamily="34" charset="0"/>
                <a:cs typeface="Arial" panose="020B0604020202020204" pitchFamily="34" charset="0"/>
              </a:rPr>
              <a:t>se trata de la ejecución de movimientos al ritmo de la música que permite expresar sentimientos y emociones. Se estima que la danza fue una de las primeras manifestaciones artísticas de la historia de la </a:t>
            </a:r>
            <a:r>
              <a:rPr lang="es-MX" sz="2800" dirty="0" smtClean="0">
                <a:latin typeface="Arial" panose="020B0604020202020204" pitchFamily="34" charset="0"/>
                <a:cs typeface="Arial" panose="020B0604020202020204" pitchFamily="34" charset="0"/>
              </a:rPr>
              <a:t>humanidad</a:t>
            </a:r>
            <a:r>
              <a:rPr lang="es-MX" sz="2800" dirty="0" smtClean="0">
                <a:latin typeface="Arial" panose="020B0604020202020204" pitchFamily="34" charset="0"/>
                <a:cs typeface="Arial" panose="020B0604020202020204" pitchFamily="34" charset="0"/>
              </a:rPr>
              <a:t>.</a:t>
            </a:r>
            <a:r>
              <a:rPr lang="es-MX" sz="2800" dirty="0"/>
              <a:t/>
            </a:r>
            <a:br>
              <a:rPr lang="es-MX" sz="2800" dirty="0"/>
            </a:br>
            <a:endParaRPr lang="es-MX" sz="2000" b="1" dirty="0">
              <a:latin typeface="Arial" pitchFamily="34" charset="0"/>
              <a:cs typeface="Arial" pitchFamily="34" charset="0"/>
            </a:endParaRPr>
          </a:p>
        </p:txBody>
      </p:sp>
      <p:sp>
        <p:nvSpPr>
          <p:cNvPr id="2" name="Rectángulo 1"/>
          <p:cNvSpPr/>
          <p:nvPr/>
        </p:nvSpPr>
        <p:spPr>
          <a:xfrm>
            <a:off x="323528" y="5373216"/>
            <a:ext cx="7920879" cy="461665"/>
          </a:xfrm>
          <a:prstGeom prst="rect">
            <a:avLst/>
          </a:prstGeom>
        </p:spPr>
        <p:txBody>
          <a:bodyPr wrap="square">
            <a:spAutoFit/>
          </a:bodyPr>
          <a:lstStyle/>
          <a:p>
            <a:pPr algn="ctr"/>
            <a:r>
              <a:rPr lang="es-MX" sz="2400" b="1" dirty="0">
                <a:latin typeface="Arial" pitchFamily="34" charset="0"/>
                <a:cs typeface="Arial" pitchFamily="34" charset="0"/>
              </a:rPr>
              <a:t>Palabras Clave</a:t>
            </a:r>
            <a:r>
              <a:rPr lang="es-MX" sz="2400" dirty="0" smtClean="0">
                <a:latin typeface="Arial" pitchFamily="34" charset="0"/>
                <a:cs typeface="Arial" pitchFamily="34" charset="0"/>
              </a:rPr>
              <a:t>: Ejecución, Ritmo y Música.  </a:t>
            </a:r>
            <a:endParaRPr lang="es-MX"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3568" y="908720"/>
            <a:ext cx="7776864" cy="4524315"/>
          </a:xfrm>
          <a:prstGeom prst="rect">
            <a:avLst/>
          </a:prstGeom>
          <a:noFill/>
        </p:spPr>
        <p:txBody>
          <a:bodyPr wrap="square" rtlCol="0">
            <a:spAutoFit/>
          </a:bodyPr>
          <a:lstStyle/>
          <a:p>
            <a:pPr algn="ctr"/>
            <a:r>
              <a:rPr lang="es-MX" sz="2400" dirty="0">
                <a:solidFill>
                  <a:srgbClr val="212121"/>
                </a:solidFill>
                <a:latin typeface="inherit"/>
              </a:rPr>
              <a:t>Summary </a:t>
            </a:r>
            <a:endParaRPr lang="es-MX" sz="2400" dirty="0" smtClean="0">
              <a:solidFill>
                <a:srgbClr val="212121"/>
              </a:solidFill>
              <a:latin typeface="inherit"/>
            </a:endParaRPr>
          </a:p>
          <a:p>
            <a:pPr algn="ctr"/>
            <a:endParaRPr lang="es-MX" sz="2400" dirty="0" smtClean="0">
              <a:solidFill>
                <a:srgbClr val="212121"/>
              </a:solidFill>
              <a:latin typeface="inherit"/>
            </a:endParaRPr>
          </a:p>
          <a:p>
            <a:pPr algn="just"/>
            <a:r>
              <a:rPr lang="en-US" sz="2400" dirty="0"/>
              <a:t/>
            </a:r>
            <a:br>
              <a:rPr lang="en-US" sz="2400" dirty="0"/>
            </a:br>
            <a:r>
              <a:rPr lang="en-US" sz="2400" dirty="0">
                <a:latin typeface="Arial" panose="020B0604020202020204" pitchFamily="34" charset="0"/>
                <a:cs typeface="Arial" panose="020B0604020202020204" pitchFamily="34" charset="0"/>
              </a:rPr>
              <a:t>It is simply the execution of movements to the rhythm of music that can express feelings and emotions. It is estimated that the dance was one of the first artistic events in the history of mankind.</a:t>
            </a:r>
            <a:endParaRPr lang="es-MX" sz="2400" dirty="0">
              <a:solidFill>
                <a:srgbClr val="212121"/>
              </a:solidFill>
              <a:latin typeface="Arial" panose="020B0604020202020204" pitchFamily="34" charset="0"/>
              <a:cs typeface="Arial" panose="020B0604020202020204" pitchFamily="34" charset="0"/>
            </a:endParaRPr>
          </a:p>
          <a:p>
            <a:pPr algn="just"/>
            <a:endParaRPr lang="es-MX" sz="2400" dirty="0" smtClean="0">
              <a:solidFill>
                <a:srgbClr val="212121"/>
              </a:solidFill>
              <a:latin typeface="inherit"/>
            </a:endParaRPr>
          </a:p>
          <a:p>
            <a:pPr algn="just"/>
            <a:endParaRPr lang="es-MX" sz="2400" dirty="0">
              <a:solidFill>
                <a:srgbClr val="212121"/>
              </a:solidFill>
              <a:latin typeface="inherit"/>
            </a:endParaRPr>
          </a:p>
          <a:p>
            <a:pPr algn="ctr"/>
            <a:r>
              <a:rPr lang="es-MX" sz="2400" dirty="0" smtClean="0">
                <a:solidFill>
                  <a:srgbClr val="212121"/>
                </a:solidFill>
                <a:latin typeface="Arial" panose="020B0604020202020204" pitchFamily="34" charset="0"/>
                <a:cs typeface="Arial" panose="020B0604020202020204" pitchFamily="34" charset="0"/>
              </a:rPr>
              <a:t>Keywords: </a:t>
            </a:r>
            <a:r>
              <a:rPr lang="es-MX" sz="2400" dirty="0">
                <a:solidFill>
                  <a:srgbClr val="212121"/>
                </a:solidFill>
                <a:latin typeface="Arial" panose="020B0604020202020204" pitchFamily="34" charset="0"/>
                <a:cs typeface="Arial" panose="020B0604020202020204" pitchFamily="34" charset="0"/>
              </a:rPr>
              <a:t>E</a:t>
            </a:r>
            <a:r>
              <a:rPr lang="es-MX" sz="2400" dirty="0" smtClean="0">
                <a:solidFill>
                  <a:srgbClr val="212121"/>
                </a:solidFill>
                <a:latin typeface="Arial" panose="020B0604020202020204" pitchFamily="34" charset="0"/>
                <a:cs typeface="Arial" panose="020B0604020202020204" pitchFamily="34" charset="0"/>
              </a:rPr>
              <a:t>xecution, </a:t>
            </a:r>
            <a:r>
              <a:rPr lang="es-MX" sz="2400" dirty="0">
                <a:solidFill>
                  <a:srgbClr val="212121"/>
                </a:solidFill>
                <a:latin typeface="Arial" panose="020B0604020202020204" pitchFamily="34" charset="0"/>
                <a:cs typeface="Arial" panose="020B0604020202020204" pitchFamily="34" charset="0"/>
              </a:rPr>
              <a:t>R</a:t>
            </a:r>
            <a:r>
              <a:rPr lang="es-MX" sz="2400" dirty="0" smtClean="0">
                <a:solidFill>
                  <a:srgbClr val="212121"/>
                </a:solidFill>
                <a:latin typeface="Arial" panose="020B0604020202020204" pitchFamily="34" charset="0"/>
                <a:cs typeface="Arial" panose="020B0604020202020204" pitchFamily="34" charset="0"/>
              </a:rPr>
              <a:t>hythm and Music.</a:t>
            </a:r>
          </a:p>
          <a:p>
            <a:pPr algn="just"/>
            <a:endParaRPr lang="es-MX" sz="2400" dirty="0">
              <a:solidFill>
                <a:srgbClr val="212121"/>
              </a:solidFill>
              <a:latin typeface="inherit"/>
            </a:endParaRPr>
          </a:p>
          <a:p>
            <a:pPr algn="just"/>
            <a:endParaRPr lang="es-MX" sz="2400" dirty="0" smtClean="0">
              <a:solidFill>
                <a:srgbClr val="212121"/>
              </a:solidFill>
              <a:latin typeface="inherit"/>
            </a:endParaRPr>
          </a:p>
        </p:txBody>
      </p:sp>
    </p:spTree>
    <p:extLst>
      <p:ext uri="{BB962C8B-B14F-4D97-AF65-F5344CB8AC3E}">
        <p14:creationId xmlns:p14="http://schemas.microsoft.com/office/powerpoint/2010/main" val="1353044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 name="2 CuadroTexto"/>
          <p:cNvSpPr txBox="1"/>
          <p:nvPr/>
        </p:nvSpPr>
        <p:spPr>
          <a:xfrm>
            <a:off x="827584" y="908720"/>
            <a:ext cx="7632848" cy="4832092"/>
          </a:xfrm>
          <a:prstGeom prst="rect">
            <a:avLst/>
          </a:prstGeom>
          <a:noFill/>
        </p:spPr>
        <p:txBody>
          <a:bodyPr wrap="square" rtlCol="0">
            <a:spAutoFit/>
          </a:bodyPr>
          <a:lstStyle/>
          <a:p>
            <a:pPr algn="ctr"/>
            <a:r>
              <a:rPr lang="es-MX" sz="2800" b="1" dirty="0">
                <a:latin typeface="Arial" pitchFamily="34" charset="0"/>
                <a:cs typeface="Arial" pitchFamily="34" charset="0"/>
              </a:rPr>
              <a:t>Objetivo general</a:t>
            </a:r>
            <a:r>
              <a:rPr lang="es-MX" sz="2800" b="1" dirty="0" smtClean="0">
                <a:latin typeface="Arial" pitchFamily="34" charset="0"/>
                <a:cs typeface="Arial" pitchFamily="34" charset="0"/>
              </a:rPr>
              <a:t>: </a:t>
            </a:r>
          </a:p>
          <a:p>
            <a:pPr algn="just"/>
            <a:endParaRPr lang="es-MX" sz="2800" b="1" dirty="0">
              <a:latin typeface="Arial" pitchFamily="34" charset="0"/>
              <a:cs typeface="Arial" pitchFamily="34" charset="0"/>
            </a:endParaRPr>
          </a:p>
          <a:p>
            <a:pPr algn="just"/>
            <a:r>
              <a:rPr lang="es-MX" sz="2800" dirty="0" smtClean="0"/>
              <a:t>Establecer </a:t>
            </a:r>
            <a:r>
              <a:rPr lang="es-MX" sz="2800" dirty="0"/>
              <a:t>un marco referencial basado en el estudio de elementos y conceptos de la Danza, así como su cronología genérica que le sirvan de herramienta al estudiante para identificar de forma primigenia, las manifestaciones de la Danza más representativas del ser humano, tanto de manera presencial como virtual.</a:t>
            </a:r>
          </a:p>
          <a:p>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5" y="404664"/>
            <a:ext cx="8280920" cy="5262979"/>
          </a:xfrm>
          <a:prstGeom prst="rect">
            <a:avLst/>
          </a:prstGeom>
          <a:noFill/>
        </p:spPr>
        <p:txBody>
          <a:bodyPr wrap="square" rtlCol="0">
            <a:spAutoFit/>
          </a:bodyPr>
          <a:lstStyle/>
          <a:p>
            <a:endParaRPr lang="es-MX" sz="2800" b="1" dirty="0">
              <a:latin typeface="Arial" pitchFamily="34" charset="0"/>
              <a:cs typeface="Arial" pitchFamily="34" charset="0"/>
            </a:endParaRPr>
          </a:p>
          <a:p>
            <a:pPr marL="0" lvl="1" algn="ctr"/>
            <a:r>
              <a:rPr lang="es-MX" sz="2800" dirty="0">
                <a:latin typeface="Arial" pitchFamily="34" charset="0"/>
                <a:cs typeface="Arial" pitchFamily="34" charset="0"/>
              </a:rPr>
              <a:t>UNIDAD </a:t>
            </a:r>
            <a:r>
              <a:rPr lang="es-MX" sz="2800" dirty="0" smtClean="0">
                <a:latin typeface="Arial" pitchFamily="34" charset="0"/>
                <a:cs typeface="Arial" pitchFamily="34" charset="0"/>
              </a:rPr>
              <a:t>I: Danza </a:t>
            </a:r>
            <a:endParaRPr lang="es-MX" sz="2400" dirty="0">
              <a:latin typeface="Arial" panose="020B0604020202020204" pitchFamily="34" charset="0"/>
              <a:cs typeface="Arial" panose="020B0604020202020204" pitchFamily="34" charset="0"/>
            </a:endParaRPr>
          </a:p>
          <a:p>
            <a:pPr algn="ctr"/>
            <a:r>
              <a:rPr lang="es-MX" sz="2800" dirty="0" smtClean="0">
                <a:latin typeface="Arial" pitchFamily="34" charset="0"/>
                <a:cs typeface="Arial" pitchFamily="34" charset="0"/>
              </a:rPr>
              <a:t> </a:t>
            </a:r>
          </a:p>
          <a:p>
            <a:pPr algn="ctr"/>
            <a:endParaRPr lang="es-MX" sz="2800" b="1" dirty="0">
              <a:latin typeface="Arial" pitchFamily="34" charset="0"/>
              <a:cs typeface="Arial" pitchFamily="34" charset="0"/>
            </a:endParaRPr>
          </a:p>
          <a:p>
            <a:pPr algn="ctr"/>
            <a:r>
              <a:rPr lang="es-MX" sz="2800" b="1" dirty="0" smtClean="0">
                <a:latin typeface="Arial" pitchFamily="34" charset="0"/>
                <a:cs typeface="Arial" pitchFamily="34" charset="0"/>
              </a:rPr>
              <a:t> Objetivo </a:t>
            </a:r>
            <a:r>
              <a:rPr lang="es-MX" sz="2800" b="1" dirty="0">
                <a:latin typeface="Arial" pitchFamily="34" charset="0"/>
                <a:cs typeface="Arial" pitchFamily="34" charset="0"/>
              </a:rPr>
              <a:t>de la </a:t>
            </a:r>
            <a:r>
              <a:rPr lang="es-MX" sz="2800" b="1" dirty="0" smtClean="0">
                <a:latin typeface="Arial" pitchFamily="34" charset="0"/>
                <a:cs typeface="Arial" pitchFamily="34" charset="0"/>
              </a:rPr>
              <a:t>unidad:</a:t>
            </a:r>
          </a:p>
          <a:p>
            <a:pPr algn="ctr"/>
            <a:endParaRPr lang="es-MX" sz="2800" b="1" dirty="0" smtClean="0">
              <a:latin typeface="Arial" pitchFamily="34" charset="0"/>
              <a:cs typeface="Arial" pitchFamily="34" charset="0"/>
            </a:endParaRPr>
          </a:p>
          <a:p>
            <a:pPr algn="just"/>
            <a:r>
              <a:rPr lang="es-MX" sz="2800" dirty="0"/>
              <a:t>Que los alumnos Experimenten las posibilidades de movimiento de su cuerpo para que aprendan a valorarlo y cuidarlo, así como a desarrollar algunos elementos del lenguaje dancístico.</a:t>
            </a:r>
          </a:p>
          <a:p>
            <a:pPr algn="ctr"/>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6247864"/>
          </a:xfrm>
          <a:prstGeom prst="rect">
            <a:avLst/>
          </a:prstGeom>
          <a:noFill/>
        </p:spPr>
        <p:txBody>
          <a:bodyPr wrap="square" rtlCol="0">
            <a:spAutoFit/>
          </a:bodyPr>
          <a:lstStyle/>
          <a:p>
            <a:r>
              <a:rPr lang="es-MX" sz="2800" b="1" dirty="0" smtClean="0">
                <a:latin typeface="Arial" pitchFamily="34" charset="0"/>
                <a:cs typeface="Arial" pitchFamily="34" charset="0"/>
              </a:rPr>
              <a:t>Tema: La danza</a:t>
            </a:r>
          </a:p>
          <a:p>
            <a:endParaRPr lang="es-MX" sz="2800" b="1" dirty="0">
              <a:latin typeface="Arial" pitchFamily="34" charset="0"/>
              <a:cs typeface="Arial" pitchFamily="34" charset="0"/>
            </a:endParaRPr>
          </a:p>
          <a:p>
            <a:r>
              <a:rPr lang="es-MX" sz="2400" dirty="0">
                <a:latin typeface="Arial" pitchFamily="34" charset="0"/>
                <a:cs typeface="Arial" pitchFamily="34" charset="0"/>
              </a:rPr>
              <a:t>1.1</a:t>
            </a:r>
            <a:r>
              <a:rPr lang="es-MX" sz="2400" dirty="0" smtClean="0">
                <a:latin typeface="Arial" pitchFamily="34" charset="0"/>
                <a:cs typeface="Arial" pitchFamily="34" charset="0"/>
              </a:rPr>
              <a:t>. Marco referencial de la danza. </a:t>
            </a:r>
            <a:endParaRPr lang="es-MX" sz="2400" dirty="0">
              <a:latin typeface="Arial" pitchFamily="34" charset="0"/>
              <a:cs typeface="Arial" pitchFamily="34" charset="0"/>
            </a:endParaRPr>
          </a:p>
          <a:p>
            <a:endParaRPr lang="es-MX" sz="2800" b="1" dirty="0">
              <a:latin typeface="Arial" pitchFamily="34" charset="0"/>
              <a:cs typeface="Arial" pitchFamily="34" charset="0"/>
            </a:endParaRPr>
          </a:p>
          <a:p>
            <a:r>
              <a:rPr lang="es-MX" sz="2800" b="1" dirty="0" smtClean="0">
                <a:latin typeface="Arial" pitchFamily="34" charset="0"/>
                <a:cs typeface="Arial" pitchFamily="34" charset="0"/>
              </a:rPr>
              <a:t>Introducción:</a:t>
            </a:r>
          </a:p>
          <a:p>
            <a:pPr algn="just"/>
            <a:r>
              <a:rPr lang="es-MX" sz="2400" dirty="0" smtClean="0">
                <a:latin typeface="Arial" panose="020B0604020202020204" pitchFamily="34" charset="0"/>
                <a:cs typeface="Arial" pitchFamily="34" charset="0"/>
              </a:rPr>
              <a:t>Se </a:t>
            </a:r>
            <a:r>
              <a:rPr lang="es-MX" sz="2400" dirty="0">
                <a:latin typeface="Arial" panose="020B0604020202020204" pitchFamily="34" charset="0"/>
                <a:cs typeface="Arial" panose="020B0604020202020204" pitchFamily="34" charset="0"/>
              </a:rPr>
              <a:t>pretende dotar a los estudiantes de un conocimiento de las artes escénicas como manifestaciones de naturaleza social, cultural y artística. El estudiante, además de los contenidos puramente teóricos, podrá desarrollar competencias comunicativas, sociales, expresivas, creativas o las </a:t>
            </a:r>
            <a:r>
              <a:rPr lang="es-MX" sz="2400" dirty="0" smtClean="0">
                <a:latin typeface="Arial" panose="020B0604020202020204" pitchFamily="34" charset="0"/>
                <a:cs typeface="Arial" panose="020B0604020202020204" pitchFamily="34" charset="0"/>
              </a:rPr>
              <a:t>relacionadas</a:t>
            </a:r>
          </a:p>
          <a:p>
            <a:pPr algn="just"/>
            <a:r>
              <a:rPr lang="es-MX" sz="2400" dirty="0" smtClean="0">
                <a:latin typeface="Arial" panose="020B0604020202020204" pitchFamily="34" charset="0"/>
                <a:cs typeface="Arial" panose="020B0604020202020204" pitchFamily="34" charset="0"/>
              </a:rPr>
              <a:t> </a:t>
            </a:r>
            <a:r>
              <a:rPr lang="es-MX" sz="2400" dirty="0">
                <a:latin typeface="Arial" panose="020B0604020202020204" pitchFamily="34" charset="0"/>
                <a:cs typeface="Arial" panose="020B0604020202020204" pitchFamily="34" charset="0"/>
              </a:rPr>
              <a:t>con la resolución de problemas y la autonomía personal, estimulando su interacción con el medio y garantizando, por tanto, el logro de fines formativos y para su vida asignados a este semestre.</a:t>
            </a:r>
          </a:p>
          <a:p>
            <a:pPr algn="just"/>
            <a:r>
              <a:rPr lang="es-MX" sz="2400" dirty="0" smtClean="0">
                <a:latin typeface="Arial" pitchFamily="34" charset="0"/>
                <a:cs typeface="Arial" pitchFamily="34" charset="0"/>
              </a:rPr>
              <a:t> </a:t>
            </a:r>
            <a:endParaRPr lang="es-MX"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539552" y="260648"/>
            <a:ext cx="8275079" cy="923330"/>
          </a:xfrm>
          <a:prstGeom prst="rect">
            <a:avLst/>
          </a:prstGeom>
          <a:noFill/>
        </p:spPr>
        <p:txBody>
          <a:bodyPr wrap="square" rtlCol="0">
            <a:spAutoFit/>
          </a:bodyPr>
          <a:lstStyle/>
          <a:p>
            <a:pPr algn="ctr"/>
            <a:r>
              <a:rPr lang="es-ES" b="1" dirty="0">
                <a:latin typeface="Arial" pitchFamily="34" charset="0"/>
                <a:cs typeface="Arial" pitchFamily="34" charset="0"/>
              </a:rPr>
              <a:t>LA DANZA Y SUS ELEMENTOS.</a:t>
            </a:r>
            <a:endParaRPr lang="es-MX" b="1" dirty="0"/>
          </a:p>
          <a:p>
            <a:pPr algn="just"/>
            <a:r>
              <a:rPr lang="es-MX" dirty="0">
                <a:latin typeface="Arial" pitchFamily="34" charset="0"/>
                <a:cs typeface="Arial" pitchFamily="34" charset="0"/>
              </a:rPr>
              <a:t>Se trata de  la ejecución de movimientos al ritmo de la música. O secuencia de movimientos corporales que acompañan de manera rítmica la música</a:t>
            </a:r>
            <a:r>
              <a:rPr lang="es-MX" dirty="0" smtClean="0">
                <a:latin typeface="Arial" pitchFamily="34" charset="0"/>
                <a:cs typeface="Arial" pitchFamily="34" charset="0"/>
              </a:rPr>
              <a:t>.</a:t>
            </a:r>
            <a:endParaRPr lang="es-MX" dirty="0">
              <a:latin typeface="Arial" pitchFamily="34" charset="0"/>
              <a:cs typeface="Arial" pitchFamily="34" charset="0"/>
            </a:endParaRPr>
          </a:p>
        </p:txBody>
      </p:sp>
      <p:sp>
        <p:nvSpPr>
          <p:cNvPr id="10" name="Título 1"/>
          <p:cNvSpPr txBox="1">
            <a:spLocks/>
          </p:cNvSpPr>
          <p:nvPr/>
        </p:nvSpPr>
        <p:spPr>
          <a:xfrm>
            <a:off x="5594249" y="1700808"/>
            <a:ext cx="1307024" cy="383940"/>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1800" dirty="0">
                <a:latin typeface="Arial" pitchFamily="34" charset="0"/>
                <a:cs typeface="Arial" pitchFamily="34" charset="0"/>
              </a:rPr>
              <a:t>El tiempo  </a:t>
            </a:r>
          </a:p>
        </p:txBody>
      </p:sp>
      <p:sp>
        <p:nvSpPr>
          <p:cNvPr id="11" name="Título 1"/>
          <p:cNvSpPr txBox="1">
            <a:spLocks/>
          </p:cNvSpPr>
          <p:nvPr/>
        </p:nvSpPr>
        <p:spPr>
          <a:xfrm>
            <a:off x="1885600" y="1700808"/>
            <a:ext cx="1476216" cy="54245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1800" dirty="0">
                <a:latin typeface="Arial" pitchFamily="34" charset="0"/>
                <a:cs typeface="Arial" pitchFamily="34" charset="0"/>
              </a:rPr>
              <a:t>La acción. </a:t>
            </a:r>
          </a:p>
        </p:txBody>
      </p:sp>
      <p:sp>
        <p:nvSpPr>
          <p:cNvPr id="12" name="Título 1"/>
          <p:cNvSpPr txBox="1">
            <a:spLocks/>
          </p:cNvSpPr>
          <p:nvPr/>
        </p:nvSpPr>
        <p:spPr>
          <a:xfrm>
            <a:off x="3601132" y="1700808"/>
            <a:ext cx="1562099" cy="54245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1800" dirty="0">
                <a:latin typeface="Arial" pitchFamily="34" charset="0"/>
                <a:cs typeface="Arial" pitchFamily="34" charset="0"/>
              </a:rPr>
              <a:t>El espacio  </a:t>
            </a:r>
          </a:p>
        </p:txBody>
      </p:sp>
      <p:pic>
        <p:nvPicPr>
          <p:cNvPr id="13" name="Picture 6" descr="http://comofuncionaque.com/wp-content/uploads/2015/01/El-espacio-en-el-que-se-realiza-el-movimiento-varia-en-funcion-de-las-necesidades.-Tambien-se-puede-desarrollar-al-aire-libre.jpg.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26696" y="2243258"/>
            <a:ext cx="2404347" cy="1803260"/>
          </a:xfrm>
          <a:prstGeom prst="rect">
            <a:avLst/>
          </a:prstGeom>
          <a:noFill/>
          <a:extLst>
            <a:ext uri="{909E8E84-426E-40DD-AFC4-6F175D3DCCD1}">
              <a14:hiddenFill xmlns:a14="http://schemas.microsoft.com/office/drawing/2010/main">
                <a:solidFill>
                  <a:srgbClr val="FFFFFF"/>
                </a:solidFill>
              </a14:hiddenFill>
            </a:ext>
          </a:extLst>
        </p:spPr>
      </p:pic>
      <p:sp>
        <p:nvSpPr>
          <p:cNvPr id="14" name="3 Flecha abajo"/>
          <p:cNvSpPr/>
          <p:nvPr/>
        </p:nvSpPr>
        <p:spPr>
          <a:xfrm>
            <a:off x="2586469" y="2255484"/>
            <a:ext cx="484632" cy="19863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14 Flecha abajo"/>
          <p:cNvSpPr/>
          <p:nvPr/>
        </p:nvSpPr>
        <p:spPr>
          <a:xfrm>
            <a:off x="5881635" y="2243258"/>
            <a:ext cx="484632" cy="19985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2" name="Título 1"/>
          <p:cNvSpPr txBox="1">
            <a:spLocks/>
          </p:cNvSpPr>
          <p:nvPr/>
        </p:nvSpPr>
        <p:spPr>
          <a:xfrm>
            <a:off x="532601" y="1700808"/>
            <a:ext cx="1316064" cy="36927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1800" dirty="0">
                <a:latin typeface="Arial" pitchFamily="34" charset="0"/>
                <a:cs typeface="Arial" pitchFamily="34" charset="0"/>
              </a:rPr>
              <a:t>El cuerpo </a:t>
            </a:r>
          </a:p>
        </p:txBody>
      </p:sp>
      <p:sp>
        <p:nvSpPr>
          <p:cNvPr id="23" name="Título 1"/>
          <p:cNvSpPr txBox="1">
            <a:spLocks/>
          </p:cNvSpPr>
          <p:nvPr/>
        </p:nvSpPr>
        <p:spPr>
          <a:xfrm>
            <a:off x="7092280" y="1713034"/>
            <a:ext cx="1316063" cy="54245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1800" dirty="0">
                <a:latin typeface="Arial" pitchFamily="34" charset="0"/>
                <a:cs typeface="Arial" pitchFamily="34" charset="0"/>
              </a:rPr>
              <a:t>La energía </a:t>
            </a:r>
          </a:p>
        </p:txBody>
      </p:sp>
      <p:pic>
        <p:nvPicPr>
          <p:cNvPr id="24" name="Picture 2" descr="Los cuerpos de los bailarines se unen como si fueran uno ante la puesta en escen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6008" y="2255484"/>
            <a:ext cx="2212427" cy="1657550"/>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10" descr="La danza aérea implica energía y fuerza en cada movimient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73360" y="2198434"/>
            <a:ext cx="2362200" cy="1771650"/>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4" descr="Cualquier movimiento implica una acción, incluso la danz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848665" y="4437112"/>
            <a:ext cx="2148829" cy="1695450"/>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8" descr="El tiempo real o percibido, marca los ritmos y las secuencias que debe seguir la danza"/>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200697" y="4385418"/>
            <a:ext cx="2094128" cy="16954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9760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39552" y="404664"/>
            <a:ext cx="8216573" cy="1384995"/>
          </a:xfrm>
          <a:prstGeom prst="rect">
            <a:avLst/>
          </a:prstGeom>
        </p:spPr>
        <p:txBody>
          <a:bodyPr wrap="square">
            <a:spAutoFit/>
          </a:bodyPr>
          <a:lstStyle/>
          <a:p>
            <a:pPr algn="ctr"/>
            <a:r>
              <a:rPr lang="es-MX" b="1" dirty="0">
                <a:latin typeface="Arial" pitchFamily="34" charset="0"/>
                <a:cs typeface="Arial" pitchFamily="34" charset="0"/>
              </a:rPr>
              <a:t>EL </a:t>
            </a:r>
            <a:r>
              <a:rPr lang="es-MX" b="1" dirty="0" smtClean="0">
                <a:latin typeface="Arial" pitchFamily="34" charset="0"/>
                <a:cs typeface="Arial" pitchFamily="34" charset="0"/>
              </a:rPr>
              <a:t>CUERPO </a:t>
            </a:r>
          </a:p>
          <a:p>
            <a:pPr algn="just"/>
            <a:r>
              <a:rPr lang="es-MX" sz="1200" dirty="0">
                <a:latin typeface="Arial" pitchFamily="34" charset="0"/>
                <a:cs typeface="Arial" pitchFamily="34" charset="0"/>
              </a:rPr>
              <a:t>El arte de la danza toma lugar en y a través del cuerpo </a:t>
            </a:r>
            <a:r>
              <a:rPr lang="es-MX" sz="1200" dirty="0" smtClean="0">
                <a:latin typeface="Arial" pitchFamily="34" charset="0"/>
                <a:cs typeface="Arial" pitchFamily="34" charset="0"/>
              </a:rPr>
              <a:t>humano. El </a:t>
            </a:r>
            <a:r>
              <a:rPr lang="es-MX" sz="1200" dirty="0">
                <a:latin typeface="Arial" pitchFamily="34" charset="0"/>
                <a:cs typeface="Arial" pitchFamily="34" charset="0"/>
              </a:rPr>
              <a:t>crítico reconocido de baile Walter Terry comentó: “no necesitas pinturas ni cepillos, canicas ni cinceles, pianos o violines para hacer este </a:t>
            </a:r>
            <a:r>
              <a:rPr lang="es-MX" sz="1200" dirty="0" smtClean="0">
                <a:latin typeface="Arial" pitchFamily="34" charset="0"/>
                <a:cs typeface="Arial" pitchFamily="34" charset="0"/>
              </a:rPr>
              <a:t>arte, porque </a:t>
            </a:r>
            <a:r>
              <a:rPr lang="es-MX" sz="1200" dirty="0">
                <a:latin typeface="Arial" pitchFamily="34" charset="0"/>
                <a:cs typeface="Arial" pitchFamily="34" charset="0"/>
              </a:rPr>
              <a:t>somos las cosas de las que la danza está hecha. Nace en nuestro cuerpo, existe en nuestro cuerpo y muere en nuestro cuerpo. La danza, entonces es el arte más personal de todas… que brota del mismo aliento de vida.”</a:t>
            </a:r>
          </a:p>
          <a:p>
            <a:pPr algn="ctr"/>
            <a:r>
              <a:rPr lang="es-MX" b="1" dirty="0" smtClean="0">
                <a:latin typeface="Arial" pitchFamily="34" charset="0"/>
                <a:cs typeface="Arial" pitchFamily="34" charset="0"/>
              </a:rPr>
              <a:t> </a:t>
            </a:r>
            <a:endParaRPr lang="es-MX" b="1" dirty="0">
              <a:latin typeface="Arial" pitchFamily="34" charset="0"/>
              <a:cs typeface="Arial" pitchFamily="34" charset="0"/>
            </a:endParaRPr>
          </a:p>
        </p:txBody>
      </p:sp>
      <p:pic>
        <p:nvPicPr>
          <p:cNvPr id="3" name="Picture 2" descr="http://img.informador.com.mx/biblioteca/imagen/370x277/496/4951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789659"/>
            <a:ext cx="4176464" cy="38862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descr="http://auditorioelbatel.es/wp-content/uploads/2013/07/cia-nacional-de-danza-2-600x35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1864" y="1789659"/>
            <a:ext cx="3960440" cy="3886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8945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1520" y="404664"/>
            <a:ext cx="8568952" cy="738664"/>
          </a:xfrm>
          <a:prstGeom prst="rect">
            <a:avLst/>
          </a:prstGeom>
        </p:spPr>
        <p:txBody>
          <a:bodyPr wrap="square">
            <a:spAutoFit/>
          </a:bodyPr>
          <a:lstStyle/>
          <a:p>
            <a:pPr algn="ctr"/>
            <a:r>
              <a:rPr lang="es-ES" b="1" dirty="0">
                <a:latin typeface="Arial" pitchFamily="34" charset="0"/>
                <a:cs typeface="Arial" pitchFamily="34" charset="0"/>
              </a:rPr>
              <a:t>LA ACCIÓN</a:t>
            </a:r>
            <a:r>
              <a:rPr lang="es-ES" b="1" dirty="0" smtClean="0">
                <a:latin typeface="Arial" pitchFamily="34" charset="0"/>
                <a:cs typeface="Arial" pitchFamily="34" charset="0"/>
              </a:rPr>
              <a:t>.</a:t>
            </a:r>
          </a:p>
          <a:p>
            <a:pPr algn="just"/>
            <a:r>
              <a:rPr lang="es-MX" sz="1200" dirty="0">
                <a:latin typeface="Arial" pitchFamily="34" charset="0"/>
                <a:cs typeface="Arial" pitchFamily="34" charset="0"/>
              </a:rPr>
              <a:t>Es cualquier movimiento humano, incluido el acto de bailar – puede </a:t>
            </a:r>
            <a:r>
              <a:rPr lang="es-MX" sz="1200" dirty="0" smtClean="0">
                <a:latin typeface="Arial" pitchFamily="34" charset="0"/>
                <a:cs typeface="Arial" pitchFamily="34" charset="0"/>
              </a:rPr>
              <a:t>incluir </a:t>
            </a:r>
            <a:r>
              <a:rPr lang="es-MX" sz="1200" dirty="0">
                <a:latin typeface="Arial" pitchFamily="34" charset="0"/>
                <a:cs typeface="Arial" pitchFamily="34" charset="0"/>
              </a:rPr>
              <a:t>pasos de baile, </a:t>
            </a:r>
            <a:r>
              <a:rPr lang="es-MX" sz="1200" dirty="0" smtClean="0">
                <a:latin typeface="Arial" pitchFamily="34" charset="0"/>
                <a:cs typeface="Arial" pitchFamily="34" charset="0"/>
              </a:rPr>
              <a:t>movimientos </a:t>
            </a:r>
            <a:r>
              <a:rPr lang="es-MX" sz="1200" dirty="0">
                <a:latin typeface="Arial" pitchFamily="34" charset="0"/>
                <a:cs typeface="Arial" pitchFamily="34" charset="0"/>
              </a:rPr>
              <a:t>faciales, elevaciones, rotaciones, capturas</a:t>
            </a:r>
            <a:r>
              <a:rPr lang="es-MX" sz="1200" dirty="0" smtClean="0">
                <a:latin typeface="Arial" pitchFamily="34" charset="0"/>
                <a:cs typeface="Arial" pitchFamily="34" charset="0"/>
              </a:rPr>
              <a:t>, </a:t>
            </a:r>
            <a:r>
              <a:rPr lang="es-MX" sz="1200" dirty="0">
                <a:latin typeface="Arial" pitchFamily="34" charset="0"/>
                <a:cs typeface="Arial" pitchFamily="34" charset="0"/>
              </a:rPr>
              <a:t>e incluso cualquier movimiento realizado de forma diaria, como el caminar</a:t>
            </a:r>
            <a:r>
              <a:rPr lang="es-MX" sz="1200" dirty="0" smtClean="0">
                <a:latin typeface="Arial" pitchFamily="34" charset="0"/>
                <a:cs typeface="Arial" pitchFamily="34" charset="0"/>
              </a:rPr>
              <a:t>.</a:t>
            </a:r>
            <a:endParaRPr lang="es-MX" sz="1200" dirty="0">
              <a:latin typeface="Arial" pitchFamily="34" charset="0"/>
              <a:cs typeface="Arial" pitchFamily="34" charset="0"/>
            </a:endParaRPr>
          </a:p>
        </p:txBody>
      </p:sp>
      <p:pic>
        <p:nvPicPr>
          <p:cNvPr id="3" name="Picture 2" descr="https://upload.wikimedia.org/wikipedia/commons/thumb/d/d7/Thai_Breakdancers.jpg/275px-Thai_Breakdancer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1628800"/>
            <a:ext cx="4824536" cy="460851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descr="http://1.bp.blogspot.com/-M7BPjCkwHeI/U2iJKX7GCTI/AAAAAAAAAPI/3diUVWoUOt4/s1600/descarga+(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0073" y="1628800"/>
            <a:ext cx="3744416" cy="4608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317600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625</TotalTime>
  <Words>470</Words>
  <Application>Microsoft Office PowerPoint</Application>
  <PresentationFormat>Presentación en pantalla (4:3)</PresentationFormat>
  <Paragraphs>63</Paragraphs>
  <Slides>13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13</vt:i4>
      </vt:variant>
    </vt:vector>
  </HeadingPairs>
  <TitlesOfParts>
    <vt:vector size="17" baseType="lpstr">
      <vt:lpstr>Arial</vt:lpstr>
      <vt:lpstr>Calibri</vt:lpstr>
      <vt:lpstr>inherit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Administrador</cp:lastModifiedBy>
  <cp:revision>38</cp:revision>
  <dcterms:created xsi:type="dcterms:W3CDTF">2012-08-07T16:35:15Z</dcterms:created>
  <dcterms:modified xsi:type="dcterms:W3CDTF">2016-02-07T19:17:59Z</dcterms:modified>
</cp:coreProperties>
</file>