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63" r:id="rId3"/>
    <p:sldId id="257" r:id="rId4"/>
    <p:sldId id="258" r:id="rId5"/>
    <p:sldId id="259" r:id="rId6"/>
    <p:sldId id="273" r:id="rId7"/>
    <p:sldId id="274" r:id="rId8"/>
    <p:sldId id="277" r:id="rId9"/>
    <p:sldId id="272"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EE8C6-A7A0-4E63-B160-E3485DD21121}" type="datetimeFigureOut">
              <a:rPr lang="es-MX" smtClean="0"/>
              <a:t>18/08/2016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574333-6405-48D5-9026-9C2EF1161B84}" type="slidenum">
              <a:rPr lang="es-MX" smtClean="0"/>
              <a:t>‹Nº›</a:t>
            </a:fld>
            <a:endParaRPr lang="es-MX"/>
          </a:p>
        </p:txBody>
      </p:sp>
    </p:spTree>
    <p:extLst>
      <p:ext uri="{BB962C8B-B14F-4D97-AF65-F5344CB8AC3E}">
        <p14:creationId xmlns:p14="http://schemas.microsoft.com/office/powerpoint/2010/main" val="920581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B574333-6405-48D5-9026-9C2EF1161B84}" type="slidenum">
              <a:rPr lang="es-MX" smtClean="0"/>
              <a:t>1</a:t>
            </a:fld>
            <a:endParaRPr lang="es-MX"/>
          </a:p>
        </p:txBody>
      </p:sp>
    </p:spTree>
    <p:extLst>
      <p:ext uri="{BB962C8B-B14F-4D97-AF65-F5344CB8AC3E}">
        <p14:creationId xmlns:p14="http://schemas.microsoft.com/office/powerpoint/2010/main" val="260575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3"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4"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05959" y="2348880"/>
            <a:ext cx="6984776" cy="2877711"/>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solidFill>
                  <a:prstClr val="black"/>
                </a:solidFill>
                <a:latin typeface="Arial" pitchFamily="34" charset="0"/>
                <a:cs typeface="Arial" pitchFamily="34" charset="0"/>
              </a:rPr>
              <a:t>: </a:t>
            </a:r>
            <a:r>
              <a:rPr lang="es-MX" sz="2800" b="1" dirty="0">
                <a:solidFill>
                  <a:prstClr val="black"/>
                </a:solidFill>
                <a:latin typeface="Arial" pitchFamily="34" charset="0"/>
                <a:cs typeface="Arial" pitchFamily="34" charset="0"/>
              </a:rPr>
              <a:t>.-</a:t>
            </a:r>
            <a:r>
              <a:rPr lang="es-MX" sz="2800" dirty="0">
                <a:solidFill>
                  <a:prstClr val="black"/>
                </a:solidFill>
                <a:latin typeface="Arial" pitchFamily="34" charset="0"/>
                <a:cs typeface="Arial" pitchFamily="34" charset="0"/>
              </a:rPr>
              <a:t>CONCEPTO Y DENOMINACIÓN DEL REGISTRO DEL ESTADO CIVIL. </a:t>
            </a:r>
            <a:endParaRPr lang="es-MX" sz="2000"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D. Anel Victoria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Julio-Diciembre</a:t>
            </a:r>
            <a:r>
              <a:rPr lang="es-MX" sz="2300" b="1" dirty="0" smtClean="0">
                <a:solidFill>
                  <a:prstClr val="black"/>
                </a:solidFill>
                <a:latin typeface="Arial" pitchFamily="34" charset="0"/>
                <a:cs typeface="Arial" pitchFamily="34" charset="0"/>
              </a:rPr>
              <a:t> 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59961"/>
            <a:ext cx="8208663" cy="5509200"/>
          </a:xfrm>
          <a:prstGeom prst="rect">
            <a:avLst/>
          </a:prstGeom>
          <a:noFill/>
        </p:spPr>
        <p:txBody>
          <a:bodyPr wrap="square" rtlCol="0">
            <a:spAutoFit/>
          </a:bodyPr>
          <a:lstStyle/>
          <a:p>
            <a:pPr algn="just"/>
            <a:r>
              <a:rPr lang="es-MX" sz="2000" b="1" dirty="0" smtClean="0">
                <a:latin typeface="Arial" pitchFamily="34" charset="0"/>
                <a:cs typeface="Arial" pitchFamily="34" charset="0"/>
              </a:rPr>
              <a:t>Tema: </a:t>
            </a:r>
            <a:r>
              <a:rPr lang="es-MX" sz="2000" b="1" dirty="0">
                <a:latin typeface="Arial" pitchFamily="34" charset="0"/>
                <a:cs typeface="Arial" pitchFamily="34" charset="0"/>
              </a:rPr>
              <a:t>Deberes </a:t>
            </a:r>
            <a:r>
              <a:rPr lang="es-MX" sz="2000" b="1" dirty="0" smtClean="0">
                <a:latin typeface="Arial" pitchFamily="34" charset="0"/>
                <a:cs typeface="Arial" pitchFamily="34" charset="0"/>
              </a:rPr>
              <a:t>Conyugales</a:t>
            </a: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 (</a:t>
            </a:r>
            <a:r>
              <a:rPr lang="es-MX" sz="2000" b="1" dirty="0" err="1" smtClean="0">
                <a:latin typeface="Arial" pitchFamily="34" charset="0"/>
                <a:cs typeface="Arial" pitchFamily="34" charset="0"/>
              </a:rPr>
              <a:t>Abstract</a:t>
            </a:r>
            <a:r>
              <a:rPr lang="es-MX" sz="2000" b="1" dirty="0" smtClean="0">
                <a:latin typeface="Arial" pitchFamily="34" charset="0"/>
                <a:cs typeface="Arial" pitchFamily="34" charset="0"/>
              </a:rPr>
              <a:t>)</a:t>
            </a:r>
            <a:endParaRPr lang="es-MX" sz="2000" b="1" dirty="0">
              <a:latin typeface="Arial" pitchFamily="34" charset="0"/>
              <a:cs typeface="Arial" pitchFamily="34" charset="0"/>
            </a:endParaRPr>
          </a:p>
          <a:p>
            <a:pPr marL="342900" indent="-342900" algn="just">
              <a:buFont typeface="Arial" panose="020B0604020202020204" pitchFamily="34" charset="0"/>
              <a:buChar char="•"/>
            </a:pPr>
            <a:r>
              <a:rPr lang="es-MX" dirty="0" smtClean="0">
                <a:latin typeface="Arial" pitchFamily="34" charset="0"/>
                <a:cs typeface="Arial" pitchFamily="34" charset="0"/>
              </a:rPr>
              <a:t>Las funciones </a:t>
            </a:r>
            <a:r>
              <a:rPr lang="es-MX" dirty="0">
                <a:latin typeface="Arial" pitchFamily="34" charset="0"/>
                <a:cs typeface="Arial" pitchFamily="34" charset="0"/>
              </a:rPr>
              <a:t>del personal del Registro Civil. </a:t>
            </a:r>
            <a:r>
              <a:rPr lang="es-MX" dirty="0" smtClean="0">
                <a:latin typeface="Arial" pitchFamily="34" charset="0"/>
                <a:cs typeface="Arial" pitchFamily="34" charset="0"/>
              </a:rPr>
              <a:t>También </a:t>
            </a:r>
            <a:r>
              <a:rPr lang="es-MX" dirty="0">
                <a:latin typeface="Arial" pitchFamily="34" charset="0"/>
                <a:cs typeface="Arial" pitchFamily="34" charset="0"/>
              </a:rPr>
              <a:t>expone los distintos actos que realiza la Institución del Registro Civil en México y en su caso los encargados de la misma, como es, expedir las actas de nacimiento, de matrimonio, defunción, de estado de hijo, entre otras funciones o actividades encomendadas</a:t>
            </a:r>
            <a:r>
              <a:rPr lang="es-MX" dirty="0" smtClean="0">
                <a:latin typeface="Arial" pitchFamily="34" charset="0"/>
                <a:cs typeface="Arial" pitchFamily="34" charset="0"/>
              </a:rPr>
              <a:t>.</a:t>
            </a:r>
          </a:p>
          <a:p>
            <a:pPr marL="342900" indent="-342900" algn="just">
              <a:buFont typeface="Arial" panose="020B0604020202020204" pitchFamily="34" charset="0"/>
              <a:buChar char="•"/>
            </a:pPr>
            <a:endParaRPr lang="es-MX" dirty="0">
              <a:latin typeface="Arial" pitchFamily="34" charset="0"/>
              <a:cs typeface="Arial" pitchFamily="34" charset="0"/>
            </a:endParaRPr>
          </a:p>
          <a:p>
            <a:pPr marL="285750" indent="-285750" algn="just">
              <a:buFont typeface="Arial" panose="020B0604020202020204" pitchFamily="34" charset="0"/>
              <a:buChar char="•"/>
            </a:pPr>
            <a:r>
              <a:rPr lang="en-US" dirty="0">
                <a:latin typeface="Arial" pitchFamily="34" charset="0"/>
                <a:cs typeface="Arial" pitchFamily="34" charset="0"/>
              </a:rPr>
              <a:t>This paper deals with the work of the Civil Registry to generate new knowledge to the Institution of Civil Registry in Mexico, taking as reference the state of Hidalgo. Which to analyze it throws a great deficiency in the functions of the county clerk. It also exposes the various acts carried out by the Institution of Civil Registration in Mexico and if those in charge of it, as it is, issuing birth certificates, marriage, death of child status, among other functions or mandated activities.</a:t>
            </a:r>
            <a:endParaRPr lang="es-MX"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Palabras clave: </a:t>
            </a:r>
            <a:r>
              <a:rPr lang="es-MX" b="1" dirty="0" smtClean="0">
                <a:latin typeface="Arial" pitchFamily="34" charset="0"/>
                <a:cs typeface="Arial" pitchFamily="34" charset="0"/>
              </a:rPr>
              <a:t>funciones</a:t>
            </a:r>
            <a:r>
              <a:rPr lang="es-MX" b="1" dirty="0" smtClean="0">
                <a:latin typeface="Arial" pitchFamily="34" charset="0"/>
                <a:cs typeface="Arial" pitchFamily="34" charset="0"/>
              </a:rPr>
              <a:t>, actas de registro civil, </a:t>
            </a:r>
          </a:p>
          <a:p>
            <a:pPr algn="just"/>
            <a:r>
              <a:rPr lang="en-US" b="1" dirty="0">
                <a:latin typeface="Arial" pitchFamily="34" charset="0"/>
                <a:cs typeface="Arial" pitchFamily="34" charset="0"/>
              </a:rPr>
              <a:t>(</a:t>
            </a:r>
            <a:r>
              <a:rPr lang="en-US" b="1" dirty="0" smtClean="0">
                <a:latin typeface="Arial" pitchFamily="34" charset="0"/>
                <a:cs typeface="Arial" pitchFamily="34" charset="0"/>
              </a:rPr>
              <a:t>keywords) </a:t>
            </a:r>
            <a:r>
              <a:rPr lang="en-US" b="1" dirty="0" smtClean="0">
                <a:latin typeface="Arial" pitchFamily="34" charset="0"/>
                <a:cs typeface="Arial" pitchFamily="34" charset="0"/>
              </a:rPr>
              <a:t>functions</a:t>
            </a:r>
            <a:r>
              <a:rPr lang="en-US" b="1" dirty="0" smtClean="0">
                <a:latin typeface="Arial" pitchFamily="34" charset="0"/>
                <a:cs typeface="Arial" pitchFamily="34" charset="0"/>
              </a:rPr>
              <a:t>, records of civil registry</a:t>
            </a:r>
            <a:endParaRPr lang="es-MX"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539552" y="1412776"/>
            <a:ext cx="8136904" cy="3539430"/>
          </a:xfrm>
          <a:prstGeom prst="rect">
            <a:avLst/>
          </a:prstGeom>
          <a:noFill/>
        </p:spPr>
        <p:txBody>
          <a:bodyPr wrap="square" rtlCol="0">
            <a:spAutoFit/>
          </a:bodyPr>
          <a:lstStyle/>
          <a:p>
            <a:r>
              <a:rPr lang="es-MX" sz="2800" b="1" dirty="0" smtClean="0">
                <a:latin typeface="Arial" pitchFamily="34" charset="0"/>
                <a:cs typeface="Arial" pitchFamily="34" charset="0"/>
              </a:rPr>
              <a:t>Objetivo General</a:t>
            </a:r>
            <a:r>
              <a:rPr lang="es-MX" sz="2800" b="1" dirty="0" smtClean="0">
                <a:latin typeface="Arial" pitchFamily="34" charset="0"/>
                <a:cs typeface="Arial" pitchFamily="34" charset="0"/>
              </a:rPr>
              <a:t>:</a:t>
            </a:r>
          </a:p>
          <a:p>
            <a:r>
              <a:rPr lang="es-MX" sz="2800" b="1" dirty="0" smtClean="0">
                <a:latin typeface="Arial" pitchFamily="34" charset="0"/>
                <a:cs typeface="Arial" pitchFamily="34" charset="0"/>
              </a:rPr>
              <a:t> </a:t>
            </a:r>
            <a:endParaRPr lang="es-MX" sz="2800" b="1" dirty="0">
              <a:latin typeface="Arial" pitchFamily="34" charset="0"/>
              <a:cs typeface="Arial" pitchFamily="34" charset="0"/>
            </a:endParaRPr>
          </a:p>
          <a:p>
            <a:pPr algn="just"/>
            <a:r>
              <a:rPr lang="es-MX" sz="2800" dirty="0">
                <a:latin typeface="Arial" pitchFamily="34" charset="0"/>
                <a:cs typeface="Arial" pitchFamily="34" charset="0"/>
              </a:rPr>
              <a:t>El alumno Analizará la organización, estructura y facultades del Registro del Estado Civil de las personas, asimismo los actos jurídicos que son registrables, los actos solemnes que se celebran ante esa dependencia y las actas que ella elabora</a:t>
            </a:r>
            <a:r>
              <a:rPr lang="es-MX" sz="2800" b="1" dirty="0">
                <a:latin typeface="Arial" pitchFamily="34" charset="0"/>
                <a:cs typeface="Arial" pitchFamily="34" charset="0"/>
              </a:rPr>
              <a:t>.</a:t>
            </a:r>
            <a:endParaRPr lang="es-MX" sz="28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476672"/>
            <a:ext cx="8280920" cy="4339650"/>
          </a:xfrm>
          <a:prstGeom prst="rect">
            <a:avLst/>
          </a:prstGeom>
          <a:noFill/>
        </p:spPr>
        <p:txBody>
          <a:bodyPr wrap="square" rtlCol="0">
            <a:spAutoFit/>
          </a:bodyPr>
          <a:lstStyle/>
          <a:p>
            <a:pPr algn="just"/>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 </a:t>
            </a:r>
            <a:r>
              <a:rPr lang="es-MX" sz="2400" dirty="0" smtClean="0">
                <a:latin typeface="Arial" pitchFamily="34" charset="0"/>
                <a:cs typeface="Arial" pitchFamily="34" charset="0"/>
              </a:rPr>
              <a:t>CONCEPTO </a:t>
            </a:r>
            <a:r>
              <a:rPr lang="es-MX" sz="2400" dirty="0">
                <a:latin typeface="Arial" pitchFamily="34" charset="0"/>
                <a:cs typeface="Arial" pitchFamily="34" charset="0"/>
              </a:rPr>
              <a:t>Y DENOMINACIÓN DEL REGISTRO DEL ESTADO CIVIL. </a:t>
            </a:r>
          </a:p>
          <a:p>
            <a:pPr algn="ctr"/>
            <a:endParaRPr lang="es-MX" sz="2800" dirty="0" smtClean="0">
              <a:latin typeface="Arial" pitchFamily="34" charset="0"/>
              <a:cs typeface="Arial" pitchFamily="34" charset="0"/>
            </a:endParaRPr>
          </a:p>
          <a:p>
            <a:pPr algn="ctr"/>
            <a:endParaRPr lang="es-MX" sz="2800" dirty="0">
              <a:latin typeface="Arial" pitchFamily="34" charset="0"/>
              <a:cs typeface="Arial" pitchFamily="34" charset="0"/>
            </a:endParaRPr>
          </a:p>
          <a:p>
            <a:pPr algn="ctr"/>
            <a:r>
              <a:rPr lang="es-MX" sz="2800" dirty="0" smtClean="0">
                <a:latin typeface="Arial" pitchFamily="34" charset="0"/>
                <a:cs typeface="Arial" pitchFamily="34" charset="0"/>
              </a:rPr>
              <a:t>UNIDAD: II </a:t>
            </a:r>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unidad</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El </a:t>
            </a:r>
            <a:r>
              <a:rPr lang="es-MX" sz="2800" dirty="0">
                <a:latin typeface="Arial" pitchFamily="34" charset="0"/>
                <a:cs typeface="Arial" pitchFamily="34" charset="0"/>
              </a:rPr>
              <a:t>alumno comprenderá el concepto de registro civil  e identificará las distintas denominaciones del estado civil de las personas.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6" y="908720"/>
            <a:ext cx="8419095" cy="3847207"/>
          </a:xfrm>
          <a:prstGeom prst="rect">
            <a:avLst/>
          </a:prstGeom>
          <a:noFill/>
        </p:spPr>
        <p:txBody>
          <a:bodyPr wrap="square" rtlCol="0">
            <a:spAutoFit/>
          </a:bodyPr>
          <a:lstStyle/>
          <a:p>
            <a:pPr algn="just"/>
            <a:r>
              <a:rPr lang="es-MX" sz="2800" b="1" dirty="0">
                <a:latin typeface="Arial" pitchFamily="34" charset="0"/>
                <a:cs typeface="Arial" pitchFamily="34" charset="0"/>
              </a:rPr>
              <a:t>Tema</a:t>
            </a:r>
            <a:r>
              <a:rPr lang="es-MX" sz="2800" b="1" dirty="0" smtClean="0">
                <a:latin typeface="Arial" pitchFamily="34" charset="0"/>
                <a:cs typeface="Arial" pitchFamily="34" charset="0"/>
              </a:rPr>
              <a:t>: </a:t>
            </a:r>
            <a:r>
              <a:rPr lang="es-MX" sz="2400" dirty="0" smtClean="0">
                <a:latin typeface="Arial" pitchFamily="34" charset="0"/>
                <a:cs typeface="Arial" pitchFamily="34" charset="0"/>
              </a:rPr>
              <a:t>CONCEPTO </a:t>
            </a:r>
            <a:r>
              <a:rPr lang="es-MX" sz="2400" dirty="0">
                <a:latin typeface="Arial" pitchFamily="34" charset="0"/>
                <a:cs typeface="Arial" pitchFamily="34" charset="0"/>
              </a:rPr>
              <a:t>Y DENOMINACIÓN DEL REGISTRO DEL ESTADO </a:t>
            </a:r>
            <a:r>
              <a:rPr lang="es-MX" sz="2400" dirty="0" smtClean="0">
                <a:latin typeface="Arial" pitchFamily="34" charset="0"/>
                <a:cs typeface="Arial" pitchFamily="34" charset="0"/>
              </a:rPr>
              <a:t>CIVIL</a:t>
            </a:r>
          </a:p>
          <a:p>
            <a:pPr algn="just"/>
            <a:endParaRPr lang="es-MX" sz="2400" dirty="0" smtClean="0">
              <a:latin typeface="Arial" pitchFamily="34" charset="0"/>
              <a:cs typeface="Arial" pitchFamily="34" charset="0"/>
            </a:endParaRPr>
          </a:p>
          <a:p>
            <a:pPr algn="just"/>
            <a:r>
              <a:rPr lang="es-MX" sz="2800" b="1" dirty="0">
                <a:latin typeface="Arial" pitchFamily="34" charset="0"/>
                <a:cs typeface="Arial" pitchFamily="34" charset="0"/>
              </a:rPr>
              <a:t>2.1.-Naturaleza Pública del Registro.</a:t>
            </a: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dirty="0" smtClean="0">
                <a:latin typeface="Arial" pitchFamily="34" charset="0"/>
                <a:cs typeface="Arial" pitchFamily="34" charset="0"/>
              </a:rPr>
              <a:t>Mediante el análisis de la Ley para la Familia en el Estado de Hidalgo, el alumno identificará en que consisten la naturaleza jurídica del registro civil y su fuerza legal</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9592" y="751344"/>
            <a:ext cx="7560840" cy="4093428"/>
          </a:xfrm>
          <a:prstGeom prst="rect">
            <a:avLst/>
          </a:prstGeom>
        </p:spPr>
        <p:txBody>
          <a:bodyPr wrap="square">
            <a:spAutoFit/>
          </a:bodyPr>
          <a:lstStyle/>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El registro del Estado Civil </a:t>
            </a:r>
            <a:r>
              <a:rPr lang="es-MX" sz="2000" dirty="0" smtClean="0">
                <a:latin typeface="Arial" panose="020B0604020202020204" pitchFamily="34" charset="0"/>
                <a:cs typeface="Arial" panose="020B0604020202020204" pitchFamily="34" charset="0"/>
              </a:rPr>
              <a:t>es </a:t>
            </a:r>
            <a:r>
              <a:rPr lang="es-MX" sz="2000" dirty="0">
                <a:latin typeface="Arial" panose="020B0604020202020204" pitchFamily="34" charset="0"/>
                <a:cs typeface="Arial" panose="020B0604020202020204" pitchFamily="34" charset="0"/>
              </a:rPr>
              <a:t>una oficina u organización destinada a realizar uno de los servicios de carácter jurídico más trascendentales entre los que conciernen al Estado. Constituye un servicio público con el fin de hacer constar de una manera autentica todas las circunstancias relacionadas con el estado civil de las personas físicas.</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La denominación del registro civil debe aplicarse en la actualidad al conjunto de actas, que se asentarán en las llamadas “Formas del Registro Civil”, con los requisitos, modalidades y seguridades que estipula al Código Civil Federal en sus artículos 36, 37, 38, 41 y 53.</a:t>
            </a:r>
          </a:p>
        </p:txBody>
      </p:sp>
    </p:spTree>
    <p:extLst>
      <p:ext uri="{BB962C8B-B14F-4D97-AF65-F5344CB8AC3E}">
        <p14:creationId xmlns:p14="http://schemas.microsoft.com/office/powerpoint/2010/main" val="380544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429737"/>
            <a:ext cx="7632848" cy="6392327"/>
          </a:xfrm>
          <a:prstGeom prst="rect">
            <a:avLst/>
          </a:prstGeom>
        </p:spPr>
        <p:txBody>
          <a:bodyPr wrap="square">
            <a:spAutoFit/>
          </a:bodyPr>
          <a:lstStyle/>
          <a:p>
            <a:pPr algn="ctr">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Funciones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Arial" panose="020B0604020202020204" pitchFamily="34" charset="0"/>
                <a:ea typeface="Calibri" panose="020F0502020204030204" pitchFamily="34" charset="0"/>
                <a:cs typeface="Times New Roman" panose="02020603050405020304" pitchFamily="18" charset="0"/>
              </a:rPr>
              <a:t>En nuestro sistema jurídico son funciones asignadas al Registro Civil: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a</a:t>
            </a:r>
            <a:r>
              <a:rPr lang="es-MX" sz="2000" dirty="0">
                <a:latin typeface="Arial" panose="020B0604020202020204" pitchFamily="34" charset="0"/>
                <a:ea typeface="Calibri" panose="020F0502020204030204" pitchFamily="34" charset="0"/>
                <a:cs typeface="Times New Roman" panose="02020603050405020304" pitchFamily="18" charset="0"/>
              </a:rPr>
              <a:t>) la propiamente registral: consistente en la incorporación a los libros del regis­tro de los hechos que afectan al estado civil de las personas.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b</a:t>
            </a:r>
            <a:r>
              <a:rPr lang="es-MX" sz="2000" dirty="0">
                <a:latin typeface="Arial" panose="020B0604020202020204" pitchFamily="34" charset="0"/>
                <a:ea typeface="Calibri" panose="020F0502020204030204" pitchFamily="34" charset="0"/>
                <a:cs typeface="Times New Roman" panose="02020603050405020304" pitchFamily="18" charset="0"/>
              </a:rPr>
              <a:t>) la de cooperación en la creación de títulos registrales: mediante la autentica­ción de declaraciones de voluntad emitidas formalmente ante el Registrador, o bien, mediante la resolución de expedientes.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c</a:t>
            </a:r>
            <a:r>
              <a:rPr lang="es-MX" sz="2000" dirty="0">
                <a:latin typeface="Arial" panose="020B0604020202020204" pitchFamily="34" charset="0"/>
                <a:ea typeface="Calibri" panose="020F0502020204030204" pitchFamily="34" charset="0"/>
                <a:cs typeface="Times New Roman" panose="02020603050405020304" pitchFamily="18" charset="0"/>
              </a:rPr>
              <a:t>) la correctora o rectificadora del propio Registro: a través de los expedientes registrales se rectifican los asientos registrales.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d</a:t>
            </a:r>
            <a:r>
              <a:rPr lang="es-MX" sz="2000" dirty="0">
                <a:latin typeface="Arial" panose="020B0604020202020204" pitchFamily="34" charset="0"/>
                <a:ea typeface="Calibri" panose="020F0502020204030204" pitchFamily="34" charset="0"/>
                <a:cs typeface="Times New Roman" panose="02020603050405020304" pitchFamily="18" charset="0"/>
              </a:rPr>
              <a:t>) la de publicidad: mediante la exhibición de los Libros y la expedición de certi­ficaciones o notas informativas de los asientos.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e</a:t>
            </a:r>
            <a:r>
              <a:rPr lang="es-MX" sz="2000" dirty="0">
                <a:latin typeface="Arial" panose="020B0604020202020204" pitchFamily="34" charset="0"/>
                <a:ea typeface="Calibri" panose="020F0502020204030204" pitchFamily="34" charset="0"/>
                <a:cs typeface="Times New Roman" panose="02020603050405020304" pitchFamily="18" charset="0"/>
              </a:rPr>
              <a:t>) la probatoria ordinaria de las cualidades del estado civil de las personas.</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656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15616" y="1268760"/>
            <a:ext cx="6912768" cy="3539430"/>
          </a:xfrm>
          <a:prstGeom prst="rect">
            <a:avLst/>
          </a:prstGeom>
        </p:spPr>
        <p:txBody>
          <a:bodyPr wrap="square">
            <a:spAutoFit/>
          </a:bodyPr>
          <a:lstStyle/>
          <a:p>
            <a:pPr algn="just"/>
            <a:r>
              <a:rPr lang="es-MX" sz="2800" b="1" dirty="0" smtClean="0">
                <a:latin typeface="Arial" panose="020B0604020202020204" pitchFamily="34" charset="0"/>
                <a:cs typeface="Arial" panose="020B0604020202020204" pitchFamily="34" charset="0"/>
              </a:rPr>
              <a:t>CONCLUSIONES</a:t>
            </a:r>
            <a:r>
              <a:rPr lang="es-MX" sz="2800" b="1" dirty="0" smtClean="0">
                <a:latin typeface="Arial" panose="020B0604020202020204" pitchFamily="34" charset="0"/>
                <a:cs typeface="Arial" panose="020B0604020202020204" pitchFamily="34" charset="0"/>
              </a:rPr>
              <a:t>:</a:t>
            </a:r>
          </a:p>
          <a:p>
            <a:pPr algn="just"/>
            <a:endParaRPr lang="es-MX" sz="2800" b="1" dirty="0" smtClean="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La finalidad del Registro Civil es la de constituirse como instrumento para la constancia oficial de la existencia de las personas y de su estado civil y condición.</a:t>
            </a:r>
          </a:p>
          <a:p>
            <a:pPr algn="just"/>
            <a:endParaRPr lang="es-MX" sz="2800" dirty="0">
              <a:latin typeface="Arial" panose="020B0604020202020204" pitchFamily="34" charset="0"/>
              <a:cs typeface="Arial" panose="020B0604020202020204" pitchFamily="34" charset="0"/>
            </a:endParaRPr>
          </a:p>
          <a:p>
            <a:pPr algn="just"/>
            <a:endParaRPr lang="es-MX"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2562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138499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a:latin typeface="Arial" pitchFamily="34" charset="0"/>
              <a:cs typeface="Arial" pitchFamily="34" charset="0"/>
            </a:endParaRPr>
          </a:p>
          <a:p>
            <a:endParaRPr lang="es-MX" sz="2800" b="1" dirty="0" smtClean="0">
              <a:latin typeface="Arial" pitchFamily="34" charset="0"/>
              <a:cs typeface="Arial" pitchFamily="34" charset="0"/>
            </a:endParaRPr>
          </a:p>
        </p:txBody>
      </p:sp>
      <p:sp>
        <p:nvSpPr>
          <p:cNvPr id="2" name="Rectángulo 1"/>
          <p:cNvSpPr/>
          <p:nvPr/>
        </p:nvSpPr>
        <p:spPr>
          <a:xfrm>
            <a:off x="827584" y="1522233"/>
            <a:ext cx="6480720" cy="3139321"/>
          </a:xfrm>
          <a:prstGeom prst="rect">
            <a:avLst/>
          </a:prstGeom>
        </p:spPr>
        <p:txBody>
          <a:bodyPr wrap="square">
            <a:spAutoFit/>
          </a:bodyPr>
          <a:lstStyle/>
          <a:p>
            <a:r>
              <a:rPr lang="es-MX" smtClean="0">
                <a:latin typeface="Arial" panose="020B0604020202020204" pitchFamily="34" charset="0"/>
                <a:cs typeface="Arial" panose="020B0604020202020204" pitchFamily="34" charset="0"/>
              </a:rPr>
              <a:t>DERECHO </a:t>
            </a:r>
            <a:r>
              <a:rPr lang="es-MX" dirty="0">
                <a:latin typeface="Arial" panose="020B0604020202020204" pitchFamily="34" charset="0"/>
                <a:cs typeface="Arial" panose="020B0604020202020204" pitchFamily="34" charset="0"/>
              </a:rPr>
              <a:t>CIVIL MEXICANO 2 DERECHO DE FAMILIA</a:t>
            </a:r>
          </a:p>
          <a:p>
            <a:r>
              <a:rPr lang="es-MX" dirty="0">
                <a:latin typeface="Arial" panose="020B0604020202020204" pitchFamily="34" charset="0"/>
                <a:cs typeface="Arial" panose="020B0604020202020204" pitchFamily="34" charset="0"/>
              </a:rPr>
              <a:t>Autor: Rafael Rojina Villegas</a:t>
            </a:r>
          </a:p>
          <a:p>
            <a:r>
              <a:rPr lang="es-MX" dirty="0">
                <a:latin typeface="Arial" panose="020B0604020202020204" pitchFamily="34" charset="0"/>
                <a:cs typeface="Arial" panose="020B0604020202020204" pitchFamily="34" charset="0"/>
              </a:rPr>
              <a:t>Editorial: EDITORIAL PORRUA</a:t>
            </a:r>
          </a:p>
          <a:p>
            <a:r>
              <a:rPr lang="es-MX" dirty="0">
                <a:latin typeface="Arial" panose="020B0604020202020204" pitchFamily="34" charset="0"/>
                <a:cs typeface="Arial" panose="020B0604020202020204" pitchFamily="34" charset="0"/>
              </a:rPr>
              <a:t>Formato: Tela</a:t>
            </a:r>
          </a:p>
          <a:p>
            <a:r>
              <a:rPr lang="es-MX" dirty="0">
                <a:latin typeface="Arial" panose="020B0604020202020204" pitchFamily="34" charset="0"/>
                <a:cs typeface="Arial" panose="020B0604020202020204" pitchFamily="34" charset="0"/>
              </a:rPr>
              <a:t>Páginas: 870</a:t>
            </a:r>
          </a:p>
          <a:p>
            <a:r>
              <a:rPr lang="es-MX" dirty="0">
                <a:latin typeface="Arial" panose="020B0604020202020204" pitchFamily="34" charset="0"/>
                <a:cs typeface="Arial" panose="020B0604020202020204" pitchFamily="34" charset="0"/>
              </a:rPr>
              <a:t>Código de barras: 9786070914997</a:t>
            </a:r>
          </a:p>
          <a:p>
            <a:r>
              <a:rPr lang="es-MX" dirty="0">
                <a:latin typeface="Arial" panose="020B0604020202020204" pitchFamily="34" charset="0"/>
                <a:cs typeface="Arial" panose="020B0604020202020204" pitchFamily="34" charset="0"/>
              </a:rPr>
              <a:t>Edición 12, </a:t>
            </a:r>
            <a:r>
              <a:rPr lang="es-MX" dirty="0" smtClean="0">
                <a:latin typeface="Arial" panose="020B0604020202020204" pitchFamily="34" charset="0"/>
                <a:cs typeface="Arial" panose="020B0604020202020204" pitchFamily="34" charset="0"/>
              </a:rPr>
              <a:t>2015</a:t>
            </a:r>
          </a:p>
          <a:p>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Código Civil Federal</a:t>
            </a:r>
          </a:p>
          <a:p>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Ley para la Familia del Estado de Hidalgo</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672</Words>
  <Application>Microsoft Office PowerPoint</Application>
  <PresentationFormat>Presentación en pantalla (4:3)</PresentationFormat>
  <Paragraphs>60</Paragraphs>
  <Slides>9</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30</cp:revision>
  <dcterms:created xsi:type="dcterms:W3CDTF">2012-08-07T16:35:15Z</dcterms:created>
  <dcterms:modified xsi:type="dcterms:W3CDTF">2016-08-18T22:41:47Z</dcterms:modified>
</cp:coreProperties>
</file>