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3" r:id="rId3"/>
    <p:sldId id="257" r:id="rId4"/>
    <p:sldId id="258" r:id="rId5"/>
    <p:sldId id="259" r:id="rId6"/>
    <p:sldId id="281" r:id="rId7"/>
    <p:sldId id="282" r:id="rId8"/>
    <p:sldId id="283" r:id="rId9"/>
    <p:sldId id="284" r:id="rId10"/>
    <p:sldId id="285" r:id="rId11"/>
    <p:sldId id="286" r:id="rId12"/>
    <p:sldId id="280" r:id="rId13"/>
    <p:sldId id="272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394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223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4103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276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0395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1740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1753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669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.mx/books?id=9TIFZXydr5kC&amp;pg=PA199&amp;dq=presupuesto+base+cero&amp;hl=es&amp;sa=X&amp;ei=TEcwU93EGYae2wXP0ICQDA&amp;ved=0CDsQ6AEwA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books.google.com.mx/books?id=mbobGfzJ5-YC&amp;pg=PA27&amp;dq=presupuesto+base+cero&amp;hl=es&amp;sa=X&amp;ei=TEcwU93EGYae2wXP0ICQDA&amp;ved=0CC0Q6AEwAA#v=onepage&amp;q=presupuesto%20base%20cero&amp;f=fals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336704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Manual del presupuesto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a Diciembre de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99592" y="692696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MX" b="1" dirty="0"/>
              <a:t>EL MANUAL DEL PRESUPUESTO DEBE CONTENER EN FORMA DETALLADA:</a:t>
            </a:r>
            <a:endParaRPr lang="es-MX" dirty="0"/>
          </a:p>
        </p:txBody>
      </p:sp>
      <p:sp>
        <p:nvSpPr>
          <p:cNvPr id="5" name="2 Elipse"/>
          <p:cNvSpPr>
            <a:spLocks noChangeArrowheads="1"/>
          </p:cNvSpPr>
          <p:nvPr/>
        </p:nvSpPr>
        <p:spPr bwMode="auto">
          <a:xfrm>
            <a:off x="899592" y="2657755"/>
            <a:ext cx="3421447" cy="2601955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MX" b="1" dirty="0"/>
              <a:t>  </a:t>
            </a:r>
            <a:r>
              <a:rPr lang="es-ES" altLang="es-MX" sz="2400" b="1" dirty="0"/>
              <a:t>4. Los procedimientos para formular el presupuesto</a:t>
            </a:r>
            <a:endParaRPr lang="es-MX" altLang="es-MX" sz="2400" b="1" dirty="0"/>
          </a:p>
        </p:txBody>
      </p:sp>
      <p:pic>
        <p:nvPicPr>
          <p:cNvPr id="5122" name="Picture 2" descr="http://antoniofernandez-r.com/wp-content/uploads/2014/02/Analisis-de-la-Organizacion-Empresarial-de-tu-Negoc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84693"/>
            <a:ext cx="3924300" cy="21907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137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99592" y="692696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MX" b="1" dirty="0"/>
              <a:t>EL MANUAL DEL PRESUPUESTO DEBE CONTENER EN FORMA DETALLADA:</a:t>
            </a:r>
            <a:endParaRPr lang="es-MX" dirty="0"/>
          </a:p>
        </p:txBody>
      </p:sp>
      <p:sp>
        <p:nvSpPr>
          <p:cNvPr id="6" name="2 Elipse"/>
          <p:cNvSpPr>
            <a:spLocks noChangeArrowheads="1"/>
          </p:cNvSpPr>
          <p:nvPr/>
        </p:nvSpPr>
        <p:spPr bwMode="auto">
          <a:xfrm>
            <a:off x="539552" y="2420888"/>
            <a:ext cx="3563888" cy="316835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MX" b="1" dirty="0">
                <a:solidFill>
                  <a:schemeClr val="bg1"/>
                </a:solidFill>
              </a:rPr>
              <a:t>   5. El instructivo para el manejo de las formas necesarias para el control, así como el establecimiento de los informes del presupuesto</a:t>
            </a:r>
            <a:endParaRPr lang="es-MX" altLang="es-MX" b="1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s://encrypted-tbn1.gstatic.com/images?q=tbn:ANd9GcSMSnywOh86Yk1wY_G5a0YvtISEIa-FF_xdSsdtJCbhMx3eQr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562" y="2420888"/>
            <a:ext cx="4288737" cy="27363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39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2492896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2400" dirty="0" smtClean="0"/>
              <a:t>El </a:t>
            </a:r>
            <a:r>
              <a:rPr lang="es-MX" sz="2400" dirty="0" smtClean="0"/>
              <a:t>Manual del presupuesto </a:t>
            </a:r>
            <a:r>
              <a:rPr lang="es-ES" sz="2400" dirty="0" smtClean="0"/>
              <a:t>ayuda </a:t>
            </a:r>
            <a:r>
              <a:rPr lang="es-ES" sz="2400" dirty="0"/>
              <a:t>a </a:t>
            </a:r>
            <a:r>
              <a:rPr lang="es-MX" sz="2400" dirty="0" smtClean="0"/>
              <a:t>cumplir con los objetivos del Presupuesto, desde que se pone en marcha hasta su ejecución y contro</a:t>
            </a:r>
            <a:r>
              <a:rPr lang="es-MX" sz="2400" dirty="0" smtClean="0"/>
              <a:t>l Presupuestal</a:t>
            </a:r>
            <a:endParaRPr lang="es-MX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04664"/>
            <a:ext cx="842493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s-ES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 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Administrativos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de la Universidad Complutense de Madrid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. (2001)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Universidad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complutense de Madrid. España: MAD.  Consultado el 16 de enero de 2015 de </a:t>
            </a:r>
            <a:r>
              <a:rPr lang="es-ES" b="1" dirty="0" smtClean="0"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es-ES" b="1" dirty="0">
                <a:latin typeface="Arial" pitchFamily="34" charset="0"/>
                <a:cs typeface="Arial" pitchFamily="34" charset="0"/>
                <a:hlinkClick r:id="rId3"/>
              </a:rPr>
              <a:t>://books.google.com.mx/books?id=9TIFZXydr5kC&amp;pg=PA199&amp;dq=presupuesto+base+cero&amp;hl=es&amp;sa=X&amp;ei=TEcwU93EGYae2wXP0ICQDA&amp;ved=0CDsQ6AEwAw#v=onepage&amp;q=presupuesto%20base%20cero&amp;f=false </a:t>
            </a:r>
            <a:r>
              <a:rPr lang="es-MX" b="1" dirty="0">
                <a:latin typeface="Arial" pitchFamily="34" charset="0"/>
                <a:cs typeface="Arial" pitchFamily="34" charset="0"/>
                <a:hlinkClick r:id="rId4"/>
              </a:rPr>
              <a:t>http://</a:t>
            </a:r>
            <a:r>
              <a:rPr lang="es-MX" b="1" dirty="0" smtClean="0">
                <a:latin typeface="Arial" pitchFamily="34" charset="0"/>
                <a:cs typeface="Arial" pitchFamily="34" charset="0"/>
                <a:hlinkClick r:id="rId4"/>
              </a:rPr>
              <a:t>books.google.com.mx/books?id=mbobGfzJ5-YC&amp;pg=PA27&amp;dq=presupuesto+base+cero&amp;hl=es&amp;sa=X&amp;ei=TEcwU93EGYae2wXP0ICQDA&amp;ved=0CC0Q6AEwAA#v=onepage&amp;q=presupuesto%20base%20cero&amp;f=false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b="1" dirty="0">
                <a:latin typeface="Arial" pitchFamily="34" charset="0"/>
                <a:cs typeface="Arial" pitchFamily="34" charset="0"/>
              </a:rPr>
              <a:t>Del Río  González, C.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2009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. El presupuesto. México: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Cengage learning</a:t>
            </a:r>
            <a:endParaRPr lang="es-ES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04664"/>
            <a:ext cx="8208663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/>
              <a:t>Fases en la elaboración del presupuesto</a:t>
            </a:r>
            <a:endParaRPr lang="es-MX" sz="22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 (Abstract)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anose="020B0604020202020204" pitchFamily="34" charset="0"/>
                <a:cs typeface="Arial" pitchFamily="34" charset="0"/>
              </a:rPr>
              <a:t>El Presupuesto es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el conjunto de pronósticos referentes a un período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precisado, para llevarlo a cabo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es necesario la elaboración de un manual de Presupuesto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/>
              <a:t>The budget is the set of forecasts relating to a specified period, to carry it out is necessary the elaboration of a budget </a:t>
            </a:r>
            <a:r>
              <a:rPr lang="en-US" sz="2000" dirty="0" smtClean="0"/>
              <a:t>manual</a:t>
            </a:r>
          </a:p>
          <a:p>
            <a:pPr algn="just">
              <a:buFont typeface="Arial" pitchFamily="34" charset="0"/>
              <a:buChar char="•"/>
            </a:pP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Manual de presupuesto y elaboración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400" dirty="0"/>
              <a:t>Budget and development manua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Elevar la productividad y competitividad </a:t>
            </a:r>
          </a:p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de una empresa implantando o mejorando  el presupuesto maestro a través de diseños,  procedimientos y proyecciones elaborados </a:t>
            </a:r>
          </a:p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en base a estados financieros, </a:t>
            </a:r>
          </a:p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así como el manejo de otro tipo de presupuesto.  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63915"/>
            <a:ext cx="82809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ES" sz="2800" b="1" dirty="0"/>
              <a:t>Unidad 2: </a:t>
            </a:r>
            <a:r>
              <a:rPr lang="es-MX" sz="2800" b="1" dirty="0"/>
              <a:t>Integración del control presupuestal                                                                                                                                                                                                                     </a:t>
            </a:r>
            <a:endParaRPr lang="es-MX" sz="2800" dirty="0"/>
          </a:p>
          <a:p>
            <a:pPr algn="ctr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/>
              <a:t>Otorgar al alumno las herramientas necesarias para lograr la implantación del sistema presupuestal.</a:t>
            </a:r>
          </a:p>
          <a:p>
            <a:pPr algn="just"/>
            <a:r>
              <a:rPr lang="es-MX" sz="3200" dirty="0"/>
              <a:t> </a:t>
            </a:r>
          </a:p>
          <a:p>
            <a:endParaRPr lang="es-MX" sz="2800" dirty="0" smtClean="0">
              <a:latin typeface="Arial Black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20688"/>
            <a:ext cx="841909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4: </a:t>
            </a:r>
            <a:r>
              <a:rPr lang="es-MX" sz="2800" b="1" dirty="0" smtClean="0"/>
              <a:t>Manual del presupuesto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El manual de Presupuesto es un documento que  elabora el Director del Presupuesto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sirve para cumplir con los objetivos del Presupuesto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99592" y="620688"/>
            <a:ext cx="71595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Manual del Presupuesto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259632" y="2708920"/>
            <a:ext cx="3960738" cy="30961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altLang="es-MX" sz="2000" b="1" dirty="0" smtClean="0"/>
              <a:t>Su finalidad es presentar en forma escrita, objetivos,  período presupuestal, organización, procedimientos etc. Para que exista uniformidad, con el objetivo de coordinar las actividades de las personas encargadas de la preparación y ejecución del presupuesto.</a:t>
            </a:r>
            <a:endParaRPr lang="es-MX" altLang="es-MX" sz="2000" b="1" dirty="0" smtClean="0"/>
          </a:p>
        </p:txBody>
      </p:sp>
      <p:pic>
        <p:nvPicPr>
          <p:cNvPr id="6" name="5 Imagen" descr="portafoli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068960"/>
            <a:ext cx="220027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486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Elipse"/>
          <p:cNvSpPr>
            <a:spLocks noChangeArrowheads="1"/>
          </p:cNvSpPr>
          <p:nvPr/>
        </p:nvSpPr>
        <p:spPr bwMode="auto">
          <a:xfrm>
            <a:off x="611560" y="2420888"/>
            <a:ext cx="4752975" cy="2500313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defRPr/>
            </a:pPr>
            <a:r>
              <a:rPr lang="es-ES" b="1" dirty="0"/>
              <a:t>1. Bases propósitos y funcionamiento del sistema de presupuestos y la responsabilidad asignada a cada jefe de departamento</a:t>
            </a:r>
            <a:endParaRPr lang="es-MX" b="1" dirty="0"/>
          </a:p>
        </p:txBody>
      </p:sp>
      <p:sp>
        <p:nvSpPr>
          <p:cNvPr id="4" name="Rectángulo 3"/>
          <p:cNvSpPr/>
          <p:nvPr/>
        </p:nvSpPr>
        <p:spPr>
          <a:xfrm>
            <a:off x="899592" y="692696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MX" b="1" dirty="0"/>
              <a:t>EL MANUAL DEL PRESUPUESTO DEBE CONTENER EN FORMA DETALLADA:</a:t>
            </a:r>
            <a:endParaRPr lang="es-MX" dirty="0"/>
          </a:p>
        </p:txBody>
      </p:sp>
      <p:pic>
        <p:nvPicPr>
          <p:cNvPr id="1026" name="Picture 2" descr="http://thumbs.dreamstime.com/t/plan-empresarial-planeamiento-del-presupuesto-inversores-de-la-b%C3%BAsqueda-516838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36912"/>
            <a:ext cx="2588220" cy="258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756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99592" y="692696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MX" b="1" dirty="0"/>
              <a:t>EL MANUAL DEL PRESUPUESTO DEBE CONTENER EN FORMA DETALLADA:</a:t>
            </a:r>
            <a:endParaRPr lang="es-MX" dirty="0"/>
          </a:p>
        </p:txBody>
      </p:sp>
      <p:sp>
        <p:nvSpPr>
          <p:cNvPr id="5" name="2 Elipse"/>
          <p:cNvSpPr>
            <a:spLocks noChangeArrowheads="1"/>
          </p:cNvSpPr>
          <p:nvPr/>
        </p:nvSpPr>
        <p:spPr bwMode="auto">
          <a:xfrm>
            <a:off x="683568" y="2708920"/>
            <a:ext cx="2952750" cy="2016125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ctr">
              <a:defRPr/>
            </a:pPr>
            <a:r>
              <a:rPr lang="es-ES" b="1" dirty="0"/>
              <a:t>2. El período que abarcará el presupuesto</a:t>
            </a:r>
            <a:endParaRPr lang="es-MX" b="1" dirty="0"/>
          </a:p>
        </p:txBody>
      </p:sp>
      <p:pic>
        <p:nvPicPr>
          <p:cNvPr id="3074" name="Picture 2" descr="http://help.sap.com/static/saphelp_470/es/96/8b2fc843ce11d189ee0000e81ddfac/Image227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564904"/>
            <a:ext cx="4662018" cy="23646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48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99592" y="692696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MX" b="1" dirty="0"/>
              <a:t>EL MANUAL DEL PRESUPUESTO DEBE CONTENER EN FORMA DETALLADA:</a:t>
            </a:r>
            <a:endParaRPr lang="es-MX" dirty="0"/>
          </a:p>
        </p:txBody>
      </p:sp>
      <p:sp>
        <p:nvSpPr>
          <p:cNvPr id="6" name="2 Elipse"/>
          <p:cNvSpPr>
            <a:spLocks noChangeArrowheads="1"/>
          </p:cNvSpPr>
          <p:nvPr/>
        </p:nvSpPr>
        <p:spPr bwMode="auto">
          <a:xfrm>
            <a:off x="719572" y="2564904"/>
            <a:ext cx="3744416" cy="2118513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MX" b="1" dirty="0"/>
              <a:t> </a:t>
            </a:r>
            <a:r>
              <a:rPr lang="es-ES" altLang="es-MX" b="1" dirty="0">
                <a:solidFill>
                  <a:schemeClr val="bg2"/>
                </a:solidFill>
              </a:rPr>
              <a:t>3. La organización necesaria para la administración</a:t>
            </a:r>
            <a:endParaRPr lang="es-MX" altLang="es-MX" b="1" dirty="0">
              <a:solidFill>
                <a:schemeClr val="bg2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2039984"/>
            <a:ext cx="3400425" cy="3168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93125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411</Words>
  <Application>Microsoft Office PowerPoint</Application>
  <PresentationFormat>Presentación en pantalla (4:3)</PresentationFormat>
  <Paragraphs>74</Paragraphs>
  <Slides>13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Windows User</cp:lastModifiedBy>
  <cp:revision>68</cp:revision>
  <dcterms:created xsi:type="dcterms:W3CDTF">2012-08-07T16:35:15Z</dcterms:created>
  <dcterms:modified xsi:type="dcterms:W3CDTF">2015-08-02T02:06:57Z</dcterms:modified>
</cp:coreProperties>
</file>