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0" r:id="rId10"/>
    <p:sldId id="27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94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223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410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7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039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1740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75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669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 Antecedentes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de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b="1" dirty="0">
                <a:latin typeface="Arial" pitchFamily="34" charset="0"/>
                <a:cs typeface="Arial" pitchFamily="34" charset="0"/>
              </a:rPr>
              <a:t>Del Río  González, C.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(2009)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. El presupuesto. México: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Cengage learning</a:t>
            </a:r>
            <a:endParaRPr lang="es-ES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Antecedentes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>
                <a:latin typeface="Arial" pitchFamily="34" charset="0"/>
                <a:cs typeface="Arial" pitchFamily="34" charset="0"/>
              </a:rPr>
              <a:t> Se le llama presupuesto al cálculo anticipado de los ingresos y gastos de una actividad económica (personal, familiar, un negocio, una empresa, una oficina, un gobierno) durante un período determinado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/>
              <a:t>Budget called the advance calculation of revenues and expenses of an economic activity (personal, family, a business, a company, an office, a Government) for a </a:t>
            </a:r>
            <a:r>
              <a:rPr lang="en-US" sz="2000" dirty="0" smtClean="0"/>
              <a:t>period</a:t>
            </a:r>
          </a:p>
          <a:p>
            <a:pPr algn="just">
              <a:buFont typeface="Arial" pitchFamily="34" charset="0"/>
              <a:buChar char="•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Font typeface="Arial" pitchFamily="34" charset="0"/>
              <a:buChar char="•"/>
            </a:pP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Ingresos y gastos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Income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expenses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Al terminar el curso el alumno será capaz de identificar los diferentes tipos de presupuestos, ponderando ventajas y desventajas identificando el mejor procedimiento para su obtención, lo que permitirá a la Entidad determinar sus informes financieros, bas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e para la toma de decisiones, elevando su productividad y competitividad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800" b="1" dirty="0"/>
              <a:t>Unidad </a:t>
            </a:r>
            <a:r>
              <a:rPr lang="es-ES" sz="2800" b="1" dirty="0"/>
              <a:t>1</a:t>
            </a:r>
            <a:r>
              <a:rPr lang="es-ES" sz="2800" b="1" dirty="0" smtClean="0"/>
              <a:t>: </a:t>
            </a:r>
            <a:r>
              <a:rPr lang="es-MX" sz="2800" b="1" dirty="0" smtClean="0"/>
              <a:t>Generalidades                                                                                                                                                                                                                     </a:t>
            </a:r>
            <a:endParaRPr lang="es-MX" sz="2800" dirty="0"/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Al finalizar la unidad el alumno explicará la importancia de conocer las generalidades de los Presupuestos y su integración a una Entidad</a:t>
            </a:r>
            <a:endParaRPr lang="es-MX" sz="3200" dirty="0"/>
          </a:p>
          <a:p>
            <a:pPr algn="just"/>
            <a:r>
              <a:rPr lang="es-MX" sz="3200" dirty="0"/>
              <a:t> </a:t>
            </a:r>
          </a:p>
          <a:p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41909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1: </a:t>
            </a:r>
            <a:r>
              <a:rPr lang="es-MX" sz="2800" b="1" dirty="0" smtClean="0"/>
              <a:t>Antecedentes y Objetivos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>
                <a:latin typeface="Arial" pitchFamily="34" charset="0"/>
                <a:cs typeface="Arial" pitchFamily="34" charset="0"/>
              </a:rPr>
              <a:t>En este mundo dinámico  y globalizado es necesario adelantarse a los hechos para poder hacer frente a las dificultades y tomar las medidas necesarias para resolver problemas potenciales. </a:t>
            </a:r>
          </a:p>
          <a:p>
            <a:pPr algn="ctr"/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>
                <a:latin typeface="Arial" pitchFamily="34" charset="0"/>
                <a:cs typeface="Arial" pitchFamily="34" charset="0"/>
              </a:rPr>
              <a:t>Las Entidades Económicas deben planear la manera de lograr sus metas con los recursos de que disponen, y así cumplir con sus obligaciones y tomar decisiones acertadas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sz="3200" b="1" dirty="0" smtClean="0"/>
              <a:t>ANTECEDENTES DEL PRESUPUESTO</a:t>
            </a:r>
            <a:endParaRPr lang="es-MX" altLang="es-MX" sz="3200" b="1" dirty="0" smtClean="0"/>
          </a:p>
        </p:txBody>
      </p:sp>
      <p:graphicFrame>
        <p:nvGraphicFramePr>
          <p:cNvPr id="7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633775"/>
              </p:ext>
            </p:extLst>
          </p:nvPr>
        </p:nvGraphicFramePr>
        <p:xfrm>
          <a:off x="457200" y="2000250"/>
          <a:ext cx="8472488" cy="4071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339"/>
                <a:gridCol w="1654824"/>
                <a:gridCol w="4964325"/>
              </a:tblGrid>
              <a:tr h="640067"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ÉPOCA O AÑO</a:t>
                      </a:r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LUGAR</a:t>
                      </a:r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ACONTECIMIENTO</a:t>
                      </a:r>
                      <a:endParaRPr lang="es-MX" sz="1800" b="1" dirty="0"/>
                    </a:p>
                  </a:txBody>
                  <a:tcPr marT="45714" marB="45714"/>
                </a:tc>
              </a:tr>
              <a:tr h="930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 smtClean="0"/>
                        <a:t>A FINES DEL SIGLO XV111</a:t>
                      </a:r>
                    </a:p>
                    <a:p>
                      <a:pPr algn="ctr"/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INGLATERRA</a:t>
                      </a:r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El ministro de finanzas realizo</a:t>
                      </a:r>
                      <a:r>
                        <a:rPr lang="es-MX" sz="1800" b="1" baseline="0" dirty="0" smtClean="0"/>
                        <a:t> la apertura del presupuesto, en el que basa sus planes, gastos y control</a:t>
                      </a:r>
                      <a:endParaRPr lang="es-MX" sz="1800" b="1" dirty="0"/>
                    </a:p>
                  </a:txBody>
                  <a:tcPr marT="45714" marB="45714"/>
                </a:tc>
              </a:tr>
              <a:tr h="1143325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1820</a:t>
                      </a:r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FRANCIA Y</a:t>
                      </a:r>
                      <a:r>
                        <a:rPr lang="es-MX" sz="1800" b="1" baseline="0" dirty="0" smtClean="0"/>
                        <a:t> OTROS PAÍSES EUROPEOS</a:t>
                      </a:r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Adoptan un procedimiento para la base gubernamental</a:t>
                      </a:r>
                      <a:endParaRPr lang="es-MX" sz="1800" b="1" dirty="0"/>
                    </a:p>
                  </a:txBody>
                  <a:tcPr marT="45714" marB="45714"/>
                </a:tc>
              </a:tr>
              <a:tr h="135761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1821</a:t>
                      </a:r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ESTADOS UNIDOS</a:t>
                      </a:r>
                      <a:endParaRPr lang="es-MX" sz="1800" b="1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Implanta un presupuesto rudimentario en el gobierno</a:t>
                      </a:r>
                      <a:endParaRPr lang="es-MX" sz="1800" b="1" dirty="0"/>
                    </a:p>
                  </a:txBody>
                  <a:tcPr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48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69058"/>
              </p:ext>
            </p:extLst>
          </p:nvPr>
        </p:nvGraphicFramePr>
        <p:xfrm>
          <a:off x="214313" y="214313"/>
          <a:ext cx="8822184" cy="641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835"/>
                <a:gridCol w="1723126"/>
                <a:gridCol w="5169223"/>
              </a:tblGrid>
              <a:tr h="874334"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ÉPOCA O AÑO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LUGAR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ACONTECIMIENTO</a:t>
                      </a:r>
                      <a:endParaRPr lang="es-MX" sz="1800" b="1" dirty="0"/>
                    </a:p>
                  </a:txBody>
                  <a:tcPr marT="45722" marB="45722"/>
                </a:tc>
              </a:tr>
              <a:tr h="118876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DESPUÉS DE LA SEGUNDA GUERRA</a:t>
                      </a:r>
                      <a:r>
                        <a:rPr lang="es-MX" sz="1800" b="1" baseline="0" dirty="0" smtClean="0"/>
                        <a:t> MUNDIAL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TODA LA INDUSTRIA</a:t>
                      </a:r>
                    </a:p>
                    <a:p>
                      <a:pPr algn="ctr"/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Se aplica la</a:t>
                      </a:r>
                      <a:r>
                        <a:rPr lang="es-MX" sz="1800" b="1" baseline="0" dirty="0" smtClean="0"/>
                        <a:t> técnica presupuestal en el control  de los gastos</a:t>
                      </a:r>
                      <a:endParaRPr lang="es-MX" sz="1800" b="1" dirty="0"/>
                    </a:p>
                  </a:txBody>
                  <a:tcPr marT="45722" marB="45722"/>
                </a:tc>
              </a:tr>
              <a:tr h="1136633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DE</a:t>
                      </a:r>
                      <a:r>
                        <a:rPr lang="es-MX" sz="1800" b="1" baseline="0" dirty="0" smtClean="0"/>
                        <a:t> 1912 A 1925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E.U.A.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Se aprueba la ley de presupuesto nacional,</a:t>
                      </a:r>
                      <a:r>
                        <a:rPr lang="es-MX" sz="1800" b="1" baseline="0" dirty="0" smtClean="0"/>
                        <a:t> se establece el presupuesto como instrumento de la administración oficial</a:t>
                      </a:r>
                      <a:endParaRPr lang="es-MX" sz="1800" b="1" dirty="0"/>
                    </a:p>
                  </a:txBody>
                  <a:tcPr marT="45722" marB="45722"/>
                </a:tc>
              </a:tr>
              <a:tr h="874334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1930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GINEBRA,</a:t>
                      </a:r>
                      <a:r>
                        <a:rPr lang="es-MX" sz="1800" b="1" baseline="0" dirty="0" smtClean="0"/>
                        <a:t> SUIZA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Se lleva a efecto el primer</a:t>
                      </a:r>
                      <a:r>
                        <a:rPr lang="es-MX" sz="1800" b="1" baseline="0" dirty="0" smtClean="0"/>
                        <a:t> SIMPOSIUM </a:t>
                      </a:r>
                    </a:p>
                    <a:p>
                      <a:pPr algn="ctr"/>
                      <a:r>
                        <a:rPr lang="es-MX" sz="1800" b="1" baseline="0" dirty="0" smtClean="0"/>
                        <a:t>internacional del control presupuestal (25 países)</a:t>
                      </a:r>
                      <a:endParaRPr lang="es-MX" sz="1800" b="1" dirty="0"/>
                    </a:p>
                  </a:txBody>
                  <a:tcPr marT="45722" marB="45722"/>
                </a:tc>
              </a:tr>
              <a:tr h="874334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1931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MÉXICO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Empresas de origen norteamericano (</a:t>
                      </a:r>
                      <a:r>
                        <a:rPr lang="es-MX" sz="1800" b="1" baseline="0" dirty="0" smtClean="0"/>
                        <a:t> GENERAL MOTORS CO) establecieron la técnica presupuestal</a:t>
                      </a:r>
                      <a:endParaRPr lang="es-MX" sz="1800" b="1" dirty="0"/>
                    </a:p>
                  </a:txBody>
                  <a:tcPr marT="45722" marB="45722"/>
                </a:tc>
              </a:tr>
              <a:tr h="146193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1946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E.U.A.</a:t>
                      </a:r>
                      <a:endParaRPr lang="es-MX" sz="1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El departamento de marina presentó</a:t>
                      </a:r>
                      <a:r>
                        <a:rPr lang="es-MX" sz="1800" b="1" baseline="0" dirty="0" smtClean="0"/>
                        <a:t> el presupuesto por programas y actividades</a:t>
                      </a:r>
                      <a:endParaRPr lang="es-MX" sz="1800" b="1" dirty="0"/>
                    </a:p>
                  </a:txBody>
                  <a:tcPr marT="45722" marB="4572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106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313" y="214313"/>
          <a:ext cx="8929687" cy="6643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3351"/>
                <a:gridCol w="1744123"/>
                <a:gridCol w="5232213"/>
              </a:tblGrid>
              <a:tr h="1051343"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ÉPOCA O AÑO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LUGAR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 b="1" dirty="0" smtClean="0"/>
                    </a:p>
                    <a:p>
                      <a:pPr algn="ctr"/>
                      <a:r>
                        <a:rPr lang="es-MX" sz="1800" b="1" dirty="0" smtClean="0"/>
                        <a:t>ACONTECIMIENTO</a:t>
                      </a:r>
                      <a:endParaRPr lang="es-MX" sz="1800" b="1" dirty="0"/>
                    </a:p>
                  </a:txBody>
                  <a:tcPr/>
                </a:tc>
              </a:tr>
              <a:tr h="136674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1961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E.U.A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EL DEPARTAMENTO DE DEFENSA ELABORÓ UN SISTEMA DE PLANEACIÓN POR PROGRAMAS Y PRESUPUESTOS</a:t>
                      </a:r>
                      <a:endParaRPr lang="es-MX" sz="1800" b="1" dirty="0"/>
                    </a:p>
                  </a:txBody>
                  <a:tcPr/>
                </a:tc>
              </a:tr>
              <a:tr h="136674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1964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E.U.A.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EL DEPARTAMENTO DE AGRICULTURA INTENTA EL PRESUPUESTO BASE CERO (FRACASO)</a:t>
                      </a:r>
                      <a:endParaRPr lang="es-MX" sz="1800" b="1" dirty="0"/>
                    </a:p>
                  </a:txBody>
                  <a:tcPr/>
                </a:tc>
              </a:tr>
              <a:tr h="142942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1965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E.U.A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EL PRESIDENTE INTRODUJO OFICIALMENTE A SU GOBIERNOEL SISTEMA DE PLANEACIÓN POR</a:t>
                      </a:r>
                      <a:r>
                        <a:rPr lang="es-MX" sz="1800" b="1" baseline="0" dirty="0" smtClean="0"/>
                        <a:t> PROGRAMAS Y PRESUPUESTOS</a:t>
                      </a:r>
                      <a:endParaRPr lang="es-MX" sz="1800" b="1" dirty="0"/>
                    </a:p>
                  </a:txBody>
                  <a:tcPr/>
                </a:tc>
              </a:tr>
              <a:tr h="142942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1970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E.U.A.</a:t>
                      </a:r>
                      <a:endParaRPr lang="es-MX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1" dirty="0" smtClean="0"/>
                        <a:t>TEXAS</a:t>
                      </a:r>
                      <a:r>
                        <a:rPr lang="es-MX" sz="1800" b="1" i="1" baseline="0" dirty="0" smtClean="0"/>
                        <a:t> INSTRUMENTS </a:t>
                      </a:r>
                      <a:r>
                        <a:rPr lang="es-MX" sz="1800" b="1" baseline="0" dirty="0" smtClean="0"/>
                        <a:t>HACE OTRA VERSIÓN</a:t>
                      </a:r>
                    </a:p>
                    <a:p>
                      <a:pPr algn="ctr"/>
                      <a:r>
                        <a:rPr lang="es-MX" sz="1800" b="1" baseline="0" dirty="0" smtClean="0"/>
                        <a:t>DEL PRESUPUESRTO BASE CERO, INSTRUMENTADO POR MEDIO DE </a:t>
                      </a:r>
                      <a:r>
                        <a:rPr lang="es-MX" sz="1800" b="1" i="1" baseline="0" dirty="0" smtClean="0"/>
                        <a:t>PAQUETES DE DECISIÓN</a:t>
                      </a:r>
                      <a:r>
                        <a:rPr lang="es-MX" sz="1800" b="1" baseline="0" dirty="0" smtClean="0"/>
                        <a:t> </a:t>
                      </a:r>
                      <a:endParaRPr lang="es-MX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180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492896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400" dirty="0" smtClean="0"/>
              <a:t>El Presupuesto es muy importante porque </a:t>
            </a:r>
            <a:r>
              <a:rPr lang="es-ES" sz="2400" dirty="0" smtClean="0"/>
              <a:t>a</a:t>
            </a:r>
            <a:r>
              <a:rPr lang="es-ES" sz="2400" dirty="0" smtClean="0"/>
              <a:t>yuda </a:t>
            </a:r>
            <a:r>
              <a:rPr lang="es-ES" sz="2400" dirty="0"/>
              <a:t>a planear,</a:t>
            </a:r>
          </a:p>
          <a:p>
            <a:pPr algn="ctr">
              <a:defRPr/>
            </a:pPr>
            <a:r>
              <a:rPr lang="es-ES" sz="2400" dirty="0"/>
              <a:t> coordinar y dictar </a:t>
            </a:r>
            <a:r>
              <a:rPr lang="es-ES" sz="2400" dirty="0" smtClean="0"/>
              <a:t> medidas  </a:t>
            </a:r>
            <a:r>
              <a:rPr lang="es-ES" sz="2400" dirty="0"/>
              <a:t>para controlar todas </a:t>
            </a:r>
          </a:p>
          <a:p>
            <a:pPr algn="ctr">
              <a:defRPr/>
            </a:pPr>
            <a:r>
              <a:rPr lang="es-ES" sz="2400" dirty="0"/>
              <a:t>las </a:t>
            </a:r>
            <a:r>
              <a:rPr lang="es-ES" sz="2400" dirty="0" smtClean="0"/>
              <a:t>operaciones y </a:t>
            </a:r>
            <a:r>
              <a:rPr lang="es-ES" sz="2400" dirty="0"/>
              <a:t>funciones de una empresa</a:t>
            </a:r>
          </a:p>
          <a:p>
            <a:pPr algn="ctr">
              <a:defRPr/>
            </a:pPr>
            <a:r>
              <a:rPr lang="es-ES" sz="2400" dirty="0"/>
              <a:t>determinada, con el fin de obtener</a:t>
            </a:r>
          </a:p>
          <a:p>
            <a:pPr algn="ctr">
              <a:defRPr/>
            </a:pPr>
            <a:r>
              <a:rPr lang="es-ES" sz="2400" dirty="0"/>
              <a:t>el máximo rendimiento </a:t>
            </a:r>
            <a:r>
              <a:rPr lang="es-ES" sz="2400" dirty="0" smtClean="0"/>
              <a:t>con </a:t>
            </a:r>
            <a:r>
              <a:rPr lang="es-ES" sz="2400" dirty="0"/>
              <a:t>el mínimo esfuerzo</a:t>
            </a:r>
          </a:p>
          <a:p>
            <a:pPr algn="ctr">
              <a:defRPr/>
            </a:pPr>
            <a:endParaRPr lang="es-MX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462</Words>
  <Application>Microsoft Office PowerPoint</Application>
  <PresentationFormat>Presentación en pantalla (4:3)</PresentationFormat>
  <Paragraphs>118</Paragraphs>
  <Slides>10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Windows User</cp:lastModifiedBy>
  <cp:revision>72</cp:revision>
  <dcterms:created xsi:type="dcterms:W3CDTF">2012-08-07T16:35:15Z</dcterms:created>
  <dcterms:modified xsi:type="dcterms:W3CDTF">2015-08-02T02:22:11Z</dcterms:modified>
</cp:coreProperties>
</file>