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36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27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5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87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9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1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55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9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9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1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2AC8-C56E-4FC7-9408-C6B43DC5319F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A15B-3D2D-41D4-9703-28E85565EE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mx/url?sa=i&amp;rct=j&amp;q=&amp;esrc=s&amp;frm=1&amp;source=images&amp;cd=&amp;cad=rja&amp;uact=8&amp;ved=0ahUKEwiahJb06ejKAhXCZCYKHRlRBYYQjRwIBw&amp;url=http://clipart.me/free-vector/temporary-job&amp;bvm=bv.113370389,d.cWw&amp;psig=AFQjCNHTrfvc5cWwwKHTPFcWZBpz3Q8_yg&amp;ust=145504354884692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mx/url?sa=i&amp;rct=j&amp;q=&amp;esrc=s&amp;frm=1&amp;source=images&amp;cd=&amp;cad=rja&amp;uact=8&amp;ved=0ahUKEwjftqjF6-jKAhUCMyYKHUjkAJgQjRwIBw&amp;url=https://englishprojectoxford.wordpress.com/2013/11/14/present-continuous/&amp;bvm=bv.113370389,d.cWw&amp;psig=AFQjCNGTAoWVQR7M33D-eXD_BAGKyftoIA&amp;ust=145504399992860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2564904"/>
            <a:ext cx="482453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Licenciatura </a:t>
            </a:r>
            <a:r>
              <a:rPr lang="es-MX" sz="2800" b="1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800" b="1" smtClean="0">
                <a:latin typeface="Arial" pitchFamily="34" charset="0"/>
                <a:cs typeface="Arial" pitchFamily="34" charset="0"/>
              </a:rPr>
              <a:t>Contaduría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Eventos pasados y futuros. Lengua extranjera.</a:t>
            </a: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pPr algn="ctr"/>
            <a:endParaRPr lang="es-MX" sz="23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Enero – Junio 2016</a:t>
            </a:r>
            <a:endParaRPr lang="es-MX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864096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I’m studying in Berlin this year</a:t>
            </a:r>
          </a:p>
          <a:p>
            <a:endParaRPr lang="es-MX" sz="2600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7795"/>
            <a:ext cx="7812360" cy="247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9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</a:rPr>
              <a:t>The time, in the previous examples, may vary, for example: a week, a month, a year, or even longer. What’s important is that the action or situation is not expected to be permanent.</a:t>
            </a:r>
            <a:endParaRPr lang="es-MX" sz="2600" dirty="0">
              <a:latin typeface="Cambria" pitchFamily="18" charset="0"/>
            </a:endParaRPr>
          </a:p>
        </p:txBody>
      </p:sp>
      <p:pic>
        <p:nvPicPr>
          <p:cNvPr id="7170" name="Picture 2" descr="http://thumb10.shutterstock.com/thumb_large/766909/181718057/stock-vector-set-of-grunge-rubber-stamps-with-text-temporary-and-permanent-vector-illustration-18171805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4"/>
          <a:stretch/>
        </p:blipFill>
        <p:spPr bwMode="auto">
          <a:xfrm>
            <a:off x="5580112" y="3392149"/>
            <a:ext cx="2945369" cy="2910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77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600" dirty="0" err="1" smtClean="0">
                <a:latin typeface="Cambria" pitchFamily="18" charset="0"/>
              </a:rPr>
              <a:t>Affirmative</a:t>
            </a:r>
            <a:r>
              <a:rPr lang="es-MX" sz="2600" dirty="0" smtClean="0">
                <a:latin typeface="Cambria" pitchFamily="18" charset="0"/>
              </a:rPr>
              <a:t>: </a:t>
            </a:r>
            <a:r>
              <a:rPr lang="es-MX" sz="2600" dirty="0" err="1" smtClean="0">
                <a:latin typeface="Cambria" pitchFamily="18" charset="0"/>
              </a:rPr>
              <a:t>Subject</a:t>
            </a:r>
            <a:r>
              <a:rPr lang="es-MX" sz="2600" dirty="0" smtClean="0">
                <a:latin typeface="Cambria" pitchFamily="18" charset="0"/>
              </a:rPr>
              <a:t> + am/ </a:t>
            </a:r>
            <a:r>
              <a:rPr lang="es-MX" sz="2600" dirty="0" err="1" smtClean="0">
                <a:latin typeface="Cambria" pitchFamily="18" charset="0"/>
              </a:rPr>
              <a:t>is</a:t>
            </a:r>
            <a:r>
              <a:rPr lang="es-MX" sz="2600" dirty="0" smtClean="0">
                <a:latin typeface="Cambria" pitchFamily="18" charset="0"/>
              </a:rPr>
              <a:t>/ are + </a:t>
            </a:r>
            <a:r>
              <a:rPr lang="es-MX" sz="2600" dirty="0" err="1" smtClean="0">
                <a:latin typeface="Cambria" pitchFamily="18" charset="0"/>
              </a:rPr>
              <a:t>verb</a:t>
            </a:r>
            <a:r>
              <a:rPr lang="es-MX" sz="2600" dirty="0" smtClean="0">
                <a:latin typeface="Cambria" pitchFamily="18" charset="0"/>
              </a:rPr>
              <a:t> -</a:t>
            </a:r>
            <a:r>
              <a:rPr lang="es-MX" sz="2600" i="1" dirty="0" err="1" smtClean="0">
                <a:latin typeface="Cambria" pitchFamily="18" charset="0"/>
              </a:rPr>
              <a:t>ing</a:t>
            </a:r>
            <a:r>
              <a:rPr lang="es-MX" sz="2600" i="1" dirty="0" smtClean="0">
                <a:latin typeface="Cambria" pitchFamily="18" charset="0"/>
              </a:rPr>
              <a:t> </a:t>
            </a:r>
          </a:p>
          <a:p>
            <a:r>
              <a:rPr lang="es-MX" sz="2600" dirty="0" err="1" smtClean="0">
                <a:latin typeface="Cambria" pitchFamily="18" charset="0"/>
              </a:rPr>
              <a:t>Negative</a:t>
            </a:r>
            <a:r>
              <a:rPr lang="es-MX" sz="2600" dirty="0" smtClean="0">
                <a:latin typeface="Cambria" pitchFamily="18" charset="0"/>
              </a:rPr>
              <a:t>: </a:t>
            </a:r>
            <a:r>
              <a:rPr lang="es-MX" sz="2600" dirty="0" err="1" smtClean="0">
                <a:latin typeface="Cambria" pitchFamily="18" charset="0"/>
              </a:rPr>
              <a:t>Subject</a:t>
            </a:r>
            <a:r>
              <a:rPr lang="es-MX" sz="2600" dirty="0" smtClean="0">
                <a:latin typeface="Cambria" pitchFamily="18" charset="0"/>
              </a:rPr>
              <a:t> + am </a:t>
            </a:r>
            <a:r>
              <a:rPr lang="es-MX" sz="2600" dirty="0" err="1" smtClean="0">
                <a:latin typeface="Cambria" pitchFamily="18" charset="0"/>
              </a:rPr>
              <a:t>not</a:t>
            </a:r>
            <a:r>
              <a:rPr lang="es-MX" sz="2600" dirty="0" smtClean="0">
                <a:latin typeface="Cambria" pitchFamily="18" charset="0"/>
              </a:rPr>
              <a:t>/ </a:t>
            </a:r>
            <a:r>
              <a:rPr lang="es-MX" sz="2600" dirty="0" err="1" smtClean="0">
                <a:latin typeface="Cambria" pitchFamily="18" charset="0"/>
              </a:rPr>
              <a:t>is</a:t>
            </a:r>
            <a:r>
              <a:rPr lang="es-MX" sz="2600" dirty="0" smtClean="0">
                <a:latin typeface="Cambria" pitchFamily="18" charset="0"/>
              </a:rPr>
              <a:t> </a:t>
            </a:r>
            <a:r>
              <a:rPr lang="es-MX" sz="2600" dirty="0" err="1" smtClean="0">
                <a:latin typeface="Cambria" pitchFamily="18" charset="0"/>
              </a:rPr>
              <a:t>not</a:t>
            </a:r>
            <a:r>
              <a:rPr lang="es-MX" sz="2600" dirty="0" smtClean="0">
                <a:latin typeface="Cambria" pitchFamily="18" charset="0"/>
              </a:rPr>
              <a:t>/ are </a:t>
            </a:r>
            <a:r>
              <a:rPr lang="es-MX" sz="2600" dirty="0" err="1" smtClean="0">
                <a:latin typeface="Cambria" pitchFamily="18" charset="0"/>
              </a:rPr>
              <a:t>not</a:t>
            </a:r>
            <a:r>
              <a:rPr lang="es-MX" sz="2600" dirty="0" smtClean="0">
                <a:latin typeface="Cambria" pitchFamily="18" charset="0"/>
              </a:rPr>
              <a:t> + </a:t>
            </a:r>
            <a:r>
              <a:rPr lang="es-MX" sz="2600" dirty="0" err="1" smtClean="0">
                <a:latin typeface="Cambria" pitchFamily="18" charset="0"/>
              </a:rPr>
              <a:t>verb</a:t>
            </a:r>
            <a:r>
              <a:rPr lang="es-MX" sz="2600" dirty="0" smtClean="0">
                <a:latin typeface="Cambria" pitchFamily="18" charset="0"/>
              </a:rPr>
              <a:t> -</a:t>
            </a:r>
            <a:r>
              <a:rPr lang="es-MX" sz="2600" i="1" dirty="0" err="1" smtClean="0">
                <a:latin typeface="Cambria" pitchFamily="18" charset="0"/>
              </a:rPr>
              <a:t>ing</a:t>
            </a:r>
            <a:r>
              <a:rPr lang="es-MX" sz="2600" i="1" dirty="0" smtClean="0">
                <a:latin typeface="Cambria" pitchFamily="18" charset="0"/>
              </a:rPr>
              <a:t> </a:t>
            </a:r>
          </a:p>
          <a:p>
            <a:r>
              <a:rPr lang="es-MX" sz="2600" dirty="0" err="1" smtClean="0">
                <a:latin typeface="Cambria" pitchFamily="18" charset="0"/>
              </a:rPr>
              <a:t>Interrogative</a:t>
            </a:r>
            <a:r>
              <a:rPr lang="es-MX" sz="2600" dirty="0" smtClean="0">
                <a:latin typeface="Cambria" pitchFamily="18" charset="0"/>
              </a:rPr>
              <a:t>: Am/ </a:t>
            </a:r>
            <a:r>
              <a:rPr lang="es-MX" sz="2600" dirty="0" err="1" smtClean="0">
                <a:latin typeface="Cambria" pitchFamily="18" charset="0"/>
              </a:rPr>
              <a:t>Is</a:t>
            </a:r>
            <a:r>
              <a:rPr lang="es-MX" sz="2600" dirty="0" smtClean="0">
                <a:latin typeface="Cambria" pitchFamily="18" charset="0"/>
              </a:rPr>
              <a:t>/ Are + </a:t>
            </a:r>
            <a:r>
              <a:rPr lang="es-MX" sz="2600" dirty="0" err="1" smtClean="0">
                <a:latin typeface="Cambria" pitchFamily="18" charset="0"/>
              </a:rPr>
              <a:t>subject</a:t>
            </a:r>
            <a:r>
              <a:rPr lang="es-MX" sz="2600" dirty="0">
                <a:latin typeface="Cambria" pitchFamily="18" charset="0"/>
              </a:rPr>
              <a:t> </a:t>
            </a:r>
            <a:r>
              <a:rPr lang="es-MX" sz="2600" dirty="0" smtClean="0">
                <a:latin typeface="Cambria" pitchFamily="18" charset="0"/>
              </a:rPr>
              <a:t>+ </a:t>
            </a:r>
            <a:r>
              <a:rPr lang="es-MX" sz="2600" dirty="0" err="1" smtClean="0">
                <a:latin typeface="Cambria" pitchFamily="18" charset="0"/>
              </a:rPr>
              <a:t>verb</a:t>
            </a:r>
            <a:r>
              <a:rPr lang="es-MX" sz="2600" dirty="0" smtClean="0">
                <a:latin typeface="Cambria" pitchFamily="18" charset="0"/>
              </a:rPr>
              <a:t> –</a:t>
            </a:r>
            <a:r>
              <a:rPr lang="es-MX" sz="2600" i="1" dirty="0" err="1" smtClean="0">
                <a:latin typeface="Cambria" pitchFamily="18" charset="0"/>
              </a:rPr>
              <a:t>ing</a:t>
            </a:r>
            <a:r>
              <a:rPr lang="es-MX" sz="2600" dirty="0" smtClean="0">
                <a:latin typeface="Cambria" pitchFamily="18" charset="0"/>
              </a:rPr>
              <a:t> ?</a:t>
            </a:r>
          </a:p>
          <a:p>
            <a:endParaRPr lang="es-MX" sz="2600" dirty="0">
              <a:latin typeface="Cambria" pitchFamily="18" charset="0"/>
            </a:endParaRPr>
          </a:p>
        </p:txBody>
      </p:sp>
      <p:pic>
        <p:nvPicPr>
          <p:cNvPr id="8194" name="Picture 2" descr="https://englishprojectoxford.files.wordpress.com/2013/11/logo_present_continuou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5529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6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714348" y="642918"/>
            <a:ext cx="7772400" cy="4500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err="1" smtClean="0">
                <a:latin typeface="Cambria" pitchFamily="18" charset="0"/>
                <a:cs typeface="Arial" pitchFamily="34" charset="0"/>
              </a:rPr>
              <a:t>Conclusions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Temporary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actions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those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not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expected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continue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for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long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time,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that’s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them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talk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things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happening at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moment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of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speaking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 And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express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these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kind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of ideas,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posible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Continuous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tense.</a:t>
            </a: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11560" y="47667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 smtClean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Bibliografía sugerida para el tema:</a:t>
            </a: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Paul Davies, M. G. (2014). Make it real! Professional. Pachuca: UAEH University Press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Elementary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Book.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Pre-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Intermediate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Book.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 smtClean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20688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 Resumen 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abstract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): 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Ésta presentación indica la forma en la que podemos hacer referencia a las acciones que ocurren en el presente, específicamente en el momento en el que estamos hablando.</a:t>
            </a:r>
          </a:p>
          <a:p>
            <a:pPr algn="just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presentation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indicates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how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can do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reference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actions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happen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at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especifically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at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moment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of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speaking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.)</a:t>
            </a:r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Palabras claves en idioma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keywords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): </a:t>
            </a:r>
          </a:p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Am,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are, -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ending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3568" y="1196752"/>
            <a:ext cx="7772400" cy="4536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Objetivo general: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El alumno será capaz de hablar sobre eventos en el pasado así como proporcionar y solicitar información básica de manera escrita y oral acerca de acciones y actividades que indiquen posibles eventos en el futuro, intenciones, posibles planes y promesas.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8571" y="332656"/>
            <a:ext cx="7772400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 smtClean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pPr marL="0" indent="0"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1. 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Rutinas y estados temporales</a:t>
            </a:r>
          </a:p>
          <a:p>
            <a:pPr marL="0" indent="0"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pPr marL="0" indent="0">
              <a:buNone/>
            </a:pPr>
            <a:r>
              <a:rPr lang="es-MX" sz="2800" dirty="0">
                <a:latin typeface="Cambria" pitchFamily="18" charset="0"/>
              </a:rPr>
              <a:t>Expresar hábitos, rutinas y estados temporales en contextos familiares y de su entorno inmediato en una segunda </a:t>
            </a:r>
            <a:r>
              <a:rPr lang="es-MX" sz="2800" dirty="0" smtClean="0">
                <a:latin typeface="Cambria" pitchFamily="18" charset="0"/>
              </a:rPr>
              <a:t>lengua.</a:t>
            </a: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3568" y="83671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 1. 2. 2. 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Second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conditional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	</a:t>
            </a:r>
            <a:endParaRPr lang="es-MX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texto"/>
          <p:cNvSpPr txBox="1">
            <a:spLocks/>
          </p:cNvSpPr>
          <p:nvPr/>
        </p:nvSpPr>
        <p:spPr>
          <a:xfrm>
            <a:off x="664298" y="620688"/>
            <a:ext cx="7772400" cy="657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 smtClean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  <p:sp>
        <p:nvSpPr>
          <p:cNvPr id="18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277888"/>
            <a:ext cx="8363272" cy="4383360"/>
          </a:xfrm>
        </p:spPr>
        <p:txBody>
          <a:bodyPr>
            <a:normAutofit/>
          </a:bodyPr>
          <a:lstStyle/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An important way to use the present continuous tense is when we refer to actions or situations that are happening now, at this moment.</a:t>
            </a: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These actions / situations began before now and will continue after now, but they’re temporary (not permanent situations) and are not expected to continue for a long time.</a:t>
            </a:r>
            <a:endParaRPr lang="es-MX" sz="2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FangSong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 bwMode="auto">
          <a:xfrm>
            <a:off x="5482239" y="4077072"/>
            <a:ext cx="2569096" cy="239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</a:rPr>
              <a:t>Another important way to use the present continuous tense is in referring to actions which are longer, but still temporary.</a:t>
            </a:r>
            <a:endParaRPr lang="es-MX" sz="26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3777407" cy="3936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16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Cambria" pitchFamily="18" charset="0"/>
              </a:rPr>
              <a:t>Examples</a:t>
            </a:r>
            <a:r>
              <a:rPr lang="es-MX" sz="2800" dirty="0" smtClean="0">
                <a:latin typeface="Cambria" pitchFamily="18" charset="0"/>
              </a:rPr>
              <a:t>:</a:t>
            </a:r>
            <a:endParaRPr lang="es-MX" sz="2800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John’s driving his father’s car while his own car is in the workshop.</a:t>
            </a:r>
          </a:p>
          <a:p>
            <a:endParaRPr lang="es-MX" sz="2600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7406"/>
            <a:ext cx="4608512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7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They’re temporarily living with his Uncle Fred. They’ll stay there until they find an apartment.</a:t>
            </a:r>
            <a:endParaRPr lang="es-MX" sz="2600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2953"/>
            <a:ext cx="3892583" cy="260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69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536</Words>
  <Application>Microsoft Office PowerPoint</Application>
  <PresentationFormat>Presentación en pantalla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Examples: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Alumno(a)</dc:creator>
  <cp:lastModifiedBy>UAEH_ ZIMAPAN</cp:lastModifiedBy>
  <cp:revision>21</cp:revision>
  <dcterms:created xsi:type="dcterms:W3CDTF">2016-01-28T18:57:24Z</dcterms:created>
  <dcterms:modified xsi:type="dcterms:W3CDTF">2016-06-04T03:31:32Z</dcterms:modified>
</cp:coreProperties>
</file>