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25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95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663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102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343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0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61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03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3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96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94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46000">
              <a:schemeClr val="accent3">
                <a:lumMod val="95000"/>
                <a:lumOff val="5000"/>
              </a:schemeClr>
            </a:gs>
            <a:gs pos="100000">
              <a:schemeClr val="accent3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C105-4F5E-4E41-ACD4-45F1CBE0DE89}" type="datetimeFigureOut">
              <a:rPr lang="es-MX" smtClean="0"/>
              <a:t>03/06/2016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17F9A-29C3-4779-AD88-07C094052B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85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9768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19736" y="2564905"/>
            <a:ext cx="482453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Licenciatura </a:t>
            </a:r>
            <a:r>
              <a:rPr lang="es-MX" sz="2800" b="1">
                <a:latin typeface="Arial" pitchFamily="34" charset="0"/>
                <a:cs typeface="Arial" pitchFamily="34" charset="0"/>
              </a:rPr>
              <a:t>en </a:t>
            </a:r>
            <a:r>
              <a:rPr lang="es-MX" sz="2800" b="1" smtClean="0">
                <a:latin typeface="Arial" pitchFamily="34" charset="0"/>
                <a:cs typeface="Arial" pitchFamily="34" charset="0"/>
              </a:rPr>
              <a:t>Contaduría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Decisiones personales.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Lengua extranjera.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latin typeface="Arial" pitchFamily="34" charset="0"/>
                <a:cs typeface="Arial" pitchFamily="34" charset="0"/>
              </a:rPr>
              <a:t>Enero – Junio 2016</a:t>
            </a:r>
          </a:p>
        </p:txBody>
      </p:sp>
    </p:spTree>
    <p:extLst>
      <p:ext uri="{BB962C8B-B14F-4D97-AF65-F5344CB8AC3E}">
        <p14:creationId xmlns:p14="http://schemas.microsoft.com/office/powerpoint/2010/main" val="21249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787" y="320029"/>
            <a:ext cx="8362336" cy="626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41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052" y="220571"/>
            <a:ext cx="8554064" cy="640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09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>
                <a:latin typeface="Cambria" panose="02040503050406030204" pitchFamily="18" charset="0"/>
              </a:rPr>
              <a:t>Conclusions</a:t>
            </a:r>
            <a:r>
              <a:rPr lang="es-MX" sz="2800" dirty="0" smtClean="0">
                <a:latin typeface="Cambria" panose="02040503050406030204" pitchFamily="18" charset="0"/>
              </a:rPr>
              <a:t>:</a:t>
            </a:r>
            <a:endParaRPr lang="es-MX" sz="2800" dirty="0">
              <a:latin typeface="Cambria" panose="020405030504060302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600" dirty="0" smtClean="0">
                <a:latin typeface="Cambria" panose="02040503050406030204" pitchFamily="18" charset="0"/>
              </a:rPr>
              <a:t>Are as </a:t>
            </a:r>
            <a:r>
              <a:rPr lang="es-MX" sz="2600" dirty="0" err="1" smtClean="0">
                <a:latin typeface="Cambria" panose="02040503050406030204" pitchFamily="18" charset="0"/>
              </a:rPr>
              <a:t>much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adjectives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to</a:t>
            </a:r>
            <a:r>
              <a:rPr lang="es-MX" sz="2600" dirty="0" smtClean="0">
                <a:latin typeface="Cambria" panose="02040503050406030204" pitchFamily="18" charset="0"/>
              </a:rPr>
              <a:t> describe </a:t>
            </a:r>
            <a:r>
              <a:rPr lang="es-MX" sz="2600" dirty="0" err="1" smtClean="0">
                <a:latin typeface="Cambria" panose="02040503050406030204" pitchFamily="18" charset="0"/>
              </a:rPr>
              <a:t>feelings</a:t>
            </a:r>
            <a:r>
              <a:rPr lang="es-MX" sz="2600" dirty="0" smtClean="0">
                <a:latin typeface="Cambria" panose="02040503050406030204" pitchFamily="18" charset="0"/>
              </a:rPr>
              <a:t> as </a:t>
            </a:r>
            <a:r>
              <a:rPr lang="es-MX" sz="2600" dirty="0" err="1" smtClean="0">
                <a:latin typeface="Cambria" panose="02040503050406030204" pitchFamily="18" charset="0"/>
              </a:rPr>
              <a:t>emotions</a:t>
            </a:r>
            <a:r>
              <a:rPr lang="es-MX" sz="2600" dirty="0" smtClean="0">
                <a:latin typeface="Cambria" panose="02040503050406030204" pitchFamily="18" charset="0"/>
              </a:rPr>
              <a:t>. </a:t>
            </a:r>
            <a:r>
              <a:rPr lang="es-MX" sz="2600" dirty="0" err="1" smtClean="0">
                <a:latin typeface="Cambria" panose="02040503050406030204" pitchFamily="18" charset="0"/>
              </a:rPr>
              <a:t>If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we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want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to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know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them</a:t>
            </a:r>
            <a:r>
              <a:rPr lang="es-MX" sz="2600" dirty="0" smtClean="0">
                <a:latin typeface="Cambria" panose="02040503050406030204" pitchFamily="18" charset="0"/>
              </a:rPr>
              <a:t>, </a:t>
            </a:r>
            <a:r>
              <a:rPr lang="es-MX" sz="2600" dirty="0" err="1" smtClean="0">
                <a:latin typeface="Cambria" panose="02040503050406030204" pitchFamily="18" charset="0"/>
              </a:rPr>
              <a:t>we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should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study</a:t>
            </a:r>
            <a:r>
              <a:rPr lang="es-MX" sz="2600" dirty="0" smtClean="0">
                <a:latin typeface="Cambria" panose="02040503050406030204" pitchFamily="18" charset="0"/>
              </a:rPr>
              <a:t> </a:t>
            </a:r>
            <a:r>
              <a:rPr lang="es-MX" sz="2600" dirty="0" err="1" smtClean="0">
                <a:latin typeface="Cambria" panose="02040503050406030204" pitchFamily="18" charset="0"/>
              </a:rPr>
              <a:t>them</a:t>
            </a:r>
            <a:r>
              <a:rPr lang="es-MX" sz="26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2472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135560" y="476672"/>
            <a:ext cx="7772400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Bibliografía sugerida para el tema:</a:t>
            </a:r>
          </a:p>
          <a:p>
            <a:pPr algn="just"/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rPr>
              <a:t>Paul Davies, M. G. (2014). Make it real! Professional. Pachuca: UAEH University Press.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pPr algn="just"/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35560" y="620689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 Resumen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abstract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): </a:t>
            </a:r>
          </a:p>
          <a:p>
            <a:pPr algn="just"/>
            <a:r>
              <a:rPr lang="es-MX" sz="2800" dirty="0">
                <a:latin typeface="Cambria" pitchFamily="18" charset="0"/>
                <a:cs typeface="Arial" pitchFamily="34" charset="0"/>
              </a:rPr>
              <a:t>Ésta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presentación muestra algunas palabras que podemos utilizar para describir sentimientos y estados de ánimo.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Cambria" pitchFamily="18" charset="0"/>
                <a:cs typeface="Arial" pitchFamily="34" charset="0"/>
              </a:rPr>
              <a:t>(</a:t>
            </a:r>
            <a:r>
              <a:rPr lang="es-MX" sz="2800" dirty="0" err="1">
                <a:latin typeface="Cambria" pitchFamily="18" charset="0"/>
                <a:cs typeface="Arial" pitchFamily="34" charset="0"/>
              </a:rPr>
              <a:t>This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>
                <a:latin typeface="Cambria" pitchFamily="18" charset="0"/>
                <a:cs typeface="Arial" pitchFamily="34" charset="0"/>
              </a:rPr>
              <a:t>presentation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shows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words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which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we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can use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to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desribe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feelings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.)</a:t>
            </a:r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 Palabras claves en idioma (</a:t>
            </a:r>
            <a:r>
              <a:rPr lang="es-MX" sz="2800" b="1" dirty="0" err="1">
                <a:latin typeface="Cambria" pitchFamily="18" charset="0"/>
                <a:cs typeface="Arial" pitchFamily="34" charset="0"/>
              </a:rPr>
              <a:t>keywords</a:t>
            </a:r>
            <a:r>
              <a:rPr lang="es-MX" sz="2800" b="1" dirty="0">
                <a:latin typeface="Cambria" pitchFamily="18" charset="0"/>
                <a:cs typeface="Arial" pitchFamily="34" charset="0"/>
              </a:rPr>
              <a:t>): </a:t>
            </a:r>
          </a:p>
          <a:p>
            <a:r>
              <a:rPr lang="es-MX" sz="2800" dirty="0" err="1" smtClean="0">
                <a:latin typeface="Cambria" pitchFamily="18" charset="0"/>
                <a:cs typeface="Arial" pitchFamily="34" charset="0"/>
              </a:rPr>
              <a:t>Adjectives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07568" y="1196752"/>
            <a:ext cx="7772400" cy="4536504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MX" sz="2800" b="1" dirty="0">
                <a:latin typeface="Cambria" pitchFamily="18" charset="0"/>
                <a:cs typeface="Arial" pitchFamily="34" charset="0"/>
              </a:rPr>
              <a:t>Objetivo general: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El alumno podrá expresar y fundamentar acuerdos y desacuerdos, realizar invitaciones así como aceptar o rechazar las realizadas por terceros. Asimismo, podrá expresar preferencias, obligaciones y necesidades.</a:t>
            </a:r>
            <a:endParaRPr lang="es-MX" sz="3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2212571" y="332656"/>
            <a:ext cx="7772400" cy="57606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800" b="1" dirty="0">
              <a:latin typeface="Cambria" pitchFamily="18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Nombre de la unidad:</a:t>
            </a:r>
          </a:p>
          <a:p>
            <a:pPr marL="514350" indent="-514350">
              <a:buAutoNum type="arabicPeriod"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Expresar </a:t>
            </a:r>
            <a:r>
              <a:rPr lang="es-MX" sz="2800" dirty="0">
                <a:latin typeface="Cambria" pitchFamily="18" charset="0"/>
                <a:cs typeface="Arial" pitchFamily="34" charset="0"/>
              </a:rPr>
              <a:t>acuerdos, desacuerdos y sentimientos </a:t>
            </a:r>
            <a:r>
              <a:rPr lang="es-MX" sz="2800" dirty="0" smtClean="0">
                <a:latin typeface="Cambria" pitchFamily="18" charset="0"/>
                <a:cs typeface="Arial" pitchFamily="34" charset="0"/>
              </a:rPr>
              <a:t>personales</a:t>
            </a:r>
          </a:p>
          <a:p>
            <a:pPr marL="0" indent="0">
              <a:buNone/>
            </a:pPr>
            <a:r>
              <a:rPr lang="es-MX" sz="2800" dirty="0" smtClean="0">
                <a:latin typeface="Cambria" pitchFamily="18" charset="0"/>
                <a:cs typeface="Arial" pitchFamily="34" charset="0"/>
              </a:rPr>
              <a:t> 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Objetivo de la unidad:</a:t>
            </a:r>
          </a:p>
          <a:p>
            <a:pPr marL="0" indent="0" algn="just">
              <a:buNone/>
            </a:pPr>
            <a:r>
              <a:rPr lang="es-MX" sz="2800" dirty="0">
                <a:latin typeface="Cambria" pitchFamily="18" charset="0"/>
              </a:rPr>
              <a:t>Aprender reconocer y practicar frases y expresiones que denotan acuerdo y/o desacuerdo.</a:t>
            </a:r>
            <a:endParaRPr lang="es-MX" sz="2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0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texto"/>
          <p:cNvSpPr txBox="1">
            <a:spLocks/>
          </p:cNvSpPr>
          <p:nvPr/>
        </p:nvSpPr>
        <p:spPr>
          <a:xfrm>
            <a:off x="722671" y="836712"/>
            <a:ext cx="10515599" cy="53285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Cambria" pitchFamily="18" charset="0"/>
              <a:cs typeface="Arial" pitchFamily="34" charset="0"/>
            </a:endParaRPr>
          </a:p>
          <a:p>
            <a:pPr>
              <a:buNone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 1. 2. 1. Calificativos para describir sentimientos y estados de ánimo</a:t>
            </a:r>
          </a:p>
          <a:p>
            <a:pPr>
              <a:buNone/>
            </a:pPr>
            <a:r>
              <a:rPr lang="es-MX" sz="2800" dirty="0">
                <a:latin typeface="Cambria" pitchFamily="18" charset="0"/>
                <a:cs typeface="Arial" pitchFamily="34" charset="0"/>
              </a:rPr>
              <a:t>	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cs typeface="Arial" pitchFamily="34" charset="0"/>
            </a:endParaRPr>
          </a:p>
          <a:p>
            <a:r>
              <a:rPr lang="es-MX" sz="2800" b="1" dirty="0">
                <a:latin typeface="Cambria" pitchFamily="18" charset="0"/>
                <a:cs typeface="Arial" pitchFamily="34" charset="0"/>
              </a:rPr>
              <a:t>Introducción:</a:t>
            </a:r>
          </a:p>
          <a:p>
            <a:pPr marL="0" indent="0">
              <a:buNone/>
            </a:pPr>
            <a:endParaRPr lang="es-MX" sz="2800" dirty="0">
              <a:latin typeface="Cambria" pitchFamily="18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800" dirty="0" err="1" smtClean="0">
                <a:latin typeface="Cambria" panose="02040503050406030204" pitchFamily="18" charset="0"/>
              </a:rPr>
              <a:t>How</a:t>
            </a:r>
            <a:r>
              <a:rPr lang="es-MX" sz="2800" dirty="0" smtClean="0">
                <a:latin typeface="Cambria" panose="02040503050406030204" pitchFamily="18" charset="0"/>
              </a:rPr>
              <a:t> do yo </a:t>
            </a:r>
            <a:r>
              <a:rPr lang="es-MX" sz="2800" dirty="0" err="1" smtClean="0">
                <a:latin typeface="Cambria" panose="02040503050406030204" pitchFamily="18" charset="0"/>
              </a:rPr>
              <a:t>feel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when</a:t>
            </a:r>
            <a:r>
              <a:rPr lang="es-MX" sz="2800" dirty="0" smtClean="0">
                <a:latin typeface="Cambria" panose="02040503050406030204" pitchFamily="18" charset="0"/>
              </a:rPr>
              <a:t>…? </a:t>
            </a:r>
          </a:p>
          <a:p>
            <a:pPr marL="0" indent="0" algn="just">
              <a:buNone/>
            </a:pP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The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following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slides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show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some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vocabulary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express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feelings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at </a:t>
            </a:r>
            <a:r>
              <a:rPr lang="es-MX" sz="2800" dirty="0" err="1" smtClean="0">
                <a:latin typeface="Cambria" panose="02040503050406030204" pitchFamily="18" charset="0"/>
                <a:cs typeface="Arial" pitchFamily="34" charset="0"/>
              </a:rPr>
              <a:t>different</a:t>
            </a:r>
            <a:r>
              <a:rPr lang="es-MX" sz="2800" dirty="0" smtClean="0">
                <a:latin typeface="Cambria" panose="02040503050406030204" pitchFamily="18" charset="0"/>
                <a:cs typeface="Arial" pitchFamily="34" charset="0"/>
              </a:rPr>
              <a:t> times.</a:t>
            </a:r>
            <a:endParaRPr lang="es-MX" sz="2800" dirty="0"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2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texto"/>
          <p:cNvSpPr txBox="1">
            <a:spLocks/>
          </p:cNvSpPr>
          <p:nvPr/>
        </p:nvSpPr>
        <p:spPr>
          <a:xfrm>
            <a:off x="860943" y="620126"/>
            <a:ext cx="7772400" cy="6577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800" b="1" dirty="0">
                <a:latin typeface="Cambria" pitchFamily="18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latin typeface="Cambria" pitchFamily="18" charset="0"/>
            </a:endParaRPr>
          </a:p>
          <a:p>
            <a:endParaRPr lang="es-MX" sz="2800" b="1" dirty="0">
              <a:latin typeface="Cambria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t="8240"/>
          <a:stretch/>
        </p:blipFill>
        <p:spPr>
          <a:xfrm rot="20763869">
            <a:off x="4129086" y="1359031"/>
            <a:ext cx="3933825" cy="432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4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>
                <a:latin typeface="Cambria" panose="02040503050406030204" pitchFamily="18" charset="0"/>
              </a:rPr>
              <a:t>Other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words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say</a:t>
            </a:r>
            <a:r>
              <a:rPr lang="es-MX" sz="2800" dirty="0" smtClean="0">
                <a:latin typeface="Cambria" panose="02040503050406030204" pitchFamily="18" charset="0"/>
              </a:rPr>
              <a:t> “</a:t>
            </a:r>
            <a:r>
              <a:rPr lang="es-MX" sz="2800" dirty="0" err="1" smtClean="0">
                <a:latin typeface="Cambria" panose="02040503050406030204" pitchFamily="18" charset="0"/>
              </a:rPr>
              <a:t>happy</a:t>
            </a:r>
            <a:r>
              <a:rPr lang="es-MX" sz="2800" dirty="0" smtClean="0">
                <a:latin typeface="Cambria" panose="02040503050406030204" pitchFamily="18" charset="0"/>
              </a:rPr>
              <a:t>”</a:t>
            </a:r>
            <a:endParaRPr lang="es-MX" sz="2800" dirty="0">
              <a:latin typeface="Cambria" panose="0204050305040603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6036" y="365125"/>
            <a:ext cx="6169435" cy="616943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t="8472" b="7763"/>
          <a:stretch/>
        </p:blipFill>
        <p:spPr>
          <a:xfrm>
            <a:off x="1743843" y="2035277"/>
            <a:ext cx="2876550" cy="340687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241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err="1" smtClean="0">
                <a:latin typeface="Cambria" panose="02040503050406030204" pitchFamily="18" charset="0"/>
              </a:rPr>
              <a:t>Other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words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to</a:t>
            </a:r>
            <a:r>
              <a:rPr lang="es-MX" sz="2800" dirty="0" smtClean="0">
                <a:latin typeface="Cambria" panose="02040503050406030204" pitchFamily="18" charset="0"/>
              </a:rPr>
              <a:t> </a:t>
            </a:r>
            <a:r>
              <a:rPr lang="es-MX" sz="2800" dirty="0" err="1" smtClean="0">
                <a:latin typeface="Cambria" panose="02040503050406030204" pitchFamily="18" charset="0"/>
              </a:rPr>
              <a:t>say</a:t>
            </a:r>
            <a:r>
              <a:rPr lang="es-MX" sz="2800" dirty="0" smtClean="0">
                <a:latin typeface="Cambria" panose="02040503050406030204" pitchFamily="18" charset="0"/>
              </a:rPr>
              <a:t> “</a:t>
            </a:r>
            <a:r>
              <a:rPr lang="es-MX" sz="2800" dirty="0" err="1" smtClean="0">
                <a:latin typeface="Cambria" panose="02040503050406030204" pitchFamily="18" charset="0"/>
              </a:rPr>
              <a:t>sad</a:t>
            </a:r>
            <a:r>
              <a:rPr lang="es-MX" sz="2800" dirty="0" smtClean="0">
                <a:latin typeface="Cambria" panose="02040503050406030204" pitchFamily="18" charset="0"/>
              </a:rPr>
              <a:t>”</a:t>
            </a:r>
            <a:endParaRPr lang="es-MX" sz="2800" dirty="0">
              <a:latin typeface="Cambria" panose="0204050305040603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3" t="23982" r="36363" b="23623"/>
          <a:stretch/>
        </p:blipFill>
        <p:spPr>
          <a:xfrm>
            <a:off x="5412658" y="1253613"/>
            <a:ext cx="5186150" cy="42032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059" y="3355258"/>
            <a:ext cx="4562475" cy="2028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9719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llb.re.s3.amazonaws.com/pub/notes/emotions/f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645" y="210835"/>
            <a:ext cx="8545973" cy="640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974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226</Words>
  <Application>Microsoft Office PowerPoint</Application>
  <PresentationFormat>Personalizado</PresentationFormat>
  <Paragraphs>43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Other words to say “happy”</vt:lpstr>
      <vt:lpstr>Other words to say “sad”</vt:lpstr>
      <vt:lpstr>Presentación de PowerPoint</vt:lpstr>
      <vt:lpstr>Presentación de PowerPoint</vt:lpstr>
      <vt:lpstr>Presentación de PowerPoint</vt:lpstr>
      <vt:lpstr>Conclusions: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Docente</dc:creator>
  <cp:lastModifiedBy>UAEH_ ZIMAPAN</cp:lastModifiedBy>
  <cp:revision>10</cp:revision>
  <dcterms:created xsi:type="dcterms:W3CDTF">2016-02-09T20:26:19Z</dcterms:created>
  <dcterms:modified xsi:type="dcterms:W3CDTF">2016-06-04T03:31:21Z</dcterms:modified>
</cp:coreProperties>
</file>