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F2850-D22E-4143-838B-BF28705C8E89}" type="datetimeFigureOut">
              <a:rPr lang="es-MX" smtClean="0"/>
              <a:t>29/07/2016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F8767-8BFE-4D61-9E7D-0C15EF86C22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F2850-D22E-4143-838B-BF28705C8E89}" type="datetimeFigureOut">
              <a:rPr lang="es-MX" smtClean="0"/>
              <a:t>29/07/2016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F8767-8BFE-4D61-9E7D-0C15EF86C22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F2850-D22E-4143-838B-BF28705C8E89}" type="datetimeFigureOut">
              <a:rPr lang="es-MX" smtClean="0"/>
              <a:t>29/07/2016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F8767-8BFE-4D61-9E7D-0C15EF86C22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F2850-D22E-4143-838B-BF28705C8E89}" type="datetimeFigureOut">
              <a:rPr lang="es-MX" smtClean="0"/>
              <a:t>29/07/2016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F8767-8BFE-4D61-9E7D-0C15EF86C22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F2850-D22E-4143-838B-BF28705C8E89}" type="datetimeFigureOut">
              <a:rPr lang="es-MX" smtClean="0"/>
              <a:t>29/07/2016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F8767-8BFE-4D61-9E7D-0C15EF86C22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F2850-D22E-4143-838B-BF28705C8E89}" type="datetimeFigureOut">
              <a:rPr lang="es-MX" smtClean="0"/>
              <a:t>29/07/2016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F8767-8BFE-4D61-9E7D-0C15EF86C22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F2850-D22E-4143-838B-BF28705C8E89}" type="datetimeFigureOut">
              <a:rPr lang="es-MX" smtClean="0"/>
              <a:t>29/07/2016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F8767-8BFE-4D61-9E7D-0C15EF86C22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F2850-D22E-4143-838B-BF28705C8E89}" type="datetimeFigureOut">
              <a:rPr lang="es-MX" smtClean="0"/>
              <a:t>29/07/2016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F8767-8BFE-4D61-9E7D-0C15EF86C22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F2850-D22E-4143-838B-BF28705C8E89}" type="datetimeFigureOut">
              <a:rPr lang="es-MX" smtClean="0"/>
              <a:t>29/07/2016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F8767-8BFE-4D61-9E7D-0C15EF86C22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F2850-D22E-4143-838B-BF28705C8E89}" type="datetimeFigureOut">
              <a:rPr lang="es-MX" smtClean="0"/>
              <a:t>29/07/2016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F8767-8BFE-4D61-9E7D-0C15EF86C22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F2850-D22E-4143-838B-BF28705C8E89}" type="datetimeFigureOut">
              <a:rPr lang="es-MX" smtClean="0"/>
              <a:t>29/07/2016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F8767-8BFE-4D61-9E7D-0C15EF86C22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F2850-D22E-4143-838B-BF28705C8E89}" type="datetimeFigureOut">
              <a:rPr lang="es-MX" smtClean="0"/>
              <a:t>29/07/2016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F8767-8BFE-4D61-9E7D-0C15EF86C22E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2810743"/>
          </a:xfrm>
        </p:spPr>
        <p:txBody>
          <a:bodyPr>
            <a:normAutofit/>
          </a:bodyPr>
          <a:lstStyle/>
          <a:p>
            <a:r>
              <a:rPr lang="es-MX" sz="3200" b="1" dirty="0" smtClean="0">
                <a:latin typeface="Arial" pitchFamily="34" charset="0"/>
                <a:cs typeface="Arial" pitchFamily="34" charset="0"/>
              </a:rPr>
              <a:t>UNIVERSIDAD AUTÓNOMA DEL ESTADO DE HIDALGO</a:t>
            </a:r>
            <a:br>
              <a:rPr lang="es-MX" sz="3200" b="1" dirty="0" smtClean="0">
                <a:latin typeface="Arial" pitchFamily="34" charset="0"/>
                <a:cs typeface="Arial" pitchFamily="34" charset="0"/>
              </a:rPr>
            </a:br>
            <a:r>
              <a:rPr lang="es-MX" sz="3200" dirty="0" smtClean="0"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3284984"/>
            <a:ext cx="7920880" cy="2353816"/>
          </a:xfrm>
        </p:spPr>
        <p:txBody>
          <a:bodyPr>
            <a:normAutofit fontScale="92500" lnSpcReduction="20000"/>
          </a:bodyPr>
          <a:lstStyle/>
          <a:p>
            <a:r>
              <a:rPr lang="es-MX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Licenciatura en Contaduría</a:t>
            </a:r>
          </a:p>
          <a:p>
            <a:r>
              <a:rPr lang="es-MX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Eventos pasados y futuros. </a:t>
            </a:r>
            <a:r>
              <a:rPr lang="es-MX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Lengua </a:t>
            </a:r>
            <a:r>
              <a:rPr lang="es-MX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s-MX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xtranjera.</a:t>
            </a:r>
          </a:p>
          <a:p>
            <a:r>
              <a:rPr lang="es-MX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L.E.L.I. Paulina Trujillo Castillo</a:t>
            </a:r>
          </a:p>
          <a:p>
            <a:r>
              <a:rPr lang="es-MX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Julio – Diciembre 2016</a:t>
            </a:r>
          </a:p>
          <a:p>
            <a:endParaRPr lang="es-MX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8" y="404664"/>
            <a:ext cx="676906" cy="887342"/>
          </a:xfrm>
          <a:prstGeom prst="rect">
            <a:avLst/>
          </a:prstGeom>
        </p:spPr>
      </p:pic>
      <p:pic>
        <p:nvPicPr>
          <p:cNvPr id="5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1163766" cy="14401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17017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www.bioexamples.net/wp-content/uploads/2014/06/Engineer-Bio-Exampl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8536840" cy="62865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s://empoweryourknowledgeandhappytrivia.files.wordpress.com/2015/11/anne-frank-biograph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66"/>
            <a:ext cx="8358246" cy="62774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speccoll.library.arizona.edu/sites/default/files/styles/ual-large-16-9/public/AZ%20312_ca%201938_cropped.jpg?itok=A4_OJdl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66"/>
            <a:ext cx="8505102" cy="478634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4580" name="Picture 4" descr="https://encrypted-tbn3.gstatic.com/images?q=tbn:ANd9GcQj2AkJEeqvHMzlQDXrU9lakC_3AVs66MFI5GEZlMg2iaatWydOI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5286388"/>
            <a:ext cx="4552950" cy="9620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14348" y="1285860"/>
            <a:ext cx="7772400" cy="1500187"/>
          </a:xfrm>
        </p:spPr>
        <p:txBody>
          <a:bodyPr>
            <a:normAutofit/>
          </a:bodyPr>
          <a:lstStyle/>
          <a:p>
            <a:pPr algn="just"/>
            <a:r>
              <a:rPr lang="es-MX" sz="2800" dirty="0" err="1" smtClean="0">
                <a:solidFill>
                  <a:schemeClr val="tx1"/>
                </a:solidFill>
                <a:latin typeface="Cambria" pitchFamily="18" charset="0"/>
              </a:rPr>
              <a:t>If</a:t>
            </a:r>
            <a:r>
              <a:rPr lang="es-MX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s-MX" sz="2800" dirty="0" err="1" smtClean="0">
                <a:solidFill>
                  <a:schemeClr val="tx1"/>
                </a:solidFill>
                <a:latin typeface="Cambria" pitchFamily="18" charset="0"/>
              </a:rPr>
              <a:t>you</a:t>
            </a:r>
            <a:r>
              <a:rPr lang="es-MX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s-MX" sz="2800" dirty="0" err="1" smtClean="0">
                <a:solidFill>
                  <a:schemeClr val="tx1"/>
                </a:solidFill>
                <a:latin typeface="Cambria" pitchFamily="18" charset="0"/>
              </a:rPr>
              <a:t>want</a:t>
            </a:r>
            <a:r>
              <a:rPr lang="es-MX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s-MX" sz="2800" dirty="0" err="1" smtClean="0">
                <a:solidFill>
                  <a:schemeClr val="tx1"/>
                </a:solidFill>
                <a:latin typeface="Cambria" pitchFamily="18" charset="0"/>
              </a:rPr>
              <a:t>to</a:t>
            </a:r>
            <a:r>
              <a:rPr lang="es-MX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s-MX" sz="2800" dirty="0" err="1" smtClean="0">
                <a:solidFill>
                  <a:schemeClr val="tx1"/>
                </a:solidFill>
                <a:latin typeface="Cambria" pitchFamily="18" charset="0"/>
              </a:rPr>
              <a:t>write</a:t>
            </a:r>
            <a:r>
              <a:rPr lang="es-MX" sz="2800" dirty="0" smtClean="0">
                <a:solidFill>
                  <a:schemeClr val="tx1"/>
                </a:solidFill>
                <a:latin typeface="Cambria" pitchFamily="18" charset="0"/>
              </a:rPr>
              <a:t> a </a:t>
            </a:r>
            <a:r>
              <a:rPr lang="es-MX" sz="2800" dirty="0" err="1" smtClean="0">
                <a:solidFill>
                  <a:schemeClr val="tx1"/>
                </a:solidFill>
                <a:latin typeface="Cambria" pitchFamily="18" charset="0"/>
              </a:rPr>
              <a:t>biography</a:t>
            </a:r>
            <a:r>
              <a:rPr lang="es-MX" sz="2800" dirty="0" smtClean="0">
                <a:solidFill>
                  <a:schemeClr val="tx1"/>
                </a:solidFill>
                <a:latin typeface="Cambria" pitchFamily="18" charset="0"/>
              </a:rPr>
              <a:t>, </a:t>
            </a:r>
            <a:r>
              <a:rPr lang="es-MX" sz="2800" dirty="0" err="1" smtClean="0">
                <a:solidFill>
                  <a:schemeClr val="tx1"/>
                </a:solidFill>
                <a:latin typeface="Cambria" pitchFamily="18" charset="0"/>
              </a:rPr>
              <a:t>you</a:t>
            </a:r>
            <a:r>
              <a:rPr lang="es-MX" sz="2800" dirty="0" smtClean="0">
                <a:solidFill>
                  <a:schemeClr val="tx1"/>
                </a:solidFill>
                <a:latin typeface="Cambria" pitchFamily="18" charset="0"/>
              </a:rPr>
              <a:t> can </a:t>
            </a:r>
            <a:r>
              <a:rPr lang="es-MX" sz="2800" dirty="0" err="1" smtClean="0">
                <a:solidFill>
                  <a:schemeClr val="tx1"/>
                </a:solidFill>
                <a:latin typeface="Cambria" pitchFamily="18" charset="0"/>
              </a:rPr>
              <a:t>follow</a:t>
            </a:r>
            <a:r>
              <a:rPr lang="es-MX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s-MX" sz="2800" dirty="0" err="1" smtClean="0">
                <a:solidFill>
                  <a:schemeClr val="tx1"/>
                </a:solidFill>
                <a:latin typeface="Cambria" pitchFamily="18" charset="0"/>
              </a:rPr>
              <a:t>the</a:t>
            </a:r>
            <a:r>
              <a:rPr lang="es-MX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s-MX" sz="2800" dirty="0" err="1" smtClean="0">
                <a:solidFill>
                  <a:schemeClr val="tx1"/>
                </a:solidFill>
                <a:latin typeface="Cambria" pitchFamily="18" charset="0"/>
              </a:rPr>
              <a:t>next</a:t>
            </a:r>
            <a:r>
              <a:rPr lang="es-MX" sz="2800" dirty="0" smtClean="0">
                <a:solidFill>
                  <a:schemeClr val="tx1"/>
                </a:solidFill>
                <a:latin typeface="Cambria" pitchFamily="18" charset="0"/>
              </a:rPr>
              <a:t> plan:</a:t>
            </a:r>
            <a:endParaRPr lang="es-MX" sz="2800" dirty="0">
              <a:solidFill>
                <a:schemeClr val="tx1"/>
              </a:solidFill>
              <a:latin typeface="Cambria" pitchFamily="18" charset="0"/>
            </a:endParaRPr>
          </a:p>
        </p:txBody>
      </p:sp>
      <p:pic>
        <p:nvPicPr>
          <p:cNvPr id="25602" name="Picture 2" descr="http://fscomps.fotosearch.com/compc/IMZ/IMZ183/sme0014.jpg"/>
          <p:cNvPicPr>
            <a:picLocks noChangeAspect="1" noChangeArrowheads="1"/>
          </p:cNvPicPr>
          <p:nvPr/>
        </p:nvPicPr>
        <p:blipFill>
          <a:blip r:embed="rId2"/>
          <a:srcRect b="4579"/>
          <a:stretch>
            <a:fillRect/>
          </a:stretch>
        </p:blipFill>
        <p:spPr bwMode="auto">
          <a:xfrm rot="20790515">
            <a:off x="3243172" y="3148515"/>
            <a:ext cx="2232256" cy="295795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14348" y="785794"/>
            <a:ext cx="7772400" cy="5000659"/>
          </a:xfrm>
        </p:spPr>
        <p:txBody>
          <a:bodyPr>
            <a:normAutofit/>
          </a:bodyPr>
          <a:lstStyle/>
          <a:p>
            <a:pPr algn="just"/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When we write a biography about a person who has died, we </a:t>
            </a:r>
            <a:r>
              <a:rPr lang="en-US" sz="2800" b="1" dirty="0">
                <a:solidFill>
                  <a:schemeClr val="tx1"/>
                </a:solidFill>
                <a:latin typeface="Cambria" pitchFamily="18" charset="0"/>
              </a:rPr>
              <a:t>start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with the </a:t>
            </a:r>
            <a:r>
              <a:rPr lang="en-US" sz="2800" b="1" dirty="0">
                <a:solidFill>
                  <a:schemeClr val="tx1"/>
                </a:solidFill>
                <a:latin typeface="Cambria" pitchFamily="18" charset="0"/>
              </a:rPr>
              <a:t>person’s full name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, what he/ she is </a:t>
            </a:r>
            <a:r>
              <a:rPr lang="en-US" sz="2800" b="1" dirty="0">
                <a:solidFill>
                  <a:schemeClr val="tx1"/>
                </a:solidFill>
                <a:latin typeface="Cambria" pitchFamily="18" charset="0"/>
              </a:rPr>
              <a:t>famous for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and </a:t>
            </a:r>
            <a:r>
              <a:rPr lang="en-US" sz="2800" b="1" dirty="0">
                <a:solidFill>
                  <a:schemeClr val="tx1"/>
                </a:solidFill>
                <a:latin typeface="Cambria" pitchFamily="18" charset="0"/>
              </a:rPr>
              <a:t>date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and </a:t>
            </a:r>
            <a:r>
              <a:rPr lang="en-US" sz="2800" b="1" dirty="0">
                <a:solidFill>
                  <a:schemeClr val="tx1"/>
                </a:solidFill>
                <a:latin typeface="Cambria" pitchFamily="18" charset="0"/>
              </a:rPr>
              <a:t>place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he /she </a:t>
            </a:r>
            <a:r>
              <a:rPr lang="en-US" sz="2800" b="1" dirty="0">
                <a:solidFill>
                  <a:schemeClr val="tx1"/>
                </a:solidFill>
                <a:latin typeface="Cambria" pitchFamily="18" charset="0"/>
              </a:rPr>
              <a:t>was born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. We then write about the </a:t>
            </a:r>
            <a:r>
              <a:rPr lang="en-US" sz="2800" b="1" dirty="0">
                <a:solidFill>
                  <a:schemeClr val="tx1"/>
                </a:solidFill>
                <a:latin typeface="Cambria" pitchFamily="18" charset="0"/>
              </a:rPr>
              <a:t>important events/ achievements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in his/ her </a:t>
            </a:r>
            <a:r>
              <a:rPr lang="en-US" sz="2800" b="1" dirty="0">
                <a:solidFill>
                  <a:schemeClr val="tx1"/>
                </a:solidFill>
                <a:latin typeface="Cambria" pitchFamily="18" charset="0"/>
              </a:rPr>
              <a:t>early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and </a:t>
            </a:r>
            <a:r>
              <a:rPr lang="en-US" sz="2800" b="1" dirty="0">
                <a:solidFill>
                  <a:schemeClr val="tx1"/>
                </a:solidFill>
                <a:latin typeface="Cambria" pitchFamily="18" charset="0"/>
              </a:rPr>
              <a:t>later years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in chronological order. We end the biography with </a:t>
            </a:r>
            <a:r>
              <a:rPr lang="en-US" sz="2800" b="1" dirty="0">
                <a:solidFill>
                  <a:schemeClr val="tx1"/>
                </a:solidFill>
                <a:latin typeface="Cambria" pitchFamily="18" charset="0"/>
              </a:rPr>
              <a:t>when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and </a:t>
            </a:r>
            <a:r>
              <a:rPr lang="en-US" sz="2800" b="1" dirty="0">
                <a:solidFill>
                  <a:schemeClr val="tx1"/>
                </a:solidFill>
                <a:latin typeface="Cambria" pitchFamily="18" charset="0"/>
              </a:rPr>
              <a:t>where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he/ she </a:t>
            </a:r>
            <a:r>
              <a:rPr lang="en-US" sz="2800" b="1" dirty="0">
                <a:solidFill>
                  <a:schemeClr val="tx1"/>
                </a:solidFill>
                <a:latin typeface="Cambria" pitchFamily="18" charset="0"/>
              </a:rPr>
              <a:t>died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.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We use past tenses.</a:t>
            </a:r>
            <a:endParaRPr lang="es-MX" sz="2800" dirty="0">
              <a:solidFill>
                <a:schemeClr val="tx1"/>
              </a:solidFill>
              <a:latin typeface="Cambria" pitchFamily="18" charset="0"/>
            </a:endParaRPr>
          </a:p>
          <a:p>
            <a:pPr algn="just"/>
            <a:endParaRPr lang="es-MX" sz="2800" dirty="0">
              <a:solidFill>
                <a:schemeClr val="tx1"/>
              </a:solidFill>
              <a:latin typeface="Cambria" pitchFamily="18" charset="0"/>
            </a:endParaRPr>
          </a:p>
          <a:p>
            <a:pPr algn="just"/>
            <a:endParaRPr lang="es-MX" sz="2800" dirty="0">
              <a:solidFill>
                <a:schemeClr val="tx1"/>
              </a:solidFill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1071547"/>
            <a:ext cx="7772400" cy="3335354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  <a:latin typeface="Cambria" pitchFamily="18" charset="0"/>
              </a:rPr>
              <a:t>Plan</a:t>
            </a:r>
            <a:endParaRPr lang="es-MX" sz="2800" dirty="0">
              <a:solidFill>
                <a:schemeClr val="tx1"/>
              </a:solidFill>
              <a:latin typeface="Cambria" pitchFamily="18" charset="0"/>
            </a:endParaRPr>
          </a:p>
          <a:p>
            <a:r>
              <a:rPr lang="en-US" sz="2800" b="1" dirty="0">
                <a:solidFill>
                  <a:schemeClr val="tx1"/>
                </a:solidFill>
                <a:latin typeface="Cambria" pitchFamily="18" charset="0"/>
              </a:rPr>
              <a:t>Paragraph 1: 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full name, what he is famous for, date/ place of birth.</a:t>
            </a:r>
            <a:endParaRPr lang="es-MX" sz="2800" dirty="0">
              <a:solidFill>
                <a:schemeClr val="tx1"/>
              </a:solidFill>
              <a:latin typeface="Cambria" pitchFamily="18" charset="0"/>
            </a:endParaRPr>
          </a:p>
          <a:p>
            <a:r>
              <a:rPr lang="en-US" sz="2800" b="1" dirty="0">
                <a:solidFill>
                  <a:schemeClr val="tx1"/>
                </a:solidFill>
                <a:latin typeface="Cambria" pitchFamily="18" charset="0"/>
              </a:rPr>
              <a:t>Paragraph 2: 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important dates in his life in chronological order – early years/ later years.</a:t>
            </a:r>
            <a:endParaRPr lang="es-MX" sz="2800" dirty="0">
              <a:solidFill>
                <a:schemeClr val="tx1"/>
              </a:solidFill>
              <a:latin typeface="Cambria" pitchFamily="18" charset="0"/>
            </a:endParaRPr>
          </a:p>
          <a:p>
            <a:r>
              <a:rPr lang="en-US" sz="2800" b="1" dirty="0">
                <a:solidFill>
                  <a:schemeClr val="tx1"/>
                </a:solidFill>
                <a:latin typeface="Cambria" pitchFamily="18" charset="0"/>
              </a:rPr>
              <a:t>Paragraph 3: 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about his death.</a:t>
            </a:r>
            <a:endParaRPr lang="es-MX" sz="2800" dirty="0">
              <a:solidFill>
                <a:schemeClr val="tx1"/>
              </a:solidFill>
              <a:latin typeface="Cambria" pitchFamily="18" charset="0"/>
            </a:endParaRPr>
          </a:p>
          <a:p>
            <a:endParaRPr lang="es-MX" sz="2800" dirty="0">
              <a:solidFill>
                <a:schemeClr val="tx1"/>
              </a:solidFill>
              <a:latin typeface="Cambria" pitchFamily="18" charset="0"/>
            </a:endParaRPr>
          </a:p>
        </p:txBody>
      </p:sp>
      <p:pic>
        <p:nvPicPr>
          <p:cNvPr id="26626" name="Picture 2" descr="http://www.literautas.com/es/blog/wp-content/uploads/como-escribir-escenas-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40490" y="3643314"/>
            <a:ext cx="2741541" cy="28574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0"/>
            <a:ext cx="7772400" cy="6669361"/>
          </a:xfrm>
        </p:spPr>
        <p:txBody>
          <a:bodyPr>
            <a:noAutofit/>
          </a:bodyPr>
          <a:lstStyle/>
          <a:p>
            <a:pPr algn="just"/>
            <a:r>
              <a:rPr lang="es-MX" sz="4000" b="1" dirty="0" smtClean="0">
                <a:solidFill>
                  <a:schemeClr val="tx1"/>
                </a:solidFill>
                <a:latin typeface="Cambria" pitchFamily="18" charset="0"/>
                <a:cs typeface="Arial" pitchFamily="34" charset="0"/>
              </a:rPr>
              <a:t>Referencias bibliográficas: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s-MX" b="1" dirty="0" smtClean="0">
              <a:solidFill>
                <a:schemeClr val="tx1"/>
              </a:solidFill>
              <a:latin typeface="Cambria" pitchFamily="18" charset="0"/>
              <a:cs typeface="Arial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s-ES" dirty="0" smtClean="0">
                <a:solidFill>
                  <a:schemeClr val="tx1"/>
                </a:solidFill>
                <a:latin typeface="Cambria" pitchFamily="18" charset="0"/>
              </a:rPr>
              <a:t>Paul Davies, M. G. (2014). </a:t>
            </a:r>
            <a:r>
              <a:rPr lang="es-ES" i="1" dirty="0" err="1" smtClean="0">
                <a:solidFill>
                  <a:schemeClr val="tx1"/>
                </a:solidFill>
                <a:latin typeface="Cambria" pitchFamily="18" charset="0"/>
              </a:rPr>
              <a:t>Make</a:t>
            </a:r>
            <a:r>
              <a:rPr lang="es-ES" i="1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s-ES" i="1" dirty="0" err="1" smtClean="0">
                <a:solidFill>
                  <a:schemeClr val="tx1"/>
                </a:solidFill>
                <a:latin typeface="Cambria" pitchFamily="18" charset="0"/>
              </a:rPr>
              <a:t>it</a:t>
            </a:r>
            <a:r>
              <a:rPr lang="es-ES" i="1" dirty="0" smtClean="0">
                <a:solidFill>
                  <a:schemeClr val="tx1"/>
                </a:solidFill>
                <a:latin typeface="Cambria" pitchFamily="18" charset="0"/>
              </a:rPr>
              <a:t> Real! Professional.</a:t>
            </a:r>
            <a:r>
              <a:rPr lang="es-ES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s-ES" dirty="0" err="1" smtClean="0">
                <a:solidFill>
                  <a:schemeClr val="tx1"/>
                </a:solidFill>
                <a:latin typeface="Cambria" pitchFamily="18" charset="0"/>
              </a:rPr>
              <a:t>Mexico</a:t>
            </a:r>
            <a:r>
              <a:rPr lang="es-ES" dirty="0" smtClean="0">
                <a:solidFill>
                  <a:schemeClr val="tx1"/>
                </a:solidFill>
                <a:latin typeface="Cambria" pitchFamily="18" charset="0"/>
              </a:rPr>
              <a:t>: Universidad Autónoma del Estado Hidalgo</a:t>
            </a:r>
            <a:r>
              <a:rPr lang="es-ES" dirty="0" smtClean="0"/>
              <a:t>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s-MX" dirty="0" err="1" smtClean="0">
                <a:solidFill>
                  <a:schemeClr val="tx1"/>
                </a:solidFill>
                <a:latin typeface="Cambria" pitchFamily="18" charset="0"/>
                <a:cs typeface="Arial" pitchFamily="34" charset="0"/>
              </a:rPr>
              <a:t>Redston</a:t>
            </a:r>
            <a:r>
              <a:rPr lang="es-MX" dirty="0" smtClean="0">
                <a:solidFill>
                  <a:schemeClr val="tx1"/>
                </a:solidFill>
                <a:latin typeface="Cambria" pitchFamily="18" charset="0"/>
                <a:cs typeface="Arial" pitchFamily="34" charset="0"/>
              </a:rPr>
              <a:t>, C. </a:t>
            </a:r>
            <a:r>
              <a:rPr lang="es-MX" dirty="0" err="1" smtClean="0">
                <a:solidFill>
                  <a:schemeClr val="tx1"/>
                </a:solidFill>
                <a:latin typeface="Cambria" pitchFamily="18" charset="0"/>
                <a:cs typeface="Arial" pitchFamily="34" charset="0"/>
              </a:rPr>
              <a:t>Cunningham</a:t>
            </a:r>
            <a:r>
              <a:rPr lang="es-MX" dirty="0" smtClean="0">
                <a:solidFill>
                  <a:schemeClr val="tx1"/>
                </a:solidFill>
                <a:latin typeface="Cambria" pitchFamily="18" charset="0"/>
                <a:cs typeface="Arial" pitchFamily="34" charset="0"/>
              </a:rPr>
              <a:t>, G. (2005). Face2Face </a:t>
            </a:r>
            <a:r>
              <a:rPr lang="es-MX" dirty="0" err="1" smtClean="0">
                <a:solidFill>
                  <a:schemeClr val="tx1"/>
                </a:solidFill>
                <a:latin typeface="Cambria" pitchFamily="18" charset="0"/>
                <a:cs typeface="Arial" pitchFamily="34" charset="0"/>
              </a:rPr>
              <a:t>ElementaryTeacher’s</a:t>
            </a:r>
            <a:r>
              <a:rPr lang="es-MX" dirty="0" smtClean="0">
                <a:solidFill>
                  <a:schemeClr val="tx1"/>
                </a:solidFill>
                <a:latin typeface="Cambria" pitchFamily="18" charset="0"/>
                <a:cs typeface="Arial" pitchFamily="34" charset="0"/>
              </a:rPr>
              <a:t> Book. Cambridge, London. Cambridge </a:t>
            </a:r>
            <a:r>
              <a:rPr lang="es-MX" dirty="0" err="1" smtClean="0">
                <a:solidFill>
                  <a:schemeClr val="tx1"/>
                </a:solidFill>
                <a:latin typeface="Cambria" pitchFamily="18" charset="0"/>
                <a:cs typeface="Arial" pitchFamily="34" charset="0"/>
              </a:rPr>
              <a:t>University</a:t>
            </a:r>
            <a:r>
              <a:rPr lang="es-MX" dirty="0" smtClean="0">
                <a:solidFill>
                  <a:schemeClr val="tx1"/>
                </a:solidFill>
                <a:latin typeface="Cambria" pitchFamily="18" charset="0"/>
                <a:cs typeface="Arial" pitchFamily="34" charset="0"/>
              </a:rPr>
              <a:t> </a:t>
            </a:r>
            <a:r>
              <a:rPr lang="es-MX" dirty="0" err="1" smtClean="0">
                <a:solidFill>
                  <a:schemeClr val="tx1"/>
                </a:solidFill>
                <a:latin typeface="Cambria" pitchFamily="18" charset="0"/>
                <a:cs typeface="Arial" pitchFamily="34" charset="0"/>
              </a:rPr>
              <a:t>Press</a:t>
            </a:r>
            <a:r>
              <a:rPr lang="es-MX" dirty="0" smtClean="0">
                <a:solidFill>
                  <a:schemeClr val="tx1"/>
                </a:solidFill>
                <a:latin typeface="Cambria" pitchFamily="18" charset="0"/>
                <a:cs typeface="Arial" pitchFamily="34" charset="0"/>
              </a:rPr>
              <a:t>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s-MX" dirty="0" err="1" smtClean="0">
                <a:solidFill>
                  <a:schemeClr val="tx1"/>
                </a:solidFill>
                <a:latin typeface="Cambria" pitchFamily="18" charset="0"/>
                <a:cs typeface="Arial" pitchFamily="34" charset="0"/>
              </a:rPr>
              <a:t>Redston</a:t>
            </a:r>
            <a:r>
              <a:rPr lang="es-MX" dirty="0" smtClean="0">
                <a:solidFill>
                  <a:schemeClr val="tx1"/>
                </a:solidFill>
                <a:latin typeface="Cambria" pitchFamily="18" charset="0"/>
                <a:cs typeface="Arial" pitchFamily="34" charset="0"/>
              </a:rPr>
              <a:t>, C. </a:t>
            </a:r>
            <a:r>
              <a:rPr lang="es-MX" dirty="0" err="1" smtClean="0">
                <a:solidFill>
                  <a:schemeClr val="tx1"/>
                </a:solidFill>
                <a:latin typeface="Cambria" pitchFamily="18" charset="0"/>
                <a:cs typeface="Arial" pitchFamily="34" charset="0"/>
              </a:rPr>
              <a:t>Cunningham</a:t>
            </a:r>
            <a:r>
              <a:rPr lang="es-MX" dirty="0" smtClean="0">
                <a:solidFill>
                  <a:schemeClr val="tx1"/>
                </a:solidFill>
                <a:latin typeface="Cambria" pitchFamily="18" charset="0"/>
                <a:cs typeface="Arial" pitchFamily="34" charset="0"/>
              </a:rPr>
              <a:t>, G. (2005). Face2Face </a:t>
            </a:r>
            <a:r>
              <a:rPr lang="es-MX" dirty="0" err="1" smtClean="0">
                <a:solidFill>
                  <a:schemeClr val="tx1"/>
                </a:solidFill>
                <a:latin typeface="Cambria" pitchFamily="18" charset="0"/>
                <a:cs typeface="Arial" pitchFamily="34" charset="0"/>
              </a:rPr>
              <a:t>ElementaryWorkbook</a:t>
            </a:r>
            <a:r>
              <a:rPr lang="es-MX" dirty="0" smtClean="0">
                <a:solidFill>
                  <a:schemeClr val="tx1"/>
                </a:solidFill>
                <a:latin typeface="Cambria" pitchFamily="18" charset="0"/>
                <a:cs typeface="Arial" pitchFamily="34" charset="0"/>
              </a:rPr>
              <a:t>. Cambridge, London. Cambridge </a:t>
            </a:r>
            <a:r>
              <a:rPr lang="es-MX" dirty="0" err="1" smtClean="0">
                <a:solidFill>
                  <a:schemeClr val="tx1"/>
                </a:solidFill>
                <a:latin typeface="Cambria" pitchFamily="18" charset="0"/>
                <a:cs typeface="Arial" pitchFamily="34" charset="0"/>
              </a:rPr>
              <a:t>University</a:t>
            </a:r>
            <a:r>
              <a:rPr lang="es-MX" dirty="0" smtClean="0">
                <a:solidFill>
                  <a:schemeClr val="tx1"/>
                </a:solidFill>
                <a:latin typeface="Cambria" pitchFamily="18" charset="0"/>
                <a:cs typeface="Arial" pitchFamily="34" charset="0"/>
              </a:rPr>
              <a:t> </a:t>
            </a:r>
            <a:r>
              <a:rPr lang="es-MX" dirty="0" err="1" smtClean="0">
                <a:solidFill>
                  <a:schemeClr val="tx1"/>
                </a:solidFill>
                <a:latin typeface="Cambria" pitchFamily="18" charset="0"/>
                <a:cs typeface="Arial" pitchFamily="34" charset="0"/>
              </a:rPr>
              <a:t>Press</a:t>
            </a:r>
            <a:r>
              <a:rPr lang="es-MX" dirty="0" smtClean="0">
                <a:solidFill>
                  <a:schemeClr val="tx1"/>
                </a:solidFill>
                <a:latin typeface="Cambria" pitchFamily="18" charset="0"/>
                <a:cs typeface="Arial" pitchFamily="34" charset="0"/>
              </a:rPr>
              <a:t>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s-MX" dirty="0" smtClean="0">
                <a:solidFill>
                  <a:schemeClr val="tx1"/>
                </a:solidFill>
                <a:latin typeface="Cambria" pitchFamily="18" charset="0"/>
                <a:cs typeface="Arial" pitchFamily="34" charset="0"/>
              </a:rPr>
              <a:t>Evans, V. </a:t>
            </a:r>
            <a:r>
              <a:rPr lang="es-MX" dirty="0" err="1" smtClean="0">
                <a:solidFill>
                  <a:schemeClr val="tx1"/>
                </a:solidFill>
                <a:latin typeface="Cambria" pitchFamily="18" charset="0"/>
                <a:cs typeface="Arial" pitchFamily="34" charset="0"/>
              </a:rPr>
              <a:t>Dooley</a:t>
            </a:r>
            <a:r>
              <a:rPr lang="es-MX" dirty="0" smtClean="0">
                <a:solidFill>
                  <a:schemeClr val="tx1"/>
                </a:solidFill>
                <a:latin typeface="Cambria" pitchFamily="18" charset="0"/>
                <a:cs typeface="Arial" pitchFamily="34" charset="0"/>
              </a:rPr>
              <a:t>, J. (2002).Enterprise </a:t>
            </a:r>
            <a:r>
              <a:rPr lang="es-MX" dirty="0" err="1" smtClean="0">
                <a:solidFill>
                  <a:schemeClr val="tx1"/>
                </a:solidFill>
                <a:latin typeface="Cambria" pitchFamily="18" charset="0"/>
                <a:cs typeface="Arial" pitchFamily="34" charset="0"/>
              </a:rPr>
              <a:t>Coursebook</a:t>
            </a:r>
            <a:r>
              <a:rPr lang="es-MX" dirty="0" smtClean="0">
                <a:solidFill>
                  <a:schemeClr val="tx1"/>
                </a:solidFill>
                <a:latin typeface="Cambria" pitchFamily="18" charset="0"/>
                <a:cs typeface="Arial" pitchFamily="34" charset="0"/>
              </a:rPr>
              <a:t> 1.Newbury, </a:t>
            </a:r>
            <a:r>
              <a:rPr lang="es-MX" dirty="0" err="1" smtClean="0">
                <a:solidFill>
                  <a:schemeClr val="tx1"/>
                </a:solidFill>
                <a:latin typeface="Cambria" pitchFamily="18" charset="0"/>
                <a:cs typeface="Arial" pitchFamily="34" charset="0"/>
              </a:rPr>
              <a:t>Berkshire</a:t>
            </a:r>
            <a:r>
              <a:rPr lang="es-MX" dirty="0" smtClean="0">
                <a:solidFill>
                  <a:schemeClr val="tx1"/>
                </a:solidFill>
                <a:latin typeface="Cambria" pitchFamily="18" charset="0"/>
                <a:cs typeface="Arial" pitchFamily="34" charset="0"/>
              </a:rPr>
              <a:t>. Express Publishing.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s-MX" dirty="0" smtClean="0">
                <a:solidFill>
                  <a:schemeClr val="tx1"/>
                </a:solidFill>
                <a:latin typeface="Cambria" pitchFamily="18" charset="0"/>
                <a:cs typeface="Arial" pitchFamily="34" charset="0"/>
              </a:rPr>
              <a:t>Evans, V. </a:t>
            </a:r>
            <a:r>
              <a:rPr lang="es-MX" dirty="0" err="1" smtClean="0">
                <a:solidFill>
                  <a:schemeClr val="tx1"/>
                </a:solidFill>
                <a:latin typeface="Cambria" pitchFamily="18" charset="0"/>
                <a:cs typeface="Arial" pitchFamily="34" charset="0"/>
              </a:rPr>
              <a:t>Dooley</a:t>
            </a:r>
            <a:r>
              <a:rPr lang="es-MX" dirty="0" smtClean="0">
                <a:solidFill>
                  <a:schemeClr val="tx1"/>
                </a:solidFill>
                <a:latin typeface="Cambria" pitchFamily="18" charset="0"/>
                <a:cs typeface="Arial" pitchFamily="34" charset="0"/>
              </a:rPr>
              <a:t>, J. (2002).Enterprise </a:t>
            </a:r>
            <a:r>
              <a:rPr lang="es-MX" dirty="0" err="1" smtClean="0">
                <a:solidFill>
                  <a:schemeClr val="tx1"/>
                </a:solidFill>
                <a:latin typeface="Cambria" pitchFamily="18" charset="0"/>
                <a:cs typeface="Arial" pitchFamily="34" charset="0"/>
              </a:rPr>
              <a:t>Workbook</a:t>
            </a:r>
            <a:r>
              <a:rPr lang="es-MX" dirty="0" smtClean="0">
                <a:solidFill>
                  <a:schemeClr val="tx1"/>
                </a:solidFill>
                <a:latin typeface="Cambria" pitchFamily="18" charset="0"/>
                <a:cs typeface="Arial" pitchFamily="34" charset="0"/>
              </a:rPr>
              <a:t> 1.Newbury, </a:t>
            </a:r>
            <a:r>
              <a:rPr lang="es-MX" dirty="0" err="1" smtClean="0">
                <a:solidFill>
                  <a:schemeClr val="tx1"/>
                </a:solidFill>
                <a:latin typeface="Cambria" pitchFamily="18" charset="0"/>
                <a:cs typeface="Arial" pitchFamily="34" charset="0"/>
              </a:rPr>
              <a:t>Berkshire</a:t>
            </a:r>
            <a:r>
              <a:rPr lang="es-MX" dirty="0" smtClean="0">
                <a:solidFill>
                  <a:schemeClr val="tx1"/>
                </a:solidFill>
                <a:latin typeface="Cambria" pitchFamily="18" charset="0"/>
                <a:cs typeface="Arial" pitchFamily="34" charset="0"/>
              </a:rPr>
              <a:t>. Express Publishing.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s-MX" dirty="0" smtClean="0">
                <a:solidFill>
                  <a:schemeClr val="tx1"/>
                </a:solidFill>
                <a:latin typeface="Cambria" pitchFamily="18" charset="0"/>
                <a:cs typeface="Arial" pitchFamily="34" charset="0"/>
              </a:rPr>
              <a:t>Evans, V. </a:t>
            </a:r>
            <a:r>
              <a:rPr lang="es-MX" dirty="0" err="1" smtClean="0">
                <a:solidFill>
                  <a:schemeClr val="tx1"/>
                </a:solidFill>
                <a:latin typeface="Cambria" pitchFamily="18" charset="0"/>
                <a:cs typeface="Arial" pitchFamily="34" charset="0"/>
              </a:rPr>
              <a:t>Dooley</a:t>
            </a:r>
            <a:r>
              <a:rPr lang="es-MX" dirty="0" smtClean="0">
                <a:solidFill>
                  <a:schemeClr val="tx1"/>
                </a:solidFill>
                <a:latin typeface="Cambria" pitchFamily="18" charset="0"/>
                <a:cs typeface="Arial" pitchFamily="34" charset="0"/>
              </a:rPr>
              <a:t>, J. (2002).Enterprise </a:t>
            </a:r>
            <a:r>
              <a:rPr lang="es-MX" dirty="0" err="1" smtClean="0">
                <a:solidFill>
                  <a:schemeClr val="tx1"/>
                </a:solidFill>
                <a:latin typeface="Cambria" pitchFamily="18" charset="0"/>
                <a:cs typeface="Arial" pitchFamily="34" charset="0"/>
              </a:rPr>
              <a:t>Grammar</a:t>
            </a:r>
            <a:r>
              <a:rPr lang="es-MX" dirty="0" smtClean="0">
                <a:solidFill>
                  <a:schemeClr val="tx1"/>
                </a:solidFill>
                <a:latin typeface="Cambria" pitchFamily="18" charset="0"/>
                <a:cs typeface="Arial" pitchFamily="34" charset="0"/>
              </a:rPr>
              <a:t> Book 1.Newbury, </a:t>
            </a:r>
            <a:r>
              <a:rPr lang="es-MX" dirty="0" err="1" smtClean="0">
                <a:solidFill>
                  <a:schemeClr val="tx1"/>
                </a:solidFill>
                <a:latin typeface="Cambria" pitchFamily="18" charset="0"/>
                <a:cs typeface="Arial" pitchFamily="34" charset="0"/>
              </a:rPr>
              <a:t>Berkshire</a:t>
            </a:r>
            <a:r>
              <a:rPr lang="es-MX" dirty="0" smtClean="0">
                <a:solidFill>
                  <a:schemeClr val="tx1"/>
                </a:solidFill>
                <a:latin typeface="Cambria" pitchFamily="18" charset="0"/>
                <a:cs typeface="Arial" pitchFamily="34" charset="0"/>
              </a:rPr>
              <a:t>. Express Publishing.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s-MX" dirty="0">
              <a:solidFill>
                <a:schemeClr val="tx1"/>
              </a:solidFill>
              <a:latin typeface="Cambria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886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MX" b="1" dirty="0" smtClean="0">
                <a:latin typeface="Cambria" pitchFamily="18" charset="0"/>
              </a:rPr>
              <a:t>Resumen (</a:t>
            </a:r>
            <a:r>
              <a:rPr lang="es-MX" b="1" dirty="0" err="1" smtClean="0">
                <a:latin typeface="Cambria" pitchFamily="18" charset="0"/>
              </a:rPr>
              <a:t>Abstract</a:t>
            </a:r>
            <a:r>
              <a:rPr lang="es-MX" b="1" dirty="0" smtClean="0">
                <a:latin typeface="Cambria" pitchFamily="18" charset="0"/>
              </a:rPr>
              <a:t>)</a:t>
            </a:r>
            <a:endParaRPr lang="es-MX" b="1" dirty="0">
              <a:latin typeface="Cambri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La siguiente presentación muestra algunos ejemplos de biografías y un plan base que puede ser utilizado cuando queremos escribir una biografía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 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por nosotros mismos.</a:t>
            </a:r>
            <a:endParaRPr lang="es-MX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  <a:p>
            <a:pPr marL="0" indent="0" algn="just">
              <a:buNone/>
            </a:pP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    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(</a:t>
            </a:r>
            <a:r>
              <a:rPr lang="es-MX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The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 </a:t>
            </a:r>
            <a:r>
              <a:rPr lang="es-MX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following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 </a:t>
            </a:r>
            <a:r>
              <a:rPr lang="es-MX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presentation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 shows </a:t>
            </a:r>
            <a:r>
              <a:rPr lang="es-MX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some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 </a:t>
            </a:r>
            <a:r>
              <a:rPr lang="es-MX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examples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 </a:t>
            </a:r>
            <a:r>
              <a:rPr lang="es-MX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about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 </a:t>
            </a:r>
            <a:r>
              <a:rPr lang="es-MX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biographies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 and </a:t>
            </a:r>
            <a:r>
              <a:rPr lang="es-MX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later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 a base plan </a:t>
            </a:r>
            <a:r>
              <a:rPr lang="es-MX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which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 can </a:t>
            </a:r>
            <a:r>
              <a:rPr lang="es-MX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be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 </a:t>
            </a:r>
            <a:r>
              <a:rPr lang="es-MX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used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 </a:t>
            </a:r>
            <a:r>
              <a:rPr lang="es-MX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anytime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 </a:t>
            </a:r>
            <a:r>
              <a:rPr lang="es-MX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we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 </a:t>
            </a:r>
            <a:r>
              <a:rPr lang="es-MX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eant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 </a:t>
            </a:r>
            <a:r>
              <a:rPr lang="es-MX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to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 </a:t>
            </a:r>
            <a:r>
              <a:rPr lang="es-MX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write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 a </a:t>
            </a:r>
            <a:r>
              <a:rPr lang="es-MX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biography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 </a:t>
            </a:r>
            <a:r>
              <a:rPr lang="es-MX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on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 </a:t>
            </a:r>
            <a:r>
              <a:rPr lang="es-MX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our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 </a:t>
            </a:r>
            <a:r>
              <a:rPr lang="es-MX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own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.)</a:t>
            </a:r>
            <a:endParaRPr lang="es-MX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850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s-MX" b="1" dirty="0" smtClean="0">
                <a:latin typeface="Cambria" pitchFamily="18" charset="0"/>
              </a:rPr>
              <a:t>Palabras clave (</a:t>
            </a:r>
            <a:r>
              <a:rPr lang="es-MX" b="1" dirty="0" err="1" smtClean="0">
                <a:latin typeface="Cambria" pitchFamily="18" charset="0"/>
              </a:rPr>
              <a:t>Keywords</a:t>
            </a:r>
            <a:r>
              <a:rPr lang="es-MX" b="1" dirty="0" smtClean="0">
                <a:latin typeface="Cambria" pitchFamily="18" charset="0"/>
              </a:rPr>
              <a:t>):</a:t>
            </a:r>
            <a:endParaRPr lang="es-MX" b="1" dirty="0">
              <a:latin typeface="Cambri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Past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 simple </a:t>
            </a:r>
            <a:r>
              <a:rPr lang="es-MX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verbs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, </a:t>
            </a:r>
            <a:r>
              <a:rPr lang="es-MX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linking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 </a:t>
            </a:r>
            <a:r>
              <a:rPr lang="es-MX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words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.</a:t>
            </a:r>
            <a:endParaRPr lang="es-MX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  <a:p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Verbos en tiempo pasado, conectores.</a:t>
            </a:r>
            <a:endParaRPr lang="es-MX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414319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s-MX" b="1" dirty="0" smtClean="0">
                <a:latin typeface="Cambria" pitchFamily="18" charset="0"/>
              </a:rPr>
              <a:t>Objetivo general:</a:t>
            </a:r>
            <a:endParaRPr lang="es-MX" b="1" dirty="0">
              <a:latin typeface="Cambri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>
                <a:latin typeface="Cambria" pitchFamily="18" charset="0"/>
              </a:rPr>
              <a:t>El alumno será capaz de proporcionar y solicitar información básica de manera escrita y oral acerca de acciones y actividades que indiquen posibles </a:t>
            </a:r>
            <a:r>
              <a:rPr lang="es-MX" dirty="0" smtClean="0">
                <a:latin typeface="Cambria" pitchFamily="18" charset="0"/>
              </a:rPr>
              <a:t>eventos </a:t>
            </a:r>
            <a:r>
              <a:rPr lang="es-MX" dirty="0">
                <a:latin typeface="Cambria" pitchFamily="18" charset="0"/>
              </a:rPr>
              <a:t>en el futuro, intenciones, posibles planes y promesas.</a:t>
            </a:r>
            <a:r>
              <a:rPr lang="es-MX" b="1" dirty="0">
                <a:latin typeface="Cambria" pitchFamily="18" charset="0"/>
              </a:rPr>
              <a:t> </a:t>
            </a:r>
            <a:endParaRPr lang="es-MX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530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5" y="404664"/>
            <a:ext cx="828092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>
                <a:latin typeface="Cambria" pitchFamily="18" charset="0"/>
                <a:cs typeface="Arial" pitchFamily="34" charset="0"/>
              </a:rPr>
              <a:t>Nombre de la </a:t>
            </a:r>
            <a:r>
              <a:rPr lang="es-MX" sz="4400" b="1" dirty="0" smtClean="0">
                <a:latin typeface="Cambria" pitchFamily="18" charset="0"/>
                <a:cs typeface="Arial" pitchFamily="34" charset="0"/>
              </a:rPr>
              <a:t>unidad:</a:t>
            </a:r>
          </a:p>
          <a:p>
            <a:endParaRPr lang="es-MX" sz="4400" b="1" dirty="0">
              <a:latin typeface="Cambria" pitchFamily="18" charset="0"/>
              <a:cs typeface="Arial" pitchFamily="34" charset="0"/>
            </a:endParaRPr>
          </a:p>
          <a:p>
            <a:r>
              <a:rPr lang="es-MX" sz="2800" dirty="0" smtClean="0">
                <a:latin typeface="Cambria" pitchFamily="18" charset="0"/>
              </a:rPr>
              <a:t>2. Eventos pasados</a:t>
            </a:r>
            <a:endParaRPr lang="es-MX" sz="2800" dirty="0">
              <a:latin typeface="Cambria" pitchFamily="18" charset="0"/>
              <a:cs typeface="Arial" pitchFamily="34" charset="0"/>
            </a:endParaRPr>
          </a:p>
          <a:p>
            <a:endParaRPr lang="es-MX" sz="2800" b="1" dirty="0">
              <a:latin typeface="Cambria" pitchFamily="18" charset="0"/>
              <a:cs typeface="Arial" pitchFamily="34" charset="0"/>
            </a:endParaRPr>
          </a:p>
          <a:p>
            <a:r>
              <a:rPr lang="es-MX" sz="4400" b="1" dirty="0">
                <a:latin typeface="Cambria" pitchFamily="18" charset="0"/>
                <a:cs typeface="Arial" pitchFamily="34" charset="0"/>
              </a:rPr>
              <a:t>Objetivo de la </a:t>
            </a:r>
            <a:r>
              <a:rPr lang="es-MX" sz="4400" b="1" dirty="0" smtClean="0">
                <a:latin typeface="Cambria" pitchFamily="18" charset="0"/>
                <a:cs typeface="Arial" pitchFamily="34" charset="0"/>
              </a:rPr>
              <a:t>unidad:</a:t>
            </a:r>
          </a:p>
          <a:p>
            <a:endParaRPr lang="es-MX" sz="2800" b="1" dirty="0" smtClean="0">
              <a:latin typeface="Cambria" pitchFamily="18" charset="0"/>
              <a:cs typeface="Arial" pitchFamily="34" charset="0"/>
            </a:endParaRPr>
          </a:p>
          <a:p>
            <a:pPr algn="just"/>
            <a:r>
              <a:rPr lang="es-MX" sz="2800" dirty="0">
                <a:latin typeface="Cambria" pitchFamily="18" charset="0"/>
              </a:rPr>
              <a:t>Describir sucesos y eventos pasados en un discurso oral y escrito en contextos familiares o de su entorno inmediato en una segunda lengua.</a:t>
            </a:r>
            <a:endParaRPr lang="es-MX" sz="2800" b="1" dirty="0">
              <a:latin typeface="Cambria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630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01377" y="908720"/>
            <a:ext cx="841909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latin typeface="Cambria" pitchFamily="18" charset="0"/>
                <a:cs typeface="Arial" pitchFamily="34" charset="0"/>
              </a:rPr>
              <a:t>Tema:</a:t>
            </a:r>
          </a:p>
          <a:p>
            <a:endParaRPr lang="es-MX" sz="2800" b="1" dirty="0">
              <a:latin typeface="Cambria" pitchFamily="18" charset="0"/>
              <a:cs typeface="Arial" pitchFamily="34" charset="0"/>
            </a:endParaRPr>
          </a:p>
          <a:p>
            <a:r>
              <a:rPr lang="es-MX" sz="3200" dirty="0">
                <a:latin typeface="Cambria" pitchFamily="18" charset="0"/>
              </a:rPr>
              <a:t>   </a:t>
            </a:r>
            <a:r>
              <a:rPr lang="es-MX" sz="3200" dirty="0" smtClean="0">
                <a:latin typeface="Cambria" pitchFamily="18" charset="0"/>
              </a:rPr>
              <a:t>2.1. Hablar de eventos pasados</a:t>
            </a:r>
            <a:r>
              <a:rPr lang="es-MX" sz="2400" dirty="0" smtClean="0"/>
              <a:t>.</a:t>
            </a:r>
            <a:endParaRPr lang="es-MX" sz="2400" dirty="0" smtClean="0">
              <a:latin typeface="Cambria" pitchFamily="18" charset="0"/>
            </a:endParaRPr>
          </a:p>
          <a:p>
            <a:endParaRPr lang="es-MX" sz="2800" b="1" dirty="0">
              <a:latin typeface="Cambria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540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01377" y="548680"/>
            <a:ext cx="8419095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latin typeface="Cambria" pitchFamily="18" charset="0"/>
                <a:cs typeface="Arial" pitchFamily="34" charset="0"/>
              </a:rPr>
              <a:t>Desarrollo del Tema:</a:t>
            </a:r>
          </a:p>
          <a:p>
            <a:endParaRPr lang="es-MX" sz="2800" b="1" dirty="0" smtClean="0">
              <a:latin typeface="Cambria" pitchFamily="18" charset="0"/>
              <a:cs typeface="Arial" pitchFamily="34" charset="0"/>
            </a:endParaRPr>
          </a:p>
          <a:p>
            <a:pPr algn="just"/>
            <a:r>
              <a:rPr lang="en-US" sz="2800" dirty="0" smtClean="0">
                <a:latin typeface="Cambria" pitchFamily="18" charset="0"/>
                <a:cs typeface="Arial" pitchFamily="34" charset="0"/>
              </a:rPr>
              <a:t>According to its definition, a biography is </a:t>
            </a:r>
            <a:r>
              <a:rPr lang="en-US" sz="2800" i="1" dirty="0" smtClean="0">
                <a:latin typeface="Cambria" pitchFamily="18" charset="0"/>
              </a:rPr>
              <a:t>a written account of another person's life, </a:t>
            </a:r>
            <a:r>
              <a:rPr lang="en-US" sz="2800" dirty="0" smtClean="0">
                <a:latin typeface="Cambria" pitchFamily="18" charset="0"/>
              </a:rPr>
              <a:t>and it can be written about death people or sometimes it can be done as a profile by taking in consideration the most important events in the person’s life.</a:t>
            </a:r>
          </a:p>
          <a:p>
            <a:pPr algn="just"/>
            <a:endParaRPr lang="en-US" sz="2800" i="1" dirty="0" smtClean="0">
              <a:latin typeface="Cambria" pitchFamily="18" charset="0"/>
              <a:cs typeface="Arial" pitchFamily="34" charset="0"/>
            </a:endParaRPr>
          </a:p>
          <a:p>
            <a:endParaRPr lang="en-US" sz="2800" dirty="0">
              <a:latin typeface="Cambria" pitchFamily="18" charset="0"/>
              <a:cs typeface="Arial" pitchFamily="34" charset="0"/>
            </a:endParaRPr>
          </a:p>
          <a:p>
            <a:pPr algn="just"/>
            <a:endParaRPr lang="es-MX" sz="2400" dirty="0">
              <a:latin typeface="Cambria" pitchFamily="18" charset="0"/>
              <a:cs typeface="Arial" pitchFamily="34" charset="0"/>
            </a:endParaRPr>
          </a:p>
        </p:txBody>
      </p:sp>
      <p:pic>
        <p:nvPicPr>
          <p:cNvPr id="1026" name="Picture 2" descr="Resultado de imagen para biograph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4000504"/>
            <a:ext cx="2476500" cy="18478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297830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01377" y="960294"/>
            <a:ext cx="841909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latin typeface="Cambria" pitchFamily="18" charset="0"/>
                <a:cs typeface="Arial" pitchFamily="34" charset="0"/>
              </a:rPr>
              <a:t>The following slides show some examples about different kind of biographies.</a:t>
            </a:r>
            <a:endParaRPr lang="en-US" sz="2800" dirty="0" smtClean="0">
              <a:latin typeface="Cambria" pitchFamily="18" charset="0"/>
              <a:cs typeface="Arial" pitchFamily="34" charset="0"/>
            </a:endParaRPr>
          </a:p>
          <a:p>
            <a:endParaRPr lang="en-US" sz="2800" dirty="0">
              <a:latin typeface="Cambria" pitchFamily="18" charset="0"/>
              <a:cs typeface="Arial" pitchFamily="34" charset="0"/>
            </a:endParaRPr>
          </a:p>
          <a:p>
            <a:pPr algn="just"/>
            <a:endParaRPr lang="es-MX" sz="2400" dirty="0">
              <a:latin typeface="Cambri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s://practicalpages.files.wordpress.com/2011/04/blog-biography-notebook-0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273251"/>
            <a:ext cx="4786346" cy="64418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512</Words>
  <Application>Microsoft Office PowerPoint</Application>
  <PresentationFormat>Presentación en pantalla (4:3)</PresentationFormat>
  <Paragraphs>43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Tema de Office</vt:lpstr>
      <vt:lpstr>UNIVERSIDAD AUTÓNOMA DEL ESTADO DE HIDALGO ESCUELA SUPERIOR DE ZIMAPÁN</vt:lpstr>
      <vt:lpstr>Resumen (Abstract)</vt:lpstr>
      <vt:lpstr>Palabras clave (Keywords):</vt:lpstr>
      <vt:lpstr>Objetivo general: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 AUTÓNOMA DEL ESTADO DE HIDALGO ESCUELA SUPERIOR DE ZIMAPÁN</dc:title>
  <dc:creator>PC 2 EL RAYO</dc:creator>
  <cp:lastModifiedBy>PC 2 EL RAYO</cp:lastModifiedBy>
  <cp:revision>14</cp:revision>
  <dcterms:created xsi:type="dcterms:W3CDTF">2016-07-30T00:14:28Z</dcterms:created>
  <dcterms:modified xsi:type="dcterms:W3CDTF">2016-07-30T01:10:32Z</dcterms:modified>
</cp:coreProperties>
</file>