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3" r:id="rId3"/>
    <p:sldId id="258" r:id="rId4"/>
    <p:sldId id="259" r:id="rId5"/>
    <p:sldId id="281" r:id="rId6"/>
    <p:sldId id="282" r:id="rId7"/>
    <p:sldId id="283" r:id="rId8"/>
    <p:sldId id="280" r:id="rId9"/>
    <p:sldId id="285" r:id="rId10"/>
    <p:sldId id="286" r:id="rId11"/>
    <p:sldId id="288" r:id="rId12"/>
    <p:sldId id="289" r:id="rId13"/>
    <p:sldId id="284" r:id="rId14"/>
    <p:sldId id="290" r:id="rId15"/>
    <p:sldId id="272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>
      <p:cViewPr varScale="1">
        <p:scale>
          <a:sx n="69" d="100"/>
          <a:sy n="69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FF595-111E-4CF7-AA1B-9ABAB995DD5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6597F5-FBBE-4FAC-A2FD-05E0B5639C4C}">
      <dgm:prSet phldrT="[Texto]"/>
      <dgm:spPr/>
      <dgm:t>
        <a:bodyPr/>
        <a:lstStyle/>
        <a:p>
          <a:r>
            <a:rPr lang="es-MX" dirty="0" smtClean="0"/>
            <a:t>Que el trabajador explícita o implícitamente hubiese asumido los riesgos de trabajo</a:t>
          </a:r>
          <a:endParaRPr lang="es-ES" dirty="0"/>
        </a:p>
      </dgm:t>
    </dgm:pt>
    <dgm:pt modelId="{D203B0E5-2F04-4DDC-9121-490ECBEE5369}" type="parTrans" cxnId="{261A96F4-F1C9-46AF-9EF8-57EE4E67E7BE}">
      <dgm:prSet/>
      <dgm:spPr/>
      <dgm:t>
        <a:bodyPr/>
        <a:lstStyle/>
        <a:p>
          <a:endParaRPr lang="es-ES"/>
        </a:p>
      </dgm:t>
    </dgm:pt>
    <dgm:pt modelId="{8A6FBC17-6EB6-4A7F-B54C-609C1004033B}" type="sibTrans" cxnId="{261A96F4-F1C9-46AF-9EF8-57EE4E67E7BE}">
      <dgm:prSet/>
      <dgm:spPr/>
      <dgm:t>
        <a:bodyPr/>
        <a:lstStyle/>
        <a:p>
          <a:endParaRPr lang="es-ES"/>
        </a:p>
      </dgm:t>
    </dgm:pt>
    <dgm:pt modelId="{E54AAC24-5A4C-4F15-AA58-2CD191B07597}">
      <dgm:prSet/>
      <dgm:spPr/>
      <dgm:t>
        <a:bodyPr/>
        <a:lstStyle/>
        <a:p>
          <a:r>
            <a:rPr lang="es-MX" dirty="0" smtClean="0"/>
            <a:t>Que el accidente ocurra por torpeza o negligencia del trabajador</a:t>
          </a:r>
          <a:endParaRPr lang="es-MX" dirty="0"/>
        </a:p>
      </dgm:t>
    </dgm:pt>
    <dgm:pt modelId="{EFF23BB8-DCAB-4C74-A3FC-67F233837901}" type="parTrans" cxnId="{5C1CCC7F-6A2C-48CF-881A-5DC3D42A7466}">
      <dgm:prSet/>
      <dgm:spPr/>
      <dgm:t>
        <a:bodyPr/>
        <a:lstStyle/>
        <a:p>
          <a:endParaRPr lang="es-ES"/>
        </a:p>
      </dgm:t>
    </dgm:pt>
    <dgm:pt modelId="{53FF933B-CFD2-42E3-819D-1137D5B90D67}" type="sibTrans" cxnId="{5C1CCC7F-6A2C-48CF-881A-5DC3D42A7466}">
      <dgm:prSet/>
      <dgm:spPr/>
      <dgm:t>
        <a:bodyPr/>
        <a:lstStyle/>
        <a:p>
          <a:endParaRPr lang="es-ES"/>
        </a:p>
      </dgm:t>
    </dgm:pt>
    <dgm:pt modelId="{F3C4E5EE-E23F-4DDD-9681-E8C2C02CE69B}">
      <dgm:prSet/>
      <dgm:spPr/>
      <dgm:t>
        <a:bodyPr/>
        <a:lstStyle/>
        <a:p>
          <a:r>
            <a:rPr lang="es-MX" dirty="0" smtClean="0"/>
            <a:t>Que el accidente sea causado por imprudencia o negligencia de algún compañero de trabajo o de una tercera persona.</a:t>
          </a:r>
          <a:endParaRPr lang="es-MX" dirty="0"/>
        </a:p>
      </dgm:t>
    </dgm:pt>
    <dgm:pt modelId="{504DA96A-A142-4449-B642-322E5B555CB4}" type="parTrans" cxnId="{7FA4BFF4-3AC5-4D9C-B20C-0DDCF5C10B53}">
      <dgm:prSet/>
      <dgm:spPr/>
      <dgm:t>
        <a:bodyPr/>
        <a:lstStyle/>
        <a:p>
          <a:endParaRPr lang="es-ES"/>
        </a:p>
      </dgm:t>
    </dgm:pt>
    <dgm:pt modelId="{3E3E6E18-25D6-438F-A971-A8FB4064B190}" type="sibTrans" cxnId="{7FA4BFF4-3AC5-4D9C-B20C-0DDCF5C10B53}">
      <dgm:prSet/>
      <dgm:spPr/>
      <dgm:t>
        <a:bodyPr/>
        <a:lstStyle/>
        <a:p>
          <a:endParaRPr lang="es-ES"/>
        </a:p>
      </dgm:t>
    </dgm:pt>
    <dgm:pt modelId="{E390DA7E-5ACF-424D-918D-23CCE269C7EF}" type="pres">
      <dgm:prSet presAssocID="{0DBFF595-111E-4CF7-AA1B-9ABAB995DD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3EE497-B3D5-4652-A0F4-BDB6842659D0}" type="pres">
      <dgm:prSet presAssocID="{096597F5-FBBE-4FAC-A2FD-05E0B5639C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CBCE6-1912-402A-BF98-9023096907A4}" type="pres">
      <dgm:prSet presAssocID="{8A6FBC17-6EB6-4A7F-B54C-609C1004033B}" presName="sibTrans" presStyleCnt="0"/>
      <dgm:spPr/>
    </dgm:pt>
    <dgm:pt modelId="{A26EC5E3-E1F5-4C3E-A164-9E22EA7C46E6}" type="pres">
      <dgm:prSet presAssocID="{E54AAC24-5A4C-4F15-AA58-2CD191B075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BFEA6C-8C87-49D8-B9AE-5A4F183E43E0}" type="pres">
      <dgm:prSet presAssocID="{53FF933B-CFD2-42E3-819D-1137D5B90D67}" presName="sibTrans" presStyleCnt="0"/>
      <dgm:spPr/>
    </dgm:pt>
    <dgm:pt modelId="{4CE913F7-78DC-4FD1-98CA-1F773555714C}" type="pres">
      <dgm:prSet presAssocID="{F3C4E5EE-E23F-4DDD-9681-E8C2C02CE6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B8C125-BC5C-4416-8952-4D185FF62924}" type="presOf" srcId="{096597F5-FBBE-4FAC-A2FD-05E0B5639C4C}" destId="{2E3EE497-B3D5-4652-A0F4-BDB6842659D0}" srcOrd="0" destOrd="0" presId="urn:microsoft.com/office/officeart/2005/8/layout/default"/>
    <dgm:cxn modelId="{261A96F4-F1C9-46AF-9EF8-57EE4E67E7BE}" srcId="{0DBFF595-111E-4CF7-AA1B-9ABAB995DD5C}" destId="{096597F5-FBBE-4FAC-A2FD-05E0B5639C4C}" srcOrd="0" destOrd="0" parTransId="{D203B0E5-2F04-4DDC-9121-490ECBEE5369}" sibTransId="{8A6FBC17-6EB6-4A7F-B54C-609C1004033B}"/>
    <dgm:cxn modelId="{7FA4BFF4-3AC5-4D9C-B20C-0DDCF5C10B53}" srcId="{0DBFF595-111E-4CF7-AA1B-9ABAB995DD5C}" destId="{F3C4E5EE-E23F-4DDD-9681-E8C2C02CE69B}" srcOrd="2" destOrd="0" parTransId="{504DA96A-A142-4449-B642-322E5B555CB4}" sibTransId="{3E3E6E18-25D6-438F-A971-A8FB4064B190}"/>
    <dgm:cxn modelId="{6416CA2D-874B-4A4E-A7B8-F3D0857BE37B}" type="presOf" srcId="{E54AAC24-5A4C-4F15-AA58-2CD191B07597}" destId="{A26EC5E3-E1F5-4C3E-A164-9E22EA7C46E6}" srcOrd="0" destOrd="0" presId="urn:microsoft.com/office/officeart/2005/8/layout/default"/>
    <dgm:cxn modelId="{1544FB1A-C605-4759-BADA-181CAF8E8F9C}" type="presOf" srcId="{0DBFF595-111E-4CF7-AA1B-9ABAB995DD5C}" destId="{E390DA7E-5ACF-424D-918D-23CCE269C7EF}" srcOrd="0" destOrd="0" presId="urn:microsoft.com/office/officeart/2005/8/layout/default"/>
    <dgm:cxn modelId="{5C1CCC7F-6A2C-48CF-881A-5DC3D42A7466}" srcId="{0DBFF595-111E-4CF7-AA1B-9ABAB995DD5C}" destId="{E54AAC24-5A4C-4F15-AA58-2CD191B07597}" srcOrd="1" destOrd="0" parTransId="{EFF23BB8-DCAB-4C74-A3FC-67F233837901}" sibTransId="{53FF933B-CFD2-42E3-819D-1137D5B90D67}"/>
    <dgm:cxn modelId="{1AE8322E-01F2-423C-AC7C-AAACF92CBBB1}" type="presOf" srcId="{F3C4E5EE-E23F-4DDD-9681-E8C2C02CE69B}" destId="{4CE913F7-78DC-4FD1-98CA-1F773555714C}" srcOrd="0" destOrd="0" presId="urn:microsoft.com/office/officeart/2005/8/layout/default"/>
    <dgm:cxn modelId="{BBF26788-4D3C-4032-A013-0085AAB8D84F}" type="presParOf" srcId="{E390DA7E-5ACF-424D-918D-23CCE269C7EF}" destId="{2E3EE497-B3D5-4652-A0F4-BDB6842659D0}" srcOrd="0" destOrd="0" presId="urn:microsoft.com/office/officeart/2005/8/layout/default"/>
    <dgm:cxn modelId="{83D7DBA7-1CF1-4232-B45B-F950D0987C7F}" type="presParOf" srcId="{E390DA7E-5ACF-424D-918D-23CCE269C7EF}" destId="{284CBCE6-1912-402A-BF98-9023096907A4}" srcOrd="1" destOrd="0" presId="urn:microsoft.com/office/officeart/2005/8/layout/default"/>
    <dgm:cxn modelId="{4A1CD0A9-176F-4FC1-BEA7-E7AF333FD08C}" type="presParOf" srcId="{E390DA7E-5ACF-424D-918D-23CCE269C7EF}" destId="{A26EC5E3-E1F5-4C3E-A164-9E22EA7C46E6}" srcOrd="2" destOrd="0" presId="urn:microsoft.com/office/officeart/2005/8/layout/default"/>
    <dgm:cxn modelId="{C884995E-EF0F-4FE1-AD2C-906AD41299CC}" type="presParOf" srcId="{E390DA7E-5ACF-424D-918D-23CCE269C7EF}" destId="{E1BFEA6C-8C87-49D8-B9AE-5A4F183E43E0}" srcOrd="3" destOrd="0" presId="urn:microsoft.com/office/officeart/2005/8/layout/default"/>
    <dgm:cxn modelId="{8678DB13-8576-446E-BF23-7AA7C01CA630}" type="presParOf" srcId="{E390DA7E-5ACF-424D-918D-23CCE269C7EF}" destId="{4CE913F7-78DC-4FD1-98CA-1F773555714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E497-B3D5-4652-A0F4-BDB6842659D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Que el trabajador explícita o implícitamente hubiese asumido los riesgos de trabajo</a:t>
          </a:r>
          <a:endParaRPr lang="es-ES" sz="2700" kern="1200" dirty="0"/>
        </a:p>
      </dsp:txBody>
      <dsp:txXfrm>
        <a:off x="992" y="194138"/>
        <a:ext cx="3869531" cy="2321718"/>
      </dsp:txXfrm>
    </dsp:sp>
    <dsp:sp modelId="{A26EC5E3-E1F5-4C3E-A164-9E22EA7C46E6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Que el accidente ocurra por torpeza o negligencia del trabajador</a:t>
          </a:r>
          <a:endParaRPr lang="es-MX" sz="2700" kern="1200"/>
        </a:p>
      </dsp:txBody>
      <dsp:txXfrm>
        <a:off x="4257476" y="194138"/>
        <a:ext cx="3869531" cy="2321718"/>
      </dsp:txXfrm>
    </dsp:sp>
    <dsp:sp modelId="{4CE913F7-78DC-4FD1-98CA-1F773555714C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Que el accidente sea causado por imprudencia o negligencia de algún compañero de trabajo o de una tercera persona.</a:t>
          </a:r>
          <a:endParaRPr lang="es-MX" sz="2700" kern="1200"/>
        </a:p>
      </dsp:txBody>
      <dsp:txXfrm>
        <a:off x="2129234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FC68-D23B-4B69-9EA5-7B7113EEC8C0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5402-A144-4413-9962-533EEC834B6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74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047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676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6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203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512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512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447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498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508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731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15/08/2016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3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564904"/>
            <a:ext cx="633670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Estudio Contable de las Obligaciones Tributarias</a:t>
            </a:r>
          </a:p>
          <a:p>
            <a:pPr algn="ctr">
              <a:defRPr/>
            </a:pP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800" b="1" dirty="0"/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L.C. Beatriz Caballero Máximo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Julio a Diciembre de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1600" y="1988840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obligación de los trabajadores observar las medidas preventivas de seguridad e higiene que establecen los reglamentos y las normas oficiales mexicanas expedidas por las autoridades competentes, así como las que indiquen los patrones para la prevención de riesgos de trabajo.</a:t>
            </a:r>
            <a:endParaRPr lang="es-MX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.scoop.it/hRnpuByepqlMx9czAo19CTl72eJkfbmt4t8yenImKBVvK0kTmF0xjctABnaLJI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62071" cy="379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64148"/>
              </p:ext>
            </p:extLst>
          </p:nvPr>
        </p:nvGraphicFramePr>
        <p:xfrm>
          <a:off x="1043608" y="260648"/>
          <a:ext cx="7416824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1739781804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856289506"/>
                    </a:ext>
                  </a:extLst>
                </a:gridCol>
              </a:tblGrid>
              <a:tr h="851199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Efectos del Riesgo de Trabajo</a:t>
                      </a:r>
                      <a:endParaRPr lang="es-MX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Definición </a:t>
                      </a:r>
                      <a:endParaRPr lang="es-MX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2566"/>
                  </a:ext>
                </a:extLst>
              </a:tr>
              <a:tr h="34993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Incapacidad Temporal</a:t>
                      </a:r>
                    </a:p>
                    <a:p>
                      <a:pPr algn="just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Es la pérdida de facultades o aptitudes que imposibilita parcial o totalmente a una persona para desempeñar su trabajo por algún tiempo</a:t>
                      </a:r>
                      <a:endParaRPr lang="es-ES" sz="2000" dirty="0" smtClean="0"/>
                    </a:p>
                    <a:p>
                      <a:pPr algn="just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04096"/>
                  </a:ext>
                </a:extLst>
              </a:tr>
              <a:tr h="19861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Incapacidad permanente parcial</a:t>
                      </a:r>
                      <a:endParaRPr lang="es-ES" sz="2400" dirty="0" smtClean="0"/>
                    </a:p>
                    <a:p>
                      <a:pPr algn="just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Es la disminución de las facultades o aptitudes de una persona para trabajar.</a:t>
                      </a:r>
                      <a:endParaRPr lang="es-ES" sz="2400" dirty="0" smtClean="0"/>
                    </a:p>
                    <a:p>
                      <a:pPr algn="just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0933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10" y="1988840"/>
            <a:ext cx="2785359" cy="193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8315"/>
          <a:stretch/>
        </p:blipFill>
        <p:spPr>
          <a:xfrm flipH="1">
            <a:off x="1979712" y="5445224"/>
            <a:ext cx="1123902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44265"/>
              </p:ext>
            </p:extLst>
          </p:nvPr>
        </p:nvGraphicFramePr>
        <p:xfrm>
          <a:off x="323528" y="620688"/>
          <a:ext cx="8208912" cy="6139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739781804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856289506"/>
                    </a:ext>
                  </a:extLst>
                </a:gridCol>
              </a:tblGrid>
              <a:tr h="93930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Efectos del Riesgo de Trabajo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Definición 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2566"/>
                  </a:ext>
                </a:extLst>
              </a:tr>
              <a:tr h="2085035">
                <a:tc>
                  <a:txBody>
                    <a:bodyPr/>
                    <a:lstStyle/>
                    <a:p>
                      <a:pPr lvl="0" algn="ctr"/>
                      <a:r>
                        <a:rPr lang="es-MX" sz="1800" dirty="0" smtClean="0"/>
                        <a:t>Incapacidad permanente total</a:t>
                      </a:r>
                      <a:endParaRPr lang="es-ES" sz="1800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MX" sz="1800" dirty="0" smtClean="0"/>
                        <a:t>Es la pérdida de facultades o aptitudes de una persona que la imposibilita para desempeñar cualquier trabajo por el resto de su vida.</a:t>
                      </a:r>
                      <a:endParaRPr lang="es-ES" sz="1800" dirty="0" smtClean="0"/>
                    </a:p>
                    <a:p>
                      <a:pPr algn="just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04096"/>
                  </a:ext>
                </a:extLst>
              </a:tr>
              <a:tr h="3114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Muerte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Art.108 de la Ley General de Salud. </a:t>
                      </a:r>
                      <a:endParaRPr kumimoji="0" lang="es-MX" alt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“La muerte pone fin a la persona. Se considera ausencia de vida al cese definitivo de la actividad cerebral, independientemente de que algunos de sus órganos o tejidos mantengan actividad biológica y puedan ser utilizados con fones de trasplante, injerto o cultivo.</a:t>
                      </a:r>
                      <a:endParaRPr kumimoji="0" lang="es-ES" altLang="es-MX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09336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69" y="4087595"/>
            <a:ext cx="2143125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835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Conclusión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206084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3945" indent="-450215" algn="ctr">
              <a:spcAft>
                <a:spcPts val="0"/>
              </a:spcAft>
            </a:pPr>
            <a:r>
              <a:rPr lang="es-MX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Los </a:t>
            </a: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</a:rPr>
              <a:t>patronos deberán pagar la indemnización correspondiente, según que haya traído como consecuencia la muerte o simplemente incapacidad temporal o permanente para trabajar, de acuerdo con lo que las leyes determinen.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367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8098" y="352249"/>
            <a:ext cx="633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3515" algn="just">
              <a:spcAft>
                <a:spcPts val="0"/>
              </a:spcAft>
              <a:tabLst>
                <a:tab pos="5605780" algn="r"/>
              </a:tabLst>
            </a:pPr>
            <a:r>
              <a:rPr lang="es-MX" b="1" dirty="0">
                <a:latin typeface="Arial" panose="020B0604020202020204" pitchFamily="34" charset="0"/>
                <a:ea typeface="MS Mincho"/>
              </a:rPr>
              <a:t>Artículo </a:t>
            </a:r>
            <a:r>
              <a:rPr lang="es-MX" b="1" dirty="0" smtClean="0">
                <a:latin typeface="Arial" panose="020B0604020202020204" pitchFamily="34" charset="0"/>
                <a:ea typeface="MS Mincho"/>
              </a:rPr>
              <a:t>489 LFT </a:t>
            </a:r>
            <a:r>
              <a:rPr lang="es-MX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es-MX" dirty="0">
                <a:latin typeface="Arial" panose="020B0604020202020204" pitchFamily="34" charset="0"/>
                <a:ea typeface="MS Mincho"/>
              </a:rPr>
              <a:t>No libera al patrón de responsabilidad:</a:t>
            </a:r>
            <a:endParaRPr lang="es-MX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6145343"/>
              </p:ext>
            </p:extLst>
          </p:nvPr>
        </p:nvGraphicFramePr>
        <p:xfrm>
          <a:off x="611560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692696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/>
          </a:p>
          <a:p>
            <a:pPr lvl="0" algn="ctr"/>
            <a:endParaRPr lang="es-MX" sz="2400" dirty="0" smtClean="0"/>
          </a:p>
          <a:p>
            <a:pPr algn="just"/>
            <a:r>
              <a:rPr lang="es-ES" sz="2400" dirty="0" smtClean="0"/>
              <a:t>Constitución Política de los Estados Unidos Mexicanos (2016) </a:t>
            </a:r>
            <a:r>
              <a:rPr lang="es-MX" sz="2400" dirty="0"/>
              <a:t>Consultada el 12 de Agosto de 2016 desde 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/>
              <a:t> http</a:t>
            </a:r>
            <a:r>
              <a:rPr lang="es-ES" sz="2400" dirty="0"/>
              <a:t>://www.diputados.gob.mx/LeyesBiblio/ref/cpeum.htm</a:t>
            </a:r>
            <a:endParaRPr lang="es-ES" sz="2400" dirty="0" smtClean="0"/>
          </a:p>
          <a:p>
            <a:pPr lvl="0" algn="just"/>
            <a:endParaRPr lang="es-MX" sz="2400" dirty="0" smtClean="0"/>
          </a:p>
          <a:p>
            <a:pPr algn="just"/>
            <a:r>
              <a:rPr lang="es-MX" sz="2400" dirty="0" smtClean="0"/>
              <a:t>Ley Federal del trabajo (2016) Consultada el 12 de Agosto de 2016 </a:t>
            </a:r>
            <a:r>
              <a:rPr lang="es-MX" sz="2400" dirty="0"/>
              <a:t>desde http://www.diputados.gob.mx/LeyesBiblio/ref/lft.htm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32656"/>
            <a:ext cx="820866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Riesgo de Trabajo (Parte I)</a:t>
            </a:r>
            <a:endParaRPr lang="es-MX" sz="2800" b="1" dirty="0"/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                        Resumen (Abstract)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dirty="0" smtClean="0"/>
          </a:p>
          <a:p>
            <a:pPr algn="ctr"/>
            <a:r>
              <a:rPr lang="es-MX" dirty="0"/>
              <a:t>Riesgos de trabajos son los accidentes y enfermedades a que están expuestos los trabajadores en ejercicio o con motivo del trabajo.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Risks of work are accidents and illnesses to which workers in the exercise or on the occasion of the work are exposed</a:t>
            </a:r>
            <a:r>
              <a:rPr lang="en-US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sz="2000" b="1" dirty="0" smtClean="0"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              Palabras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(keywords)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cs typeface="Arial" pitchFamily="34" charset="0"/>
              </a:rPr>
              <a:t>Accidentes, enfermedades y riesgo de trabajo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Accidents and diseases and risk of work</a:t>
            </a:r>
            <a:endParaRPr lang="es-MX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Estudio General de la empresa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s-MX" sz="2800" dirty="0"/>
              <a:t>Identificar </a:t>
            </a:r>
            <a:r>
              <a:rPr lang="es-MX" altLang="es-MX" sz="2800" dirty="0" smtClean="0"/>
              <a:t>,analizar, verificar y evaluar el historial de la empresa y el de sus empleados, partiendo desde sus obligaciones y derechos, para el análisis y registro y presentación de los trámites vigentes, vía internet tanto fiscales como contables, internos y externos.</a:t>
            </a:r>
            <a:endParaRPr lang="en-US" altLang="es-MX" sz="28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8160" y="404662"/>
            <a:ext cx="82103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1.1.1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Riesgo de Trabajo</a:t>
            </a:r>
            <a:endParaRPr lang="es-MX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s-MX" sz="2800" dirty="0" smtClean="0"/>
              <a:t>  </a:t>
            </a:r>
          </a:p>
          <a:p>
            <a:pPr marL="1083945" indent="-450215" algn="ctr"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Los empresarios serán responsables de los accidentes del trabajo y de las enfermedades profesionales de los trabajadores, sufridas con motivo o en ejercicio de la profesión o trabajo que </a:t>
            </a:r>
            <a:r>
              <a:rPr lang="es-MX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ejecuten</a:t>
            </a:r>
            <a:endParaRPr lang="es-MX" sz="3200" dirty="0"/>
          </a:p>
          <a:p>
            <a:pPr algn="ctr"/>
            <a:endParaRPr lang="es-ES" sz="3200" dirty="0"/>
          </a:p>
          <a:p>
            <a:pPr lvl="0" algn="ctr"/>
            <a:endParaRPr lang="es-ES" sz="2800" dirty="0"/>
          </a:p>
          <a:p>
            <a:pPr algn="ctr"/>
            <a:endParaRPr lang="es-MX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828600" y="48153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/>
          </a:p>
          <a:p>
            <a:pPr lvl="0" algn="ctr"/>
            <a:endParaRPr lang="es-MX" sz="2800" dirty="0"/>
          </a:p>
          <a:p>
            <a:pPr algn="ctr"/>
            <a:endParaRPr lang="es-ES" sz="2800" dirty="0"/>
          </a:p>
          <a:p>
            <a:pPr lvl="0" algn="ctr"/>
            <a:endParaRPr lang="es-ES" sz="2800" dirty="0"/>
          </a:p>
          <a:p>
            <a:pPr algn="ctr"/>
            <a:endParaRPr lang="es-MX" sz="2800" dirty="0"/>
          </a:p>
        </p:txBody>
      </p:sp>
      <p:sp>
        <p:nvSpPr>
          <p:cNvPr id="3" name="Rectángulo 2"/>
          <p:cNvSpPr/>
          <p:nvPr/>
        </p:nvSpPr>
        <p:spPr>
          <a:xfrm>
            <a:off x="1687386" y="620688"/>
            <a:ext cx="5062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Riesgo de trabajo</a:t>
            </a: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(LFT)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9592" y="306896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Artículo 473.- </a:t>
            </a:r>
            <a:r>
              <a:rPr lang="es-MX" sz="2400" dirty="0"/>
              <a:t>Riesgos de trabajos son los accidentes y enfermedades a que están expuestos los trabajadores en ejercicio o con motivo del trabajo.</a:t>
            </a:r>
          </a:p>
        </p:txBody>
      </p:sp>
      <p:pic>
        <p:nvPicPr>
          <p:cNvPr id="6" name="Picture 2" descr="https://blog.todoconta.com/wp-content/uploads/Prima-de-Riesgo-de-Trabaj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284709" cy="201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07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828600" y="48153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/>
          </a:p>
          <a:p>
            <a:pPr lvl="0" algn="ctr"/>
            <a:endParaRPr lang="es-MX" sz="2800" dirty="0"/>
          </a:p>
          <a:p>
            <a:pPr algn="ctr"/>
            <a:endParaRPr lang="es-ES" sz="2800" dirty="0"/>
          </a:p>
          <a:p>
            <a:pPr lvl="0" algn="ctr"/>
            <a:endParaRPr lang="es-ES" sz="2800" dirty="0"/>
          </a:p>
          <a:p>
            <a:pPr algn="ctr"/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899592" y="1417639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3515" algn="just">
              <a:spcAft>
                <a:spcPts val="0"/>
              </a:spcAft>
              <a:tabLst>
                <a:tab pos="5605780" algn="r"/>
              </a:tabLst>
            </a:pPr>
            <a:r>
              <a:rPr lang="es-MX" sz="2400" b="1" dirty="0">
                <a:latin typeface="Arial" panose="020B0604020202020204" pitchFamily="34" charset="0"/>
                <a:ea typeface="MS Mincho"/>
              </a:rPr>
              <a:t>Artículo 474 LFT </a:t>
            </a:r>
            <a:r>
              <a:rPr lang="es-MX" sz="2400" dirty="0">
                <a:latin typeface="Arial" panose="020B0604020202020204" pitchFamily="34" charset="0"/>
                <a:ea typeface="MS Mincho"/>
              </a:rPr>
              <a:t>Accidente de trabajo es toda lesión orgánica o perturbación funcional, inmediata o posterior, o la muerte, producida repentinamente en ejercicio, o con motivo del trabajo, cualesquiera que sean el lugar y el tiempo en que se preste.</a:t>
            </a:r>
            <a:endParaRPr lang="es-MX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82" y="1700808"/>
            <a:ext cx="3252390" cy="281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828600" y="48153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/>
          </a:p>
          <a:p>
            <a:pPr lvl="0" algn="ctr"/>
            <a:endParaRPr lang="es-MX" sz="2800" dirty="0"/>
          </a:p>
          <a:p>
            <a:pPr algn="ctr"/>
            <a:endParaRPr lang="es-ES" sz="2800" dirty="0"/>
          </a:p>
          <a:p>
            <a:pPr lvl="0" algn="ctr"/>
            <a:endParaRPr lang="es-ES" sz="2800" dirty="0"/>
          </a:p>
          <a:p>
            <a:pPr algn="ctr"/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683568" y="1843708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3515" algn="just">
              <a:spcAft>
                <a:spcPts val="0"/>
              </a:spcAft>
              <a:tabLst>
                <a:tab pos="5605780" algn="r"/>
              </a:tabLst>
            </a:pPr>
            <a:r>
              <a:rPr lang="es-MX" sz="2400" dirty="0">
                <a:latin typeface="Arial" panose="020B0604020202020204" pitchFamily="34" charset="0"/>
                <a:ea typeface="MS Mincho"/>
              </a:rPr>
              <a:t>Quedan incluidos en la definición anterior los accidentes que se produzcan al trasladarse el trabajador directamente de su domicilio al lugar del trabajo y de éste a aquél.</a:t>
            </a:r>
            <a:endParaRPr lang="es-MX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diariosur.es/RC/201409/19/media/cortadas/metro-moscu--575x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14707"/>
            <a:ext cx="3169498" cy="1780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c.es/Media/201311/14/01-accidente-trafico--644x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094126" cy="1955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03648" y="14847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3515" algn="just">
              <a:spcAft>
                <a:spcPts val="0"/>
              </a:spcAft>
              <a:tabLst>
                <a:tab pos="5605780" algn="r"/>
              </a:tabLst>
            </a:pPr>
            <a:r>
              <a:rPr lang="es-MX" b="1" dirty="0">
                <a:latin typeface="Arial" panose="020B0604020202020204" pitchFamily="34" charset="0"/>
                <a:ea typeface="MS Mincho"/>
              </a:rPr>
              <a:t>Artículo </a:t>
            </a:r>
            <a:r>
              <a:rPr lang="es-MX" b="1" dirty="0" smtClean="0">
                <a:latin typeface="Arial" panose="020B0604020202020204" pitchFamily="34" charset="0"/>
                <a:ea typeface="MS Mincho"/>
              </a:rPr>
              <a:t>475</a:t>
            </a:r>
            <a:r>
              <a:rPr lang="es-MX" b="1" dirty="0">
                <a:latin typeface="Arial" panose="020B0604020202020204" pitchFamily="34" charset="0"/>
                <a:ea typeface="MS Mincho"/>
              </a:rPr>
              <a:t> </a:t>
            </a:r>
            <a:r>
              <a:rPr lang="es-MX" b="1" dirty="0" smtClean="0">
                <a:latin typeface="Arial" panose="020B0604020202020204" pitchFamily="34" charset="0"/>
                <a:ea typeface="MS Mincho"/>
              </a:rPr>
              <a:t>LFT </a:t>
            </a:r>
            <a:r>
              <a:rPr lang="es-MX" dirty="0">
                <a:latin typeface="Arial" panose="020B0604020202020204" pitchFamily="34" charset="0"/>
                <a:ea typeface="MS Mincho"/>
              </a:rPr>
              <a:t>Enfermedad de trabajo es todo estado patológico derivado de la acción continuada de una causa que tenga su origen o motivo en el trabajo o en el medio en que el trabajador se vea obligado a prestar sus servicios.</a:t>
            </a:r>
            <a:endParaRPr lang="es-MX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http://www.eigintegral.com/activitats/5321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33242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1680" y="40050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880" algn="just"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475 Bis LFT - El patrón es responsable de la seguridad e higiene y de la prevención de los riesgos en el trabajo, conforme a las disposiciones de esta Ley, sus reglamentos y las normas oficiales mexicanas aplicables.</a:t>
            </a:r>
            <a:endParaRPr lang="es-MX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ncrypted-tbn3.gstatic.com/images?q=tbn:ANd9GcStOuwE7cDnGDhzE5k2rqYLuK7TRZA0hI98B9_xwRsoCSgW1KH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2105025" cy="21717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729</Words>
  <Application>Microsoft Office PowerPoint</Application>
  <PresentationFormat>Presentación en pantalla (4:3)</PresentationFormat>
  <Paragraphs>95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MS Mincho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Microsoft</cp:lastModifiedBy>
  <cp:revision>98</cp:revision>
  <dcterms:created xsi:type="dcterms:W3CDTF">2012-08-07T16:35:15Z</dcterms:created>
  <dcterms:modified xsi:type="dcterms:W3CDTF">2016-08-15T20:31:42Z</dcterms:modified>
</cp:coreProperties>
</file>