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3" r:id="rId3"/>
    <p:sldId id="257" r:id="rId4"/>
    <p:sldId id="258" r:id="rId5"/>
    <p:sldId id="259" r:id="rId6"/>
    <p:sldId id="273" r:id="rId7"/>
    <p:sldId id="274" r:id="rId8"/>
    <p:sldId id="275" r:id="rId9"/>
    <p:sldId id="276" r:id="rId10"/>
    <p:sldId id="280" r:id="rId11"/>
    <p:sldId id="279" r:id="rId12"/>
    <p:sldId id="278" r:id="rId13"/>
    <p:sldId id="277" r:id="rId14"/>
    <p:sldId id="281" r:id="rId15"/>
    <p:sldId id="282" r:id="rId16"/>
    <p:sldId id="283" r:id="rId17"/>
    <p:sldId id="272" r:id="rId18"/>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9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EDE10-7758-4F8A-A4A6-7158B690CDF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36445799-13FD-473A-8A3B-F35BDC8F3E70}">
      <dgm:prSet phldrT="[Texto]"/>
      <dgm:spPr/>
      <dgm:t>
        <a:bodyPr/>
        <a:lstStyle/>
        <a:p>
          <a:r>
            <a:rPr lang="es-MX" dirty="0" smtClean="0"/>
            <a:t>Costo: Elemento que puede ser controlado por la empresa</a:t>
          </a:r>
          <a:endParaRPr lang="es-MX" dirty="0"/>
        </a:p>
      </dgm:t>
    </dgm:pt>
    <dgm:pt modelId="{49C57FC6-7C10-4E19-8290-F30DBBDF3CD8}" type="parTrans" cxnId="{9330BE2D-8563-46C1-913E-A3D474BC3276}">
      <dgm:prSet/>
      <dgm:spPr/>
      <dgm:t>
        <a:bodyPr/>
        <a:lstStyle/>
        <a:p>
          <a:endParaRPr lang="es-MX"/>
        </a:p>
      </dgm:t>
    </dgm:pt>
    <dgm:pt modelId="{283AA82B-F078-4A10-A318-3A8A124B5289}" type="sibTrans" cxnId="{9330BE2D-8563-46C1-913E-A3D474BC3276}">
      <dgm:prSet/>
      <dgm:spPr/>
      <dgm:t>
        <a:bodyPr/>
        <a:lstStyle/>
        <a:p>
          <a:endParaRPr lang="es-MX"/>
        </a:p>
      </dgm:t>
    </dgm:pt>
    <dgm:pt modelId="{EBD13778-388F-4F1D-9811-473E5FF3B73F}">
      <dgm:prSet phldrT="[Texto]"/>
      <dgm:spPr/>
      <dgm:t>
        <a:bodyPr/>
        <a:lstStyle/>
        <a:p>
          <a:r>
            <a:rPr lang="es-MX" dirty="0" smtClean="0"/>
            <a:t>Volumen: depende de factores como la saturación del mercado, el valor agregado, el marketing, etc. </a:t>
          </a:r>
          <a:endParaRPr lang="es-MX" dirty="0"/>
        </a:p>
      </dgm:t>
    </dgm:pt>
    <dgm:pt modelId="{57756A4C-9D95-468B-ACE2-67A8E551067C}" type="parTrans" cxnId="{F44923BD-54F9-4B41-8139-2966D1B7DA26}">
      <dgm:prSet/>
      <dgm:spPr/>
      <dgm:t>
        <a:bodyPr/>
        <a:lstStyle/>
        <a:p>
          <a:endParaRPr lang="es-MX"/>
        </a:p>
      </dgm:t>
    </dgm:pt>
    <dgm:pt modelId="{95D6724F-0084-47EF-92EA-CEF6B66FC96D}" type="sibTrans" cxnId="{F44923BD-54F9-4B41-8139-2966D1B7DA26}">
      <dgm:prSet/>
      <dgm:spPr/>
      <dgm:t>
        <a:bodyPr/>
        <a:lstStyle/>
        <a:p>
          <a:endParaRPr lang="es-MX"/>
        </a:p>
      </dgm:t>
    </dgm:pt>
    <dgm:pt modelId="{7A8F974D-F605-49D0-B543-033A8F286A8B}">
      <dgm:prSet phldrT="[Texto]"/>
      <dgm:spPr/>
      <dgm:t>
        <a:bodyPr/>
        <a:lstStyle/>
        <a:p>
          <a:r>
            <a:rPr lang="es-MX" dirty="0" smtClean="0"/>
            <a:t>Precio: No es controlable por la empresa, pues para poder competir se requiere igualar o hasta reducirlo.</a:t>
          </a:r>
          <a:endParaRPr lang="es-MX" dirty="0"/>
        </a:p>
      </dgm:t>
    </dgm:pt>
    <dgm:pt modelId="{8F2AAD79-74C2-47E7-BB9B-95AD8FB35FBD}" type="parTrans" cxnId="{3F806371-761B-4541-B1F3-5EEB59AE9EB6}">
      <dgm:prSet/>
      <dgm:spPr/>
      <dgm:t>
        <a:bodyPr/>
        <a:lstStyle/>
        <a:p>
          <a:endParaRPr lang="es-MX"/>
        </a:p>
      </dgm:t>
    </dgm:pt>
    <dgm:pt modelId="{8D36B7FF-43A2-41A7-9AE1-E7727C4BFA4A}" type="sibTrans" cxnId="{3F806371-761B-4541-B1F3-5EEB59AE9EB6}">
      <dgm:prSet/>
      <dgm:spPr/>
      <dgm:t>
        <a:bodyPr/>
        <a:lstStyle/>
        <a:p>
          <a:endParaRPr lang="es-MX"/>
        </a:p>
      </dgm:t>
    </dgm:pt>
    <dgm:pt modelId="{709ED12F-D744-4B9F-820E-6FEDCBC57BE7}" type="pres">
      <dgm:prSet presAssocID="{AF2EDE10-7758-4F8A-A4A6-7158B690CDF2}" presName="outerComposite" presStyleCnt="0">
        <dgm:presLayoutVars>
          <dgm:chMax val="5"/>
          <dgm:dir/>
          <dgm:resizeHandles val="exact"/>
        </dgm:presLayoutVars>
      </dgm:prSet>
      <dgm:spPr/>
      <dgm:t>
        <a:bodyPr/>
        <a:lstStyle/>
        <a:p>
          <a:endParaRPr lang="es-MX"/>
        </a:p>
      </dgm:t>
    </dgm:pt>
    <dgm:pt modelId="{2E53F823-025C-4E9E-9D76-F754056ED7C3}" type="pres">
      <dgm:prSet presAssocID="{AF2EDE10-7758-4F8A-A4A6-7158B690CDF2}" presName="dummyMaxCanvas" presStyleCnt="0">
        <dgm:presLayoutVars/>
      </dgm:prSet>
      <dgm:spPr/>
      <dgm:t>
        <a:bodyPr/>
        <a:lstStyle/>
        <a:p>
          <a:endParaRPr lang="es-MX"/>
        </a:p>
      </dgm:t>
    </dgm:pt>
    <dgm:pt modelId="{4AE84A9B-34AD-4A4A-B618-6D791B673787}" type="pres">
      <dgm:prSet presAssocID="{AF2EDE10-7758-4F8A-A4A6-7158B690CDF2}" presName="ThreeNodes_1" presStyleLbl="node1" presStyleIdx="0" presStyleCnt="3" custLinFactNeighborX="148" custLinFactNeighborY="-29714">
        <dgm:presLayoutVars>
          <dgm:bulletEnabled val="1"/>
        </dgm:presLayoutVars>
      </dgm:prSet>
      <dgm:spPr/>
      <dgm:t>
        <a:bodyPr/>
        <a:lstStyle/>
        <a:p>
          <a:endParaRPr lang="es-MX"/>
        </a:p>
      </dgm:t>
    </dgm:pt>
    <dgm:pt modelId="{19950445-40F0-48F7-8814-A2D2A476B24A}" type="pres">
      <dgm:prSet presAssocID="{AF2EDE10-7758-4F8A-A4A6-7158B690CDF2}" presName="ThreeNodes_2" presStyleLbl="node1" presStyleIdx="1" presStyleCnt="3">
        <dgm:presLayoutVars>
          <dgm:bulletEnabled val="1"/>
        </dgm:presLayoutVars>
      </dgm:prSet>
      <dgm:spPr/>
      <dgm:t>
        <a:bodyPr/>
        <a:lstStyle/>
        <a:p>
          <a:endParaRPr lang="es-MX"/>
        </a:p>
      </dgm:t>
    </dgm:pt>
    <dgm:pt modelId="{5BA2BC3B-A685-4584-A0FF-CAD71E52C607}" type="pres">
      <dgm:prSet presAssocID="{AF2EDE10-7758-4F8A-A4A6-7158B690CDF2}" presName="ThreeNodes_3" presStyleLbl="node1" presStyleIdx="2" presStyleCnt="3">
        <dgm:presLayoutVars>
          <dgm:bulletEnabled val="1"/>
        </dgm:presLayoutVars>
      </dgm:prSet>
      <dgm:spPr/>
      <dgm:t>
        <a:bodyPr/>
        <a:lstStyle/>
        <a:p>
          <a:endParaRPr lang="es-MX"/>
        </a:p>
      </dgm:t>
    </dgm:pt>
    <dgm:pt modelId="{236C6F88-CC38-47E9-8BD2-642556E33DD3}" type="pres">
      <dgm:prSet presAssocID="{AF2EDE10-7758-4F8A-A4A6-7158B690CDF2}" presName="ThreeConn_1-2" presStyleLbl="fgAccFollowNode1" presStyleIdx="0" presStyleCnt="2">
        <dgm:presLayoutVars>
          <dgm:bulletEnabled val="1"/>
        </dgm:presLayoutVars>
      </dgm:prSet>
      <dgm:spPr/>
      <dgm:t>
        <a:bodyPr/>
        <a:lstStyle/>
        <a:p>
          <a:endParaRPr lang="es-MX"/>
        </a:p>
      </dgm:t>
    </dgm:pt>
    <dgm:pt modelId="{8990EE83-ECA1-41FC-85C1-B4D343E85D8B}" type="pres">
      <dgm:prSet presAssocID="{AF2EDE10-7758-4F8A-A4A6-7158B690CDF2}" presName="ThreeConn_2-3" presStyleLbl="fgAccFollowNode1" presStyleIdx="1" presStyleCnt="2">
        <dgm:presLayoutVars>
          <dgm:bulletEnabled val="1"/>
        </dgm:presLayoutVars>
      </dgm:prSet>
      <dgm:spPr/>
      <dgm:t>
        <a:bodyPr/>
        <a:lstStyle/>
        <a:p>
          <a:endParaRPr lang="es-MX"/>
        </a:p>
      </dgm:t>
    </dgm:pt>
    <dgm:pt modelId="{133F525F-F95A-48C3-976D-47241FB86458}" type="pres">
      <dgm:prSet presAssocID="{AF2EDE10-7758-4F8A-A4A6-7158B690CDF2}" presName="ThreeNodes_1_text" presStyleLbl="node1" presStyleIdx="2" presStyleCnt="3">
        <dgm:presLayoutVars>
          <dgm:bulletEnabled val="1"/>
        </dgm:presLayoutVars>
      </dgm:prSet>
      <dgm:spPr/>
      <dgm:t>
        <a:bodyPr/>
        <a:lstStyle/>
        <a:p>
          <a:endParaRPr lang="es-MX"/>
        </a:p>
      </dgm:t>
    </dgm:pt>
    <dgm:pt modelId="{BB13D787-6743-46B7-BC7E-E712DDEE0391}" type="pres">
      <dgm:prSet presAssocID="{AF2EDE10-7758-4F8A-A4A6-7158B690CDF2}" presName="ThreeNodes_2_text" presStyleLbl="node1" presStyleIdx="2" presStyleCnt="3">
        <dgm:presLayoutVars>
          <dgm:bulletEnabled val="1"/>
        </dgm:presLayoutVars>
      </dgm:prSet>
      <dgm:spPr/>
      <dgm:t>
        <a:bodyPr/>
        <a:lstStyle/>
        <a:p>
          <a:endParaRPr lang="es-MX"/>
        </a:p>
      </dgm:t>
    </dgm:pt>
    <dgm:pt modelId="{2A545FDD-A6FF-4B39-936D-2884A3FEF3CA}" type="pres">
      <dgm:prSet presAssocID="{AF2EDE10-7758-4F8A-A4A6-7158B690CDF2}" presName="ThreeNodes_3_text" presStyleLbl="node1" presStyleIdx="2" presStyleCnt="3">
        <dgm:presLayoutVars>
          <dgm:bulletEnabled val="1"/>
        </dgm:presLayoutVars>
      </dgm:prSet>
      <dgm:spPr/>
      <dgm:t>
        <a:bodyPr/>
        <a:lstStyle/>
        <a:p>
          <a:endParaRPr lang="es-MX"/>
        </a:p>
      </dgm:t>
    </dgm:pt>
  </dgm:ptLst>
  <dgm:cxnLst>
    <dgm:cxn modelId="{4BCD9ADE-369C-4A8F-8C3E-71546895F968}" type="presOf" srcId="{283AA82B-F078-4A10-A318-3A8A124B5289}" destId="{236C6F88-CC38-47E9-8BD2-642556E33DD3}" srcOrd="0" destOrd="0" presId="urn:microsoft.com/office/officeart/2005/8/layout/vProcess5"/>
    <dgm:cxn modelId="{FCF0DF83-8587-404B-892B-28418A8A18F5}" type="presOf" srcId="{7A8F974D-F605-49D0-B543-033A8F286A8B}" destId="{2A545FDD-A6FF-4B39-936D-2884A3FEF3CA}" srcOrd="1" destOrd="0" presId="urn:microsoft.com/office/officeart/2005/8/layout/vProcess5"/>
    <dgm:cxn modelId="{358EE38F-511B-4842-92EB-8D6A6C85C6EC}" type="presOf" srcId="{EBD13778-388F-4F1D-9811-473E5FF3B73F}" destId="{19950445-40F0-48F7-8814-A2D2A476B24A}" srcOrd="0" destOrd="0" presId="urn:microsoft.com/office/officeart/2005/8/layout/vProcess5"/>
    <dgm:cxn modelId="{F44923BD-54F9-4B41-8139-2966D1B7DA26}" srcId="{AF2EDE10-7758-4F8A-A4A6-7158B690CDF2}" destId="{EBD13778-388F-4F1D-9811-473E5FF3B73F}" srcOrd="1" destOrd="0" parTransId="{57756A4C-9D95-468B-ACE2-67A8E551067C}" sibTransId="{95D6724F-0084-47EF-92EA-CEF6B66FC96D}"/>
    <dgm:cxn modelId="{775B52CA-6426-476F-9455-7DF7A208B889}" type="presOf" srcId="{7A8F974D-F605-49D0-B543-033A8F286A8B}" destId="{5BA2BC3B-A685-4584-A0FF-CAD71E52C607}" srcOrd="0" destOrd="0" presId="urn:microsoft.com/office/officeart/2005/8/layout/vProcess5"/>
    <dgm:cxn modelId="{3F806371-761B-4541-B1F3-5EEB59AE9EB6}" srcId="{AF2EDE10-7758-4F8A-A4A6-7158B690CDF2}" destId="{7A8F974D-F605-49D0-B543-033A8F286A8B}" srcOrd="2" destOrd="0" parTransId="{8F2AAD79-74C2-47E7-BB9B-95AD8FB35FBD}" sibTransId="{8D36B7FF-43A2-41A7-9AE1-E7727C4BFA4A}"/>
    <dgm:cxn modelId="{D283C333-D095-4747-BCB9-DF231A737398}" type="presOf" srcId="{36445799-13FD-473A-8A3B-F35BDC8F3E70}" destId="{4AE84A9B-34AD-4A4A-B618-6D791B673787}" srcOrd="0" destOrd="0" presId="urn:microsoft.com/office/officeart/2005/8/layout/vProcess5"/>
    <dgm:cxn modelId="{04D80F46-1767-4B95-A6C4-293292139D12}" type="presOf" srcId="{EBD13778-388F-4F1D-9811-473E5FF3B73F}" destId="{BB13D787-6743-46B7-BC7E-E712DDEE0391}" srcOrd="1" destOrd="0" presId="urn:microsoft.com/office/officeart/2005/8/layout/vProcess5"/>
    <dgm:cxn modelId="{9330BE2D-8563-46C1-913E-A3D474BC3276}" srcId="{AF2EDE10-7758-4F8A-A4A6-7158B690CDF2}" destId="{36445799-13FD-473A-8A3B-F35BDC8F3E70}" srcOrd="0" destOrd="0" parTransId="{49C57FC6-7C10-4E19-8290-F30DBBDF3CD8}" sibTransId="{283AA82B-F078-4A10-A318-3A8A124B5289}"/>
    <dgm:cxn modelId="{DCF948F4-7A50-4C8A-B4F2-2D581B67CD56}" type="presOf" srcId="{36445799-13FD-473A-8A3B-F35BDC8F3E70}" destId="{133F525F-F95A-48C3-976D-47241FB86458}" srcOrd="1" destOrd="0" presId="urn:microsoft.com/office/officeart/2005/8/layout/vProcess5"/>
    <dgm:cxn modelId="{6C2FC0BA-F4E7-4715-9944-6687B09AFB02}" type="presOf" srcId="{AF2EDE10-7758-4F8A-A4A6-7158B690CDF2}" destId="{709ED12F-D744-4B9F-820E-6FEDCBC57BE7}" srcOrd="0" destOrd="0" presId="urn:microsoft.com/office/officeart/2005/8/layout/vProcess5"/>
    <dgm:cxn modelId="{5FD9C645-9055-44EC-872F-3F871EFE72BB}" type="presOf" srcId="{95D6724F-0084-47EF-92EA-CEF6B66FC96D}" destId="{8990EE83-ECA1-41FC-85C1-B4D343E85D8B}" srcOrd="0" destOrd="0" presId="urn:microsoft.com/office/officeart/2005/8/layout/vProcess5"/>
    <dgm:cxn modelId="{376FEB9F-5D4B-416F-BCC2-6D87CC919DB9}" type="presParOf" srcId="{709ED12F-D744-4B9F-820E-6FEDCBC57BE7}" destId="{2E53F823-025C-4E9E-9D76-F754056ED7C3}" srcOrd="0" destOrd="0" presId="urn:microsoft.com/office/officeart/2005/8/layout/vProcess5"/>
    <dgm:cxn modelId="{A0A2E315-DECC-4661-B7F1-801A26ACADD8}" type="presParOf" srcId="{709ED12F-D744-4B9F-820E-6FEDCBC57BE7}" destId="{4AE84A9B-34AD-4A4A-B618-6D791B673787}" srcOrd="1" destOrd="0" presId="urn:microsoft.com/office/officeart/2005/8/layout/vProcess5"/>
    <dgm:cxn modelId="{5D67BD44-D139-4C5D-8E6B-31FF16D55A5D}" type="presParOf" srcId="{709ED12F-D744-4B9F-820E-6FEDCBC57BE7}" destId="{19950445-40F0-48F7-8814-A2D2A476B24A}" srcOrd="2" destOrd="0" presId="urn:microsoft.com/office/officeart/2005/8/layout/vProcess5"/>
    <dgm:cxn modelId="{83E03C77-3FEC-41D0-AD39-A7BBAE816E33}" type="presParOf" srcId="{709ED12F-D744-4B9F-820E-6FEDCBC57BE7}" destId="{5BA2BC3B-A685-4584-A0FF-CAD71E52C607}" srcOrd="3" destOrd="0" presId="urn:microsoft.com/office/officeart/2005/8/layout/vProcess5"/>
    <dgm:cxn modelId="{B96B522C-D74E-4B7A-8A87-815AB6E84508}" type="presParOf" srcId="{709ED12F-D744-4B9F-820E-6FEDCBC57BE7}" destId="{236C6F88-CC38-47E9-8BD2-642556E33DD3}" srcOrd="4" destOrd="0" presId="urn:microsoft.com/office/officeart/2005/8/layout/vProcess5"/>
    <dgm:cxn modelId="{5EA3923C-C777-44E4-AB08-90C600F21166}" type="presParOf" srcId="{709ED12F-D744-4B9F-820E-6FEDCBC57BE7}" destId="{8990EE83-ECA1-41FC-85C1-B4D343E85D8B}" srcOrd="5" destOrd="0" presId="urn:microsoft.com/office/officeart/2005/8/layout/vProcess5"/>
    <dgm:cxn modelId="{127FC041-5C10-49E3-9C4F-8C390329FAD1}" type="presParOf" srcId="{709ED12F-D744-4B9F-820E-6FEDCBC57BE7}" destId="{133F525F-F95A-48C3-976D-47241FB86458}" srcOrd="6" destOrd="0" presId="urn:microsoft.com/office/officeart/2005/8/layout/vProcess5"/>
    <dgm:cxn modelId="{3228293D-155D-4940-B4CF-D03E17AC55A9}" type="presParOf" srcId="{709ED12F-D744-4B9F-820E-6FEDCBC57BE7}" destId="{BB13D787-6743-46B7-BC7E-E712DDEE0391}" srcOrd="7" destOrd="0" presId="urn:microsoft.com/office/officeart/2005/8/layout/vProcess5"/>
    <dgm:cxn modelId="{9F8CC27E-B16F-40D4-96AD-7D63A5DEEE39}" type="presParOf" srcId="{709ED12F-D744-4B9F-820E-6FEDCBC57BE7}" destId="{2A545FDD-A6FF-4B39-936D-2884A3FEF3C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84A9B-34AD-4A4A-B618-6D791B673787}">
      <dsp:nvSpPr>
        <dsp:cNvPr id="0" name=""/>
        <dsp:cNvSpPr/>
      </dsp:nvSpPr>
      <dsp:spPr>
        <a:xfrm>
          <a:off x="9899" y="0"/>
          <a:ext cx="6689126" cy="10337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t>Costo: Elemento que puede ser controlado por la empresa</a:t>
          </a:r>
          <a:endParaRPr lang="es-MX" sz="1900" kern="1200" dirty="0"/>
        </a:p>
      </dsp:txBody>
      <dsp:txXfrm>
        <a:off x="40177" y="30278"/>
        <a:ext cx="5573625" cy="973196"/>
      </dsp:txXfrm>
    </dsp:sp>
    <dsp:sp modelId="{19950445-40F0-48F7-8814-A2D2A476B24A}">
      <dsp:nvSpPr>
        <dsp:cNvPr id="0" name=""/>
        <dsp:cNvSpPr/>
      </dsp:nvSpPr>
      <dsp:spPr>
        <a:xfrm>
          <a:off x="590216" y="1206045"/>
          <a:ext cx="6689126" cy="1033752"/>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t>Volumen: depende de factores como la saturación del mercado, el valor agregado, el marketing, etc. </a:t>
          </a:r>
          <a:endParaRPr lang="es-MX" sz="1900" kern="1200" dirty="0"/>
        </a:p>
      </dsp:txBody>
      <dsp:txXfrm>
        <a:off x="620494" y="1236323"/>
        <a:ext cx="5366413" cy="973196"/>
      </dsp:txXfrm>
    </dsp:sp>
    <dsp:sp modelId="{5BA2BC3B-A685-4584-A0FF-CAD71E52C607}">
      <dsp:nvSpPr>
        <dsp:cNvPr id="0" name=""/>
        <dsp:cNvSpPr/>
      </dsp:nvSpPr>
      <dsp:spPr>
        <a:xfrm>
          <a:off x="1180433" y="2412090"/>
          <a:ext cx="6689126" cy="103375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kern="1200" dirty="0" smtClean="0"/>
            <a:t>Precio: No es controlable por la empresa, pues para poder competir se requiere igualar o hasta reducirlo.</a:t>
          </a:r>
          <a:endParaRPr lang="es-MX" sz="1900" kern="1200" dirty="0"/>
        </a:p>
      </dsp:txBody>
      <dsp:txXfrm>
        <a:off x="1210711" y="2442368"/>
        <a:ext cx="5366413" cy="973196"/>
      </dsp:txXfrm>
    </dsp:sp>
    <dsp:sp modelId="{236C6F88-CC38-47E9-8BD2-642556E33DD3}">
      <dsp:nvSpPr>
        <dsp:cNvPr id="0" name=""/>
        <dsp:cNvSpPr/>
      </dsp:nvSpPr>
      <dsp:spPr>
        <a:xfrm>
          <a:off x="6017186" y="783929"/>
          <a:ext cx="671939" cy="6719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MX" sz="3000" kern="1200"/>
        </a:p>
      </dsp:txBody>
      <dsp:txXfrm>
        <a:off x="6168372" y="783929"/>
        <a:ext cx="369567" cy="505634"/>
      </dsp:txXfrm>
    </dsp:sp>
    <dsp:sp modelId="{8990EE83-ECA1-41FC-85C1-B4D343E85D8B}">
      <dsp:nvSpPr>
        <dsp:cNvPr id="0" name=""/>
        <dsp:cNvSpPr/>
      </dsp:nvSpPr>
      <dsp:spPr>
        <a:xfrm>
          <a:off x="6607403" y="1983082"/>
          <a:ext cx="671939" cy="671939"/>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MX" sz="3000" kern="1200"/>
        </a:p>
      </dsp:txBody>
      <dsp:txXfrm>
        <a:off x="6758589" y="1983082"/>
        <a:ext cx="369567" cy="5056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3185487"/>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Contaduría</a:t>
            </a:r>
          </a:p>
          <a:p>
            <a:pPr algn="ctr"/>
            <a:endParaRPr lang="es-MX" sz="2800" b="1" dirty="0" smtClean="0">
              <a:solidFill>
                <a:prstClr val="black"/>
              </a:solidFill>
              <a:latin typeface="Arial" pitchFamily="34" charset="0"/>
              <a:cs typeface="Arial" pitchFamily="34" charset="0"/>
            </a:endParaRPr>
          </a:p>
          <a:p>
            <a:pPr algn="ctr"/>
            <a:r>
              <a:rPr lang="es-ES" sz="2800" b="1" dirty="0" smtClean="0">
                <a:solidFill>
                  <a:prstClr val="black"/>
                </a:solidFill>
                <a:latin typeface="Arial" pitchFamily="34" charset="0"/>
                <a:cs typeface="Arial" pitchFamily="34" charset="0"/>
              </a:rPr>
              <a:t>Tema: </a:t>
            </a:r>
            <a:r>
              <a:rPr lang="es-MX" sz="2800" b="1" dirty="0" smtClean="0">
                <a:solidFill>
                  <a:prstClr val="black"/>
                </a:solidFill>
                <a:latin typeface="Arial" pitchFamily="34" charset="0"/>
                <a:cs typeface="Arial" pitchFamily="34" charset="0"/>
              </a:rPr>
              <a:t>1.2 Punto de equilibrio.</a:t>
            </a:r>
          </a:p>
          <a:p>
            <a:pPr algn="ctr"/>
            <a:endParaRPr lang="es-MX" sz="2800" b="1" dirty="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L.C. Imelda Cantera Chávez</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Julio – Diciembre 2016</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defPPr>
              <a:defRPr lang="es-MX"/>
            </a:defPPr>
            <a:lvl1pPr algn="ct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Modelo Costo – Volumen - Utilidad</a:t>
            </a:r>
            <a:endParaRPr lang="es-MX" dirty="0"/>
          </a:p>
        </p:txBody>
      </p:sp>
      <p:sp>
        <p:nvSpPr>
          <p:cNvPr id="6" name="2 Marcador de contenido"/>
          <p:cNvSpPr txBox="1">
            <a:spLocks/>
          </p:cNvSpPr>
          <p:nvPr/>
        </p:nvSpPr>
        <p:spPr>
          <a:xfrm>
            <a:off x="3447168" y="1417638"/>
            <a:ext cx="5266928"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3000" dirty="0" smtClean="0"/>
              <a:t>Es un proceso de planeación a corto plazo.</a:t>
            </a:r>
          </a:p>
          <a:p>
            <a:r>
              <a:rPr lang="es-MX" sz="3000" dirty="0" smtClean="0"/>
              <a:t>Se debe analizar detalladamente los efectos en la variación de cualquiera de ellas.</a:t>
            </a:r>
          </a:p>
          <a:p>
            <a:r>
              <a:rPr lang="es-MX" sz="3000" dirty="0" smtClean="0"/>
              <a:t>Con base en ese análisis de determinarán las acciones que permitan la maximización de las utilidades de la empresa.</a:t>
            </a:r>
          </a:p>
          <a:p>
            <a:endParaRPr lang="es-MX" sz="3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1650"/>
            <a:ext cx="2825624" cy="280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62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a:lstStyle>
            <a:defPPr>
              <a:defRPr lang="es-MX"/>
            </a:defPPr>
            <a:lvl1pPr algn="ct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l"/>
            <a:r>
              <a:rPr lang="es-MX" dirty="0" smtClean="0"/>
              <a:t>Entendiendo el modelo Costo – Volumen - Utilidad</a:t>
            </a:r>
            <a:endParaRPr lang="es-MX" dirty="0"/>
          </a:p>
        </p:txBody>
      </p:sp>
      <p:sp>
        <p:nvSpPr>
          <p:cNvPr id="6" name="5 Rectángulo"/>
          <p:cNvSpPr/>
          <p:nvPr/>
        </p:nvSpPr>
        <p:spPr>
          <a:xfrm>
            <a:off x="791580" y="2060848"/>
            <a:ext cx="2124236" cy="360040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4400" dirty="0" smtClean="0"/>
              <a:t>Ingresos</a:t>
            </a:r>
            <a:endParaRPr lang="es-MX" sz="4400" dirty="0"/>
          </a:p>
        </p:txBody>
      </p:sp>
      <p:sp>
        <p:nvSpPr>
          <p:cNvPr id="7" name="6 Rectángulo"/>
          <p:cNvSpPr/>
          <p:nvPr/>
        </p:nvSpPr>
        <p:spPr>
          <a:xfrm>
            <a:off x="3599892" y="2060848"/>
            <a:ext cx="2160240" cy="1080120"/>
          </a:xfrm>
          <a:prstGeom prst="rect">
            <a:avLst/>
          </a:prstGeom>
          <a:solidFill>
            <a:srgbClr val="CCFF3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b="1" dirty="0" smtClean="0">
                <a:solidFill>
                  <a:sysClr val="windowText" lastClr="000000"/>
                </a:solidFill>
              </a:rPr>
              <a:t>Costos Variables</a:t>
            </a:r>
            <a:endParaRPr lang="es-MX" sz="2800" b="1" dirty="0">
              <a:solidFill>
                <a:sysClr val="windowText" lastClr="000000"/>
              </a:solidFill>
            </a:endParaRPr>
          </a:p>
        </p:txBody>
      </p:sp>
      <p:sp>
        <p:nvSpPr>
          <p:cNvPr id="8" name="7 Rectángulo"/>
          <p:cNvSpPr/>
          <p:nvPr/>
        </p:nvSpPr>
        <p:spPr>
          <a:xfrm>
            <a:off x="3599892" y="3140968"/>
            <a:ext cx="2160240"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800" b="1" dirty="0" smtClean="0"/>
              <a:t>Margen de contribución</a:t>
            </a:r>
            <a:endParaRPr lang="es-MX" sz="2800" b="1" dirty="0"/>
          </a:p>
        </p:txBody>
      </p:sp>
      <p:sp>
        <p:nvSpPr>
          <p:cNvPr id="9" name="8 Rectángulo"/>
          <p:cNvSpPr/>
          <p:nvPr/>
        </p:nvSpPr>
        <p:spPr>
          <a:xfrm>
            <a:off x="6416166" y="3140968"/>
            <a:ext cx="2016224" cy="1008112"/>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ysClr val="windowText" lastClr="000000"/>
                </a:solidFill>
              </a:rPr>
              <a:t>Costos fijos</a:t>
            </a:r>
            <a:endParaRPr lang="es-MX" sz="2800" b="1" dirty="0">
              <a:solidFill>
                <a:sysClr val="windowText" lastClr="000000"/>
              </a:solidFill>
            </a:endParaRPr>
          </a:p>
        </p:txBody>
      </p:sp>
      <p:sp>
        <p:nvSpPr>
          <p:cNvPr id="10" name="9 Rectángulo"/>
          <p:cNvSpPr/>
          <p:nvPr/>
        </p:nvSpPr>
        <p:spPr>
          <a:xfrm>
            <a:off x="6408204" y="4149080"/>
            <a:ext cx="2016224" cy="1512168"/>
          </a:xfrm>
          <a:prstGeom prst="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ysClr val="windowText" lastClr="000000"/>
                </a:solidFill>
              </a:rPr>
              <a:t>Utilidad de operación</a:t>
            </a:r>
            <a:endParaRPr lang="es-MX" sz="2800" b="1" dirty="0">
              <a:solidFill>
                <a:sysClr val="windowText" lastClr="000000"/>
              </a:solidFill>
            </a:endParaRPr>
          </a:p>
        </p:txBody>
      </p:sp>
      <p:cxnSp>
        <p:nvCxnSpPr>
          <p:cNvPr id="11" name="10 Conector recto de flecha"/>
          <p:cNvCxnSpPr/>
          <p:nvPr/>
        </p:nvCxnSpPr>
        <p:spPr>
          <a:xfrm>
            <a:off x="791580" y="2060848"/>
            <a:ext cx="2520280" cy="0"/>
          </a:xfrm>
          <a:prstGeom prst="straightConnector1">
            <a:avLst/>
          </a:prstGeom>
          <a:ln w="76200">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791580" y="5661248"/>
            <a:ext cx="2520280" cy="0"/>
          </a:xfrm>
          <a:prstGeom prst="straightConnector1">
            <a:avLst/>
          </a:prstGeom>
          <a:ln w="76200">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599892" y="3112790"/>
            <a:ext cx="2520280" cy="0"/>
          </a:xfrm>
          <a:prstGeom prst="straightConnector1">
            <a:avLst/>
          </a:prstGeom>
          <a:ln w="76200">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599892" y="5671170"/>
            <a:ext cx="2520280" cy="0"/>
          </a:xfrm>
          <a:prstGeom prst="straightConnector1">
            <a:avLst/>
          </a:prstGeom>
          <a:ln w="76200">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98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Qué decisiones apoya el Modelo Costo – Volumen - Utilidad</a:t>
            </a:r>
            <a:endParaRPr lang="es-MX" dirty="0"/>
          </a:p>
        </p:txBody>
      </p:sp>
      <p:sp>
        <p:nvSpPr>
          <p:cNvPr id="10" name="2 Marcador de contenido"/>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800" dirty="0" smtClean="0"/>
              <a:t>¿Cuáles son las ventas mínimas que la empresa debe realizar para no tener pérdidas?</a:t>
            </a:r>
          </a:p>
          <a:p>
            <a:r>
              <a:rPr lang="es-MX" sz="2800" dirty="0" smtClean="0"/>
              <a:t>¿Cuántas ventas debe realizar la empresa para hacer de su negocio algo rentable?</a:t>
            </a:r>
            <a:endParaRPr lang="es-MX" sz="28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59307"/>
            <a:ext cx="3105919" cy="258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14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¿Qué es el punto de equilibrio?</a:t>
            </a:r>
            <a:endParaRPr lang="es-MX" dirty="0"/>
          </a:p>
        </p:txBody>
      </p:sp>
      <p:sp>
        <p:nvSpPr>
          <p:cNvPr id="8" name="2 Marcador de contenido"/>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dirty="0" smtClean="0"/>
              <a:t>En el punto en el que los ingresos de una empresa son iguales a sus costos, por lo tanto no gana pero tampoco pierde.</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84984"/>
            <a:ext cx="2673673" cy="316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6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Forma algebraica de calcular el Punto de Equilibrio</a:t>
            </a:r>
            <a:endParaRPr lang="es-MX"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524" y="2178950"/>
            <a:ext cx="4052292" cy="31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Llamada rectangular"/>
          <p:cNvSpPr/>
          <p:nvPr/>
        </p:nvSpPr>
        <p:spPr>
          <a:xfrm>
            <a:off x="476046" y="2574436"/>
            <a:ext cx="2736304" cy="2448272"/>
          </a:xfrm>
          <a:prstGeom prst="wedgeRectCallout">
            <a:avLst>
              <a:gd name="adj1" fmla="val 87077"/>
              <a:gd name="adj2" fmla="val -386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3600" dirty="0" smtClean="0"/>
              <a:t>Indica el número de unidades a vender</a:t>
            </a:r>
            <a:endParaRPr lang="es-MX" sz="3600" dirty="0"/>
          </a:p>
        </p:txBody>
      </p:sp>
    </p:spTree>
    <p:extLst>
      <p:ext uri="{BB962C8B-B14F-4D97-AF65-F5344CB8AC3E}">
        <p14:creationId xmlns:p14="http://schemas.microsoft.com/office/powerpoint/2010/main" val="18525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2" descr="http://www.institutoblestgana.cl/virtuales/cost_est_resul/imagenes/imagen005_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773667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Forma gráfica de calcular el Punto de Equilibrio</a:t>
            </a:r>
            <a:endParaRPr lang="es-MX" dirty="0"/>
          </a:p>
        </p:txBody>
      </p:sp>
    </p:spTree>
    <p:extLst>
      <p:ext uri="{BB962C8B-B14F-4D97-AF65-F5344CB8AC3E}">
        <p14:creationId xmlns:p14="http://schemas.microsoft.com/office/powerpoint/2010/main" val="210061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Supuestos del modelo </a:t>
            </a:r>
          </a:p>
          <a:p>
            <a:r>
              <a:rPr lang="es-MX" dirty="0" smtClean="0"/>
              <a:t>Costo – Volumen - Utilidad</a:t>
            </a:r>
            <a:endParaRPr lang="es-MX" dirty="0"/>
          </a:p>
        </p:txBody>
      </p:sp>
      <p:sp>
        <p:nvSpPr>
          <p:cNvPr id="3" name="2 Marcador de contenido"/>
          <p:cNvSpPr txBox="1">
            <a:spLocks/>
          </p:cNvSpPr>
          <p:nvPr/>
        </p:nvSpPr>
        <p:spPr>
          <a:xfrm>
            <a:off x="3851920" y="1844824"/>
            <a:ext cx="483488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100" smtClean="0"/>
              <a:t>Tanto la función de ingresos como la de costos tienen un comportamiento lineal.</a:t>
            </a:r>
          </a:p>
          <a:p>
            <a:r>
              <a:rPr lang="es-MX" sz="2100" smtClean="0"/>
              <a:t>Existe sincronización perfecta entre el volumen de ventas y el de producción.</a:t>
            </a:r>
          </a:p>
          <a:p>
            <a:r>
              <a:rPr lang="es-MX" sz="2100" smtClean="0"/>
              <a:t>Se pueden diferenciar perfectamente los CF y los CV</a:t>
            </a:r>
          </a:p>
          <a:p>
            <a:r>
              <a:rPr lang="es-MX" sz="2100" smtClean="0"/>
              <a:t>El cambio de alguna variable no afecta a las constantes.</a:t>
            </a:r>
          </a:p>
          <a:p>
            <a:r>
              <a:rPr lang="es-MX" sz="2100" smtClean="0"/>
              <a:t>La ubicación del PE no afecta la eficacia y la eficiencia.</a:t>
            </a:r>
          </a:p>
          <a:p>
            <a:r>
              <a:rPr lang="es-MX" sz="2100" smtClean="0"/>
              <a:t>El denominador del modelo es el margen de contribución por línea.</a:t>
            </a:r>
            <a:endParaRPr lang="es-MX" sz="2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74" y="2636912"/>
            <a:ext cx="3149336" cy="236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43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29736"/>
            <a:ext cx="8424936" cy="3447098"/>
          </a:xfrm>
          <a:prstGeom prst="rect">
            <a:avLst/>
          </a:prstGeom>
          <a:noFill/>
        </p:spPr>
        <p:txBody>
          <a:bodyPr wrap="square" rtlCol="0">
            <a:spAutoFit/>
          </a:bodyPr>
          <a:lstStyle/>
          <a:p>
            <a:r>
              <a:rPr lang="es-MX" sz="2800" b="1" dirty="0">
                <a:latin typeface="Arial" pitchFamily="34" charset="0"/>
                <a:cs typeface="Arial" pitchFamily="34" charset="0"/>
              </a:rPr>
              <a:t>Bibliografía </a:t>
            </a:r>
            <a:r>
              <a:rPr lang="es-MX" sz="2800" b="1" dirty="0" smtClean="0">
                <a:latin typeface="Arial" pitchFamily="34" charset="0"/>
                <a:cs typeface="Arial" pitchFamily="34" charset="0"/>
              </a:rPr>
              <a:t>del tema:</a:t>
            </a:r>
          </a:p>
          <a:p>
            <a:endParaRPr lang="es-ES" sz="2800" b="1" dirty="0">
              <a:latin typeface="Arial" pitchFamily="34" charset="0"/>
              <a:cs typeface="Arial" pitchFamily="34" charset="0"/>
            </a:endParaRPr>
          </a:p>
          <a:p>
            <a:pPr marL="804863" indent="-804863"/>
            <a:r>
              <a:rPr lang="es-MX" b="1" dirty="0">
                <a:latin typeface="Arial" pitchFamily="34" charset="0"/>
                <a:cs typeface="Arial" pitchFamily="34" charset="0"/>
              </a:rPr>
              <a:t>Del Río, C.. (2011). Costo variable. En Costos II(IV3-IV39). México: CENGAGE </a:t>
            </a:r>
            <a:r>
              <a:rPr lang="es-MX" b="1" dirty="0" err="1">
                <a:latin typeface="Arial" pitchFamily="34" charset="0"/>
                <a:cs typeface="Arial" pitchFamily="34" charset="0"/>
              </a:rPr>
              <a:t>Learning</a:t>
            </a:r>
            <a:r>
              <a:rPr lang="es-MX" b="1" dirty="0">
                <a:latin typeface="Arial" pitchFamily="34" charset="0"/>
                <a:cs typeface="Arial" pitchFamily="34" charset="0"/>
              </a:rPr>
              <a:t>.</a:t>
            </a:r>
            <a:endParaRPr lang="en-US" b="1" dirty="0" smtClean="0">
              <a:latin typeface="Arial" pitchFamily="34" charset="0"/>
              <a:cs typeface="Arial" pitchFamily="34" charset="0"/>
            </a:endParaRPr>
          </a:p>
          <a:p>
            <a:pPr marL="804863" indent="-804863"/>
            <a:endParaRPr lang="en-US" b="1" dirty="0">
              <a:latin typeface="Arial" pitchFamily="34" charset="0"/>
              <a:cs typeface="Arial" pitchFamily="34" charset="0"/>
            </a:endParaRPr>
          </a:p>
          <a:p>
            <a:pPr marL="804863" indent="-804863"/>
            <a:r>
              <a:rPr lang="es-MX" b="1" dirty="0">
                <a:latin typeface="Arial" pitchFamily="34" charset="0"/>
                <a:cs typeface="Arial" pitchFamily="34" charset="0"/>
              </a:rPr>
              <a:t>Ramírez, David N.. (2013). Modelo costo-volumen-utilidad. En Contabilidad administrativa. Un enfoque estratégico para competir(153-185). México: Mc Graw-Hill.</a:t>
            </a:r>
            <a:endParaRPr lang="en-US" b="1" dirty="0">
              <a:latin typeface="Arial" pitchFamily="34" charset="0"/>
              <a:cs typeface="Arial" pitchFamily="34" charset="0"/>
            </a:endParaRPr>
          </a:p>
          <a:p>
            <a:pPr marL="804863" indent="-804863"/>
            <a:endParaRPr lang="es-ES" b="1" dirty="0">
              <a:latin typeface="Arial" pitchFamily="34" charset="0"/>
              <a:cs typeface="Arial" pitchFamily="34" charset="0"/>
            </a:endParaRPr>
          </a:p>
          <a:p>
            <a:pPr marL="804863" indent="-804863"/>
            <a:r>
              <a:rPr lang="es-MX" b="1" dirty="0">
                <a:latin typeface="Arial" pitchFamily="34" charset="0"/>
                <a:cs typeface="Arial" pitchFamily="34" charset="0"/>
              </a:rPr>
              <a:t>Reyes, E.. (2013). Costeo directo. En Contabilidad de costos. Segundo curso(165-180). México: LIMUSA.</a:t>
            </a:r>
            <a:endParaRPr lang="es-MX" b="1" dirty="0" smtClean="0">
              <a:latin typeface="Arial" pitchFamily="34" charset="0"/>
              <a:cs typeface="Arial" pitchFamily="34" charset="0"/>
            </a:endParaRPr>
          </a:p>
        </p:txBody>
      </p:sp>
    </p:spTree>
    <p:extLst>
      <p:ext uri="{BB962C8B-B14F-4D97-AF65-F5344CB8AC3E}">
        <p14:creationId xmlns:p14="http://schemas.microsoft.com/office/powerpoint/2010/main" val="360035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20688"/>
            <a:ext cx="8208663" cy="5447645"/>
          </a:xfrm>
          <a:prstGeom prst="rect">
            <a:avLst/>
          </a:prstGeom>
          <a:noFill/>
        </p:spPr>
        <p:txBody>
          <a:bodyPr wrap="square" rtlCol="0">
            <a:spAutoFit/>
          </a:bodyPr>
          <a:lstStyle/>
          <a:p>
            <a:r>
              <a:rPr lang="es-MX" sz="2800" b="1" dirty="0" smtClean="0">
                <a:latin typeface="Arial" pitchFamily="34" charset="0"/>
                <a:cs typeface="Arial" pitchFamily="34" charset="0"/>
              </a:rPr>
              <a:t>Tema: </a:t>
            </a:r>
            <a:r>
              <a:rPr lang="es-MX" sz="2800" b="1" dirty="0">
                <a:solidFill>
                  <a:prstClr val="black"/>
                </a:solidFill>
                <a:latin typeface="Arial" pitchFamily="34" charset="0"/>
                <a:cs typeface="Arial" pitchFamily="34" charset="0"/>
              </a:rPr>
              <a:t>1.2 Punto de equilibrio.</a:t>
            </a:r>
            <a:endParaRPr lang="es-MX" sz="2800" b="1" dirty="0" smtClean="0">
              <a:solidFill>
                <a:prstClr val="black"/>
              </a:solidFill>
              <a:latin typeface="Arial" pitchFamily="34" charset="0"/>
              <a:cs typeface="Arial" pitchFamily="34" charset="0"/>
            </a:endParaRPr>
          </a:p>
          <a:p>
            <a:pPr algn="just"/>
            <a:r>
              <a:rPr lang="es-MX" sz="2800" b="1" dirty="0" smtClean="0">
                <a:latin typeface="Arial" pitchFamily="34" charset="0"/>
                <a:cs typeface="Arial" pitchFamily="34" charset="0"/>
              </a:rPr>
              <a:t>Resumen (</a:t>
            </a:r>
            <a:r>
              <a:rPr lang="es-MX" sz="2800" b="1" dirty="0" err="1" smtClean="0">
                <a:latin typeface="Arial" pitchFamily="34" charset="0"/>
                <a:cs typeface="Arial" pitchFamily="34" charset="0"/>
              </a:rPr>
              <a:t>Abstract</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algn="just"/>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1200" b="1" dirty="0" smtClean="0">
                <a:latin typeface="Arial" pitchFamily="34" charset="0"/>
                <a:cs typeface="Arial" pitchFamily="34" charset="0"/>
              </a:rPr>
              <a:t>El Sistema de Costeo Directo tiene la particularidad de ser un sistema en el que es posible determinar el punto de equilibrio (donde la empresa no tiene pérdidas aunque tampoco ganancias). Este dato puede aportar información relevante para la toma de decisiones al interior de la empresa, con la finalidad de dar cumplimiento a sus objetivos y metas.</a:t>
            </a:r>
            <a:endParaRPr lang="es-MX" sz="1200" b="1" dirty="0" smtClean="0">
              <a:latin typeface="Arial" pitchFamily="34" charset="0"/>
              <a:cs typeface="Arial" pitchFamily="34" charset="0"/>
            </a:endParaRPr>
          </a:p>
          <a:p>
            <a:pPr marL="342900" indent="-342900" algn="just">
              <a:lnSpc>
                <a:spcPct val="150000"/>
              </a:lnSpc>
              <a:buFont typeface="Arial" pitchFamily="34" charset="0"/>
              <a:buChar char="•"/>
            </a:pPr>
            <a:endParaRPr lang="en-US" sz="1200" b="1" dirty="0">
              <a:latin typeface="Arial" pitchFamily="34" charset="0"/>
              <a:cs typeface="Arial" pitchFamily="34" charset="0"/>
            </a:endParaRPr>
          </a:p>
          <a:p>
            <a:pPr marL="342900" indent="-342900" algn="just">
              <a:lnSpc>
                <a:spcPct val="150000"/>
              </a:lnSpc>
              <a:buFont typeface="Arial" pitchFamily="34" charset="0"/>
              <a:buChar char="•"/>
            </a:pPr>
            <a:r>
              <a:rPr lang="en-US" sz="1200" b="1" dirty="0">
                <a:latin typeface="Arial" pitchFamily="34" charset="0"/>
                <a:cs typeface="Arial" pitchFamily="34" charset="0"/>
              </a:rPr>
              <a:t>Direct Costing System has the distinction of being a system in which it is possible to determine the breakeven point (where the company has no profits but not losses). This data can provide information relevant to decision making within the company , in order to comply with its objectives and goals </a:t>
            </a:r>
            <a:r>
              <a:rPr lang="en-US" sz="1200" b="1" dirty="0" smtClean="0">
                <a:latin typeface="Arial" pitchFamily="34" charset="0"/>
                <a:cs typeface="Arial" pitchFamily="34" charset="0"/>
              </a:rPr>
              <a:t>.</a:t>
            </a:r>
            <a:endParaRPr lang="es-MX" sz="1200" b="1" dirty="0">
              <a:latin typeface="Arial" pitchFamily="34" charset="0"/>
              <a:cs typeface="Arial" pitchFamily="34" charset="0"/>
            </a:endParaRPr>
          </a:p>
          <a:p>
            <a:pPr algn="just"/>
            <a:r>
              <a:rPr lang="es-MX" sz="2000" b="1" dirty="0" smtClean="0">
                <a:latin typeface="Arial" pitchFamily="34" charset="0"/>
                <a:cs typeface="Arial" pitchFamily="34" charset="0"/>
              </a:rPr>
              <a:t> </a:t>
            </a:r>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 </a:t>
            </a:r>
            <a:r>
              <a:rPr lang="es-MX" sz="2800" b="1" dirty="0">
                <a:latin typeface="Arial" pitchFamily="34" charset="0"/>
                <a:cs typeface="Arial" pitchFamily="34" charset="0"/>
              </a:rPr>
              <a:t>Palabras clave: </a:t>
            </a:r>
            <a:r>
              <a:rPr lang="es-MX" sz="2800" b="1" dirty="0" smtClean="0">
                <a:latin typeface="Arial" pitchFamily="34" charset="0"/>
                <a:cs typeface="Arial" pitchFamily="34" charset="0"/>
              </a:rPr>
              <a:t>(</a:t>
            </a:r>
            <a:r>
              <a:rPr lang="es-MX" sz="2800" b="1" dirty="0" err="1" smtClean="0">
                <a:latin typeface="Arial" pitchFamily="34" charset="0"/>
                <a:cs typeface="Arial" pitchFamily="34" charset="0"/>
              </a:rPr>
              <a:t>keywords</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algn="just"/>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2000" b="1" dirty="0" smtClean="0">
                <a:latin typeface="Arial" pitchFamily="34" charset="0"/>
                <a:cs typeface="Arial" pitchFamily="34" charset="0"/>
              </a:rPr>
              <a:t>Costo, Utilidad, ingresos, volumen, precio.</a:t>
            </a:r>
            <a:endParaRPr lang="es-MX" sz="2000" b="1" dirty="0" smtClean="0">
              <a:latin typeface="Arial" pitchFamily="34" charset="0"/>
              <a:cs typeface="Arial" pitchFamily="34" charset="0"/>
            </a:endParaRPr>
          </a:p>
          <a:p>
            <a:pPr marL="342900" indent="-342900" algn="just">
              <a:lnSpc>
                <a:spcPct val="150000"/>
              </a:lnSpc>
              <a:buFont typeface="Arial" pitchFamily="34" charset="0"/>
              <a:buChar char="•"/>
            </a:pPr>
            <a:r>
              <a:rPr lang="en-US" sz="2000" b="1" dirty="0" smtClean="0">
                <a:latin typeface="Arial" pitchFamily="34" charset="0"/>
                <a:cs typeface="Arial" pitchFamily="34" charset="0"/>
              </a:rPr>
              <a:t>Cost </a:t>
            </a:r>
            <a:r>
              <a:rPr lang="en-US" sz="2000" b="1" dirty="0">
                <a:latin typeface="Arial" pitchFamily="34" charset="0"/>
                <a:cs typeface="Arial" pitchFamily="34" charset="0"/>
              </a:rPr>
              <a:t>, profit , revenue , volume, price</a:t>
            </a:r>
            <a:r>
              <a:rPr lang="en-US" sz="2000" b="1" dirty="0" smtClean="0">
                <a:latin typeface="Arial" pitchFamily="34" charset="0"/>
                <a:cs typeface="Arial" pitchFamily="34" charset="0"/>
              </a:rPr>
              <a:t>.</a:t>
            </a:r>
            <a:endParaRPr lang="es-MX"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755576" y="3057032"/>
            <a:ext cx="7632848" cy="3108543"/>
          </a:xfrm>
          <a:prstGeom prst="rect">
            <a:avLst/>
          </a:prstGeom>
          <a:noFill/>
        </p:spPr>
        <p:txBody>
          <a:bodyPr wrap="square" rtlCol="0">
            <a:spAutoFit/>
          </a:bodyPr>
          <a:lstStyle/>
          <a:p>
            <a:r>
              <a:rPr lang="es-MX" sz="2800" b="1" dirty="0">
                <a:latin typeface="Arial" pitchFamily="34" charset="0"/>
                <a:cs typeface="Arial" pitchFamily="34" charset="0"/>
              </a:rPr>
              <a:t>Objetivo general</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just"/>
            <a:r>
              <a:rPr lang="es-MX" sz="2000" b="1" dirty="0">
                <a:latin typeface="Arial" pitchFamily="34" charset="0"/>
                <a:cs typeface="Arial" pitchFamily="34" charset="0"/>
              </a:rPr>
              <a:t>Capacitar al estudiante para analizar el modelo costo-volumen-utilidad, su uso en la planeación de las utilidades, su aplicación en la simulación de las decisiones administrativas y su empleo en la medición y evaluación del riesgo de la empresa, así como su relevancia en el diseño de estrategias para competir en un mundo globalizado.</a:t>
            </a:r>
          </a:p>
          <a:p>
            <a:endParaRPr lang="es-MX" sz="2000" b="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28638"/>
            <a:ext cx="2520280" cy="228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404664"/>
            <a:ext cx="8280920" cy="5478423"/>
          </a:xfrm>
          <a:prstGeom prst="rect">
            <a:avLst/>
          </a:prstGeom>
          <a:noFill/>
        </p:spPr>
        <p:txBody>
          <a:bodyPr wrap="square" rtlCol="0">
            <a:spAutoFit/>
          </a:bodyPr>
          <a:lstStyle/>
          <a:p>
            <a:r>
              <a:rPr lang="es-MX" sz="2800" b="1" dirty="0">
                <a:latin typeface="Arial" pitchFamily="34" charset="0"/>
                <a:cs typeface="Arial" pitchFamily="34" charset="0"/>
              </a:rPr>
              <a:t>Nombre de la unidad</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ctr"/>
            <a:r>
              <a:rPr lang="es-MX" sz="2800" dirty="0">
                <a:latin typeface="Arial" pitchFamily="34" charset="0"/>
                <a:cs typeface="Arial" pitchFamily="34" charset="0"/>
              </a:rPr>
              <a:t>UNIDAD </a:t>
            </a:r>
            <a:r>
              <a:rPr lang="es-MX" sz="2800" dirty="0" smtClean="0">
                <a:latin typeface="Arial" pitchFamily="34" charset="0"/>
                <a:cs typeface="Arial" pitchFamily="34" charset="0"/>
              </a:rPr>
              <a:t>I: </a:t>
            </a:r>
            <a:r>
              <a:rPr lang="es-MX" sz="2800" dirty="0">
                <a:latin typeface="Arial" pitchFamily="34" charset="0"/>
                <a:cs typeface="Arial" pitchFamily="34" charset="0"/>
              </a:rPr>
              <a:t>Costeo directo y punto de equilibrio. </a:t>
            </a:r>
            <a:endParaRPr lang="es-MX" sz="2800" dirty="0" smtClean="0">
              <a:latin typeface="Arial" pitchFamily="34" charset="0"/>
              <a:cs typeface="Arial" pitchFamily="34" charset="0"/>
            </a:endParaRPr>
          </a:p>
          <a:p>
            <a:pPr algn="ct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a:p>
            <a:r>
              <a:rPr lang="es-MX" sz="2800" b="1" dirty="0">
                <a:latin typeface="Arial" pitchFamily="34" charset="0"/>
                <a:cs typeface="Arial" pitchFamily="34" charset="0"/>
              </a:rPr>
              <a:t>Objetivo de la </a:t>
            </a:r>
            <a:r>
              <a:rPr lang="es-MX" sz="2800" b="1" dirty="0" smtClean="0">
                <a:latin typeface="Arial" pitchFamily="34" charset="0"/>
                <a:cs typeface="Arial" pitchFamily="34" charset="0"/>
              </a:rPr>
              <a:t>unidad:</a:t>
            </a:r>
            <a:endParaRPr lang="es-MX" sz="2800" b="1" dirty="0">
              <a:latin typeface="Arial" pitchFamily="34" charset="0"/>
              <a:cs typeface="Arial" pitchFamily="34" charset="0"/>
            </a:endParaRPr>
          </a:p>
          <a:p>
            <a:endParaRPr lang="es-MX" sz="2800" b="1" dirty="0" smtClean="0">
              <a:latin typeface="Arial" pitchFamily="34" charset="0"/>
              <a:cs typeface="Arial" pitchFamily="34" charset="0"/>
            </a:endParaRPr>
          </a:p>
          <a:p>
            <a:pPr algn="just"/>
            <a:r>
              <a:rPr lang="es-MX" sz="2200" b="1" dirty="0">
                <a:latin typeface="Arial" pitchFamily="34" charset="0"/>
                <a:cs typeface="Arial" pitchFamily="34" charset="0"/>
              </a:rPr>
              <a:t>Al finalizar esta unidad el alumno será capaz de calcular y registrar operaciones de una industria de transformación, utilizando el método de costeo directo, justificando el empleo de este método y aplicándolo a la planeación de la producción ventas y utilidades, así como para toma de decisiones sobre fijación de precios de venta, determinación y control de costos</a:t>
            </a:r>
            <a:r>
              <a:rPr lang="es-MX" sz="2200" b="1" dirty="0" smtClean="0">
                <a:latin typeface="Arial" pitchFamily="34" charset="0"/>
                <a:cs typeface="Arial" pitchFamily="34" charset="0"/>
              </a:rPr>
              <a:t>.</a:t>
            </a:r>
            <a:endParaRPr lang="es-MX"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1377" y="116632"/>
            <a:ext cx="8419095" cy="4031873"/>
          </a:xfrm>
          <a:prstGeom prst="rect">
            <a:avLst/>
          </a:prstGeom>
          <a:noFill/>
        </p:spPr>
        <p:txBody>
          <a:bodyPr wrap="square" rtlCol="0">
            <a:spAutoFit/>
          </a:bodyPr>
          <a:lstStyle/>
          <a:p>
            <a:r>
              <a:rPr lang="es-MX" sz="2800" b="1" dirty="0" smtClean="0">
                <a:latin typeface="Arial" pitchFamily="34" charset="0"/>
                <a:cs typeface="Arial" pitchFamily="34" charset="0"/>
              </a:rPr>
              <a:t>Tema:</a:t>
            </a:r>
          </a:p>
          <a:p>
            <a:endParaRPr lang="es-MX" sz="2800" b="1" dirty="0">
              <a:latin typeface="Arial" pitchFamily="34" charset="0"/>
              <a:cs typeface="Arial" pitchFamily="34" charset="0"/>
            </a:endParaRPr>
          </a:p>
          <a:p>
            <a:r>
              <a:rPr lang="es-MX" sz="2400" dirty="0">
                <a:latin typeface="Arial" pitchFamily="34" charset="0"/>
                <a:cs typeface="Arial" pitchFamily="34" charset="0"/>
              </a:rPr>
              <a:t>1.2 Punto de equilibrio.</a:t>
            </a:r>
          </a:p>
          <a:p>
            <a:endParaRPr lang="es-MX" sz="2800" b="1" dirty="0">
              <a:latin typeface="Arial" pitchFamily="34" charset="0"/>
              <a:cs typeface="Arial" pitchFamily="34" charset="0"/>
            </a:endParaRPr>
          </a:p>
          <a:p>
            <a:r>
              <a:rPr lang="es-MX" sz="2800" b="1" dirty="0" smtClean="0">
                <a:latin typeface="Arial" pitchFamily="34" charset="0"/>
                <a:cs typeface="Arial" pitchFamily="34" charset="0"/>
              </a:rPr>
              <a:t>Introducción:</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El apoyo de la contabilidad de costos en las empresas para orientar la toma de decisiones, se basa principalmente en la aplicación de modelos, como es el caso del Modelo Costo </a:t>
            </a:r>
            <a:r>
              <a:rPr lang="es-MX" sz="2400" smtClean="0">
                <a:latin typeface="Arial" pitchFamily="34" charset="0"/>
                <a:cs typeface="Arial" pitchFamily="34" charset="0"/>
              </a:rPr>
              <a:t>– Volumen - Utilidad</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1377" y="116632"/>
            <a:ext cx="8419095" cy="1323439"/>
          </a:xfrm>
          <a:prstGeom prst="rect">
            <a:avLst/>
          </a:prstGeom>
          <a:noFill/>
        </p:spPr>
        <p:txBody>
          <a:bodyPr wrap="square" rtlCol="0">
            <a:spAutoFit/>
          </a:bodyPr>
          <a:lstStyle/>
          <a:p>
            <a:r>
              <a:rPr lang="es-MX" sz="2800" b="1" dirty="0" smtClean="0">
                <a:latin typeface="Arial" pitchFamily="34" charset="0"/>
                <a:cs typeface="Arial" pitchFamily="34" charset="0"/>
              </a:rPr>
              <a:t>Desarrollo del Tema:</a:t>
            </a:r>
          </a:p>
          <a:p>
            <a:endParaRPr lang="es-MX" sz="2800" b="1" dirty="0">
              <a:latin typeface="Arial" pitchFamily="34" charset="0"/>
              <a:cs typeface="Arial" pitchFamily="34" charset="0"/>
            </a:endParaRPr>
          </a:p>
          <a:p>
            <a:pPr algn="just"/>
            <a:endParaRPr lang="es-MX" sz="2400" dirty="0">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6984776" cy="463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13134" y="692696"/>
            <a:ext cx="5692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Punto de equilibrio</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76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6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Modelo Costo – Volumen - Utilidad</a:t>
            </a:r>
            <a:endParaRPr lang="es-MX"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2 Marcador de contenido"/>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dirty="0" smtClean="0"/>
              <a:t>El Sistema de Costeo Directo, al realizar una separación de costos fijos y variables, facilita el desarrollo de la relación Costo – Volumen – Utilidad.</a:t>
            </a:r>
            <a:endParaRPr lang="es-MX"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356992"/>
            <a:ext cx="3385445" cy="261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29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a:xfrm>
            <a:off x="457200" y="620688"/>
            <a:ext cx="8229600" cy="1143000"/>
          </a:xfrm>
          <a:prstGeom prst="rect">
            <a:avLst/>
          </a:prstGeom>
        </p:spPr>
        <p:txBody>
          <a:bodyPr/>
          <a:lstStyle>
            <a:defPPr>
              <a:defRPr lang="es-MX"/>
            </a:defPPr>
            <a:lvl1pPr algn="ctr">
              <a:spcBef>
                <a:spcPct val="0"/>
              </a:spcBef>
              <a:buNone/>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Punto de equilibrio</a:t>
            </a:r>
            <a:endParaRPr lang="es-MX" dirty="0"/>
          </a:p>
        </p:txBody>
      </p:sp>
      <p:sp>
        <p:nvSpPr>
          <p:cNvPr id="8" name="2 Marcador de contenido"/>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400" dirty="0" smtClean="0"/>
              <a:t>Definido como aquel donde los ingresos son iguales a los costos, es decir el volumen de ventas con cuyos ingresos se igualan los costos y la empresa no reporta utilidad pero tampoco pérdida.</a:t>
            </a:r>
          </a:p>
          <a:p>
            <a:r>
              <a:rPr lang="es-ES" sz="2400" dirty="0" smtClean="0"/>
              <a:t>Para calcular  el  punto de equilibrio se trabaja con la utilidad marginal es decir aquella que resulta de restar a los ingresos, los costos y gastos variables.</a:t>
            </a:r>
            <a:endParaRPr lang="es-MX" sz="2400" dirty="0" smtClean="0"/>
          </a:p>
          <a:p>
            <a:r>
              <a:rPr lang="es-MX" sz="2400" dirty="0" smtClean="0"/>
              <a:t>También necesitamos saber el monto total de los gastos fijos. </a:t>
            </a:r>
            <a:endParaRPr lang="es-MX" sz="24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36" t="57884" r="25613" b="26731"/>
          <a:stretch/>
        </p:blipFill>
        <p:spPr bwMode="auto">
          <a:xfrm>
            <a:off x="1248842" y="4941168"/>
            <a:ext cx="6862692" cy="14149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26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404664"/>
            <a:ext cx="8229600" cy="1143000"/>
          </a:xfrm>
          <a:prstGeom prst="rect">
            <a:avLst/>
          </a:prstGeom>
        </p:spPr>
        <p:txBody>
          <a:bodyPr/>
          <a:lstStyle>
            <a:defPPr>
              <a:defRPr lang="es-MX"/>
            </a:defPPr>
            <a:lvl1pPr algn="ctr">
              <a:spcBef>
                <a:spcPct val="0"/>
              </a:spcBef>
              <a:buNone/>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sz="4000" dirty="0" smtClean="0"/>
              <a:t>Elementos del Punto de Equilibrio</a:t>
            </a:r>
            <a:endParaRPr lang="es-MX" sz="4000" dirty="0"/>
          </a:p>
        </p:txBody>
      </p:sp>
      <p:graphicFrame>
        <p:nvGraphicFramePr>
          <p:cNvPr id="8" name="3 Marcador de contenido"/>
          <p:cNvGraphicFramePr>
            <a:graphicFrameLocks/>
          </p:cNvGraphicFramePr>
          <p:nvPr>
            <p:extLst>
              <p:ext uri="{D42A27DB-BD31-4B8C-83A1-F6EECF244321}">
                <p14:modId xmlns:p14="http://schemas.microsoft.com/office/powerpoint/2010/main" val="3222182507"/>
              </p:ext>
            </p:extLst>
          </p:nvPr>
        </p:nvGraphicFramePr>
        <p:xfrm>
          <a:off x="827584" y="2204864"/>
          <a:ext cx="7869560" cy="344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941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864</Words>
  <Application>Microsoft Office PowerPoint</Application>
  <PresentationFormat>Presentación en pantalla (4:3)</PresentationFormat>
  <Paragraphs>84</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Imelda Cantera</cp:lastModifiedBy>
  <cp:revision>35</cp:revision>
  <dcterms:created xsi:type="dcterms:W3CDTF">2012-08-07T16:35:15Z</dcterms:created>
  <dcterms:modified xsi:type="dcterms:W3CDTF">2016-08-23T03:07:36Z</dcterms:modified>
</cp:coreProperties>
</file>