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4" r:id="rId2"/>
    <p:sldId id="263" r:id="rId3"/>
    <p:sldId id="257" r:id="rId4"/>
    <p:sldId id="258" r:id="rId5"/>
    <p:sldId id="259" r:id="rId6"/>
    <p:sldId id="282" r:id="rId7"/>
    <p:sldId id="283" r:id="rId8"/>
    <p:sldId id="284" r:id="rId9"/>
    <p:sldId id="285" r:id="rId10"/>
    <p:sldId id="286" r:id="rId11"/>
    <p:sldId id="287" r:id="rId12"/>
    <p:sldId id="288" r:id="rId13"/>
    <p:sldId id="289" r:id="rId14"/>
    <p:sldId id="280" r:id="rId15"/>
    <p:sldId id="27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3FF041-2036-48BC-8E58-79355EB7EFC2}" type="doc">
      <dgm:prSet loTypeId="urn:microsoft.com/office/officeart/2005/8/layout/cycle3" loCatId="cycle" qsTypeId="urn:microsoft.com/office/officeart/2005/8/quickstyle/3d1" qsCatId="3D" csTypeId="urn:microsoft.com/office/officeart/2005/8/colors/colorful1#1" csCatId="colorful" phldr="1"/>
      <dgm:spPr/>
      <dgm:t>
        <a:bodyPr/>
        <a:lstStyle/>
        <a:p>
          <a:endParaRPr lang="es-MX"/>
        </a:p>
      </dgm:t>
    </dgm:pt>
    <dgm:pt modelId="{B15042DA-5FA0-4FC2-85A9-CF230440F3A6}">
      <dgm:prSet phldrT="[Texto]"/>
      <dgm:spPr>
        <a:solidFill>
          <a:srgbClr val="002060"/>
        </a:solidFill>
      </dgm:spPr>
      <dgm:t>
        <a:bodyPr/>
        <a:lstStyle/>
        <a:p>
          <a:r>
            <a:rPr lang="es-MX" b="1" dirty="0" smtClean="0">
              <a:solidFill>
                <a:schemeClr val="bg1"/>
              </a:solidFill>
            </a:rPr>
            <a:t>DETENCIÓN E IDENTIFICACIÓN DEL PROBLEMA</a:t>
          </a:r>
          <a:endParaRPr lang="es-MX" b="1" dirty="0">
            <a:solidFill>
              <a:schemeClr val="bg1"/>
            </a:solidFill>
          </a:endParaRPr>
        </a:p>
      </dgm:t>
    </dgm:pt>
    <dgm:pt modelId="{8F111E7D-205F-409F-8DDD-34F4F0312FED}" type="parTrans" cxnId="{266D183A-79E6-491B-BBDD-80E9A1F4219A}">
      <dgm:prSet/>
      <dgm:spPr/>
      <dgm:t>
        <a:bodyPr/>
        <a:lstStyle/>
        <a:p>
          <a:endParaRPr lang="es-MX"/>
        </a:p>
      </dgm:t>
    </dgm:pt>
    <dgm:pt modelId="{1AA32A9E-A3E4-4202-BE31-CA21CF4AB754}" type="sibTrans" cxnId="{266D183A-79E6-491B-BBDD-80E9A1F4219A}">
      <dgm:prSet/>
      <dgm:spPr>
        <a:solidFill>
          <a:schemeClr val="tx1"/>
        </a:solidFill>
      </dgm:spPr>
      <dgm:t>
        <a:bodyPr/>
        <a:lstStyle/>
        <a:p>
          <a:endParaRPr lang="es-MX"/>
        </a:p>
      </dgm:t>
    </dgm:pt>
    <dgm:pt modelId="{9FA33941-9209-49BA-90AF-620ECD33F25D}">
      <dgm:prSet phldrT="[Texto]"/>
      <dgm:spPr>
        <a:solidFill>
          <a:srgbClr val="00B0F0"/>
        </a:solidFill>
      </dgm:spPr>
      <dgm:t>
        <a:bodyPr/>
        <a:lstStyle/>
        <a:p>
          <a:r>
            <a:rPr lang="es-MX" b="1" dirty="0" smtClean="0">
              <a:solidFill>
                <a:schemeClr val="tx1"/>
              </a:solidFill>
            </a:rPr>
            <a:t>BUSQUEDA DE UN MODELO EXISTENTE O LA CREACIÓN DE UNO NUEVO PARA SOLUCIONAR PROBLEMAS</a:t>
          </a:r>
          <a:endParaRPr lang="es-MX" b="1" dirty="0">
            <a:solidFill>
              <a:schemeClr val="tx1"/>
            </a:solidFill>
          </a:endParaRPr>
        </a:p>
      </dgm:t>
    </dgm:pt>
    <dgm:pt modelId="{70253CEE-E8F2-4964-BE05-B6B8DDBDE5E8}" type="parTrans" cxnId="{E052DB28-3593-4C24-8EB9-EB77B1023AE4}">
      <dgm:prSet/>
      <dgm:spPr/>
      <dgm:t>
        <a:bodyPr/>
        <a:lstStyle/>
        <a:p>
          <a:endParaRPr lang="es-MX"/>
        </a:p>
      </dgm:t>
    </dgm:pt>
    <dgm:pt modelId="{7C681862-C7F3-4CC0-90D3-BD3BE3378A82}" type="sibTrans" cxnId="{E052DB28-3593-4C24-8EB9-EB77B1023AE4}">
      <dgm:prSet/>
      <dgm:spPr/>
      <dgm:t>
        <a:bodyPr/>
        <a:lstStyle/>
        <a:p>
          <a:endParaRPr lang="es-MX"/>
        </a:p>
      </dgm:t>
    </dgm:pt>
    <dgm:pt modelId="{FD41A69F-D581-4854-82FC-E72101423C7F}">
      <dgm:prSet phldrT="[Texto]"/>
      <dgm:spPr>
        <a:solidFill>
          <a:srgbClr val="FFFF00"/>
        </a:solidFill>
      </dgm:spPr>
      <dgm:t>
        <a:bodyPr/>
        <a:lstStyle/>
        <a:p>
          <a:r>
            <a:rPr lang="es-MX" b="1" dirty="0" smtClean="0">
              <a:solidFill>
                <a:schemeClr val="tx1"/>
              </a:solidFill>
            </a:rPr>
            <a:t>DETERMINACIÓN DE DATOS CUALITATIVOS Y CUANTITATIVOS DEL PROBLEMA Y SU RESPECTIVO ANÁLISIS</a:t>
          </a:r>
          <a:endParaRPr lang="es-MX" b="1" dirty="0">
            <a:solidFill>
              <a:schemeClr val="tx1"/>
            </a:solidFill>
          </a:endParaRPr>
        </a:p>
      </dgm:t>
    </dgm:pt>
    <dgm:pt modelId="{C2466625-4EBB-4D5B-AFA1-61B3EDF18922}" type="parTrans" cxnId="{93AABC6E-72DB-4EE4-BB51-03036727FCB5}">
      <dgm:prSet/>
      <dgm:spPr/>
      <dgm:t>
        <a:bodyPr/>
        <a:lstStyle/>
        <a:p>
          <a:endParaRPr lang="es-MX"/>
        </a:p>
      </dgm:t>
    </dgm:pt>
    <dgm:pt modelId="{841C3591-CEF8-4984-9481-56C92A7CE052}" type="sibTrans" cxnId="{93AABC6E-72DB-4EE4-BB51-03036727FCB5}">
      <dgm:prSet/>
      <dgm:spPr/>
      <dgm:t>
        <a:bodyPr/>
        <a:lstStyle/>
        <a:p>
          <a:endParaRPr lang="es-MX"/>
        </a:p>
      </dgm:t>
    </dgm:pt>
    <dgm:pt modelId="{8D112030-85E3-4EEA-8C91-B54B6D1BD68E}">
      <dgm:prSet phldrT="[Texto]"/>
      <dgm:spPr/>
      <dgm:t>
        <a:bodyPr/>
        <a:lstStyle/>
        <a:p>
          <a:r>
            <a:rPr lang="es-MX" b="1" dirty="0" smtClean="0">
              <a:solidFill>
                <a:schemeClr val="tx1"/>
              </a:solidFill>
            </a:rPr>
            <a:t>SELECCIÓN E IMPLEMENTACIÓN DE UN ASOLUCIÓN ÓPTIMA CONSISTENTE CON LAS METAS DE LA ENTIDAD</a:t>
          </a:r>
          <a:endParaRPr lang="es-MX" b="1" dirty="0">
            <a:solidFill>
              <a:schemeClr val="tx1"/>
            </a:solidFill>
          </a:endParaRPr>
        </a:p>
      </dgm:t>
    </dgm:pt>
    <dgm:pt modelId="{6B7E95B7-2151-4018-8EF4-1008DFB24A44}" type="parTrans" cxnId="{7E44A6AA-5CBE-42C5-A676-2C0D59171EBD}">
      <dgm:prSet/>
      <dgm:spPr/>
      <dgm:t>
        <a:bodyPr/>
        <a:lstStyle/>
        <a:p>
          <a:endParaRPr lang="es-MX"/>
        </a:p>
      </dgm:t>
    </dgm:pt>
    <dgm:pt modelId="{1D4C69C1-E5C0-4866-965F-C0095498718A}" type="sibTrans" cxnId="{7E44A6AA-5CBE-42C5-A676-2C0D59171EBD}">
      <dgm:prSet/>
      <dgm:spPr/>
      <dgm:t>
        <a:bodyPr/>
        <a:lstStyle/>
        <a:p>
          <a:endParaRPr lang="es-MX"/>
        </a:p>
      </dgm:t>
    </dgm:pt>
    <dgm:pt modelId="{3FBC0C9E-9C56-4D65-AE3E-C76C92C86231}">
      <dgm:prSet phldrT="[Texto]"/>
      <dgm:spPr>
        <a:solidFill>
          <a:srgbClr val="C00000"/>
        </a:solidFill>
      </dgm:spPr>
      <dgm:t>
        <a:bodyPr/>
        <a:lstStyle/>
        <a:p>
          <a:r>
            <a:rPr lang="es-MX" b="1" dirty="0" smtClean="0">
              <a:solidFill>
                <a:schemeClr val="bg1"/>
              </a:solidFill>
            </a:rPr>
            <a:t>EVALUACIÓN MEDIANTE LA RETROALIMENTACIÓN </a:t>
          </a:r>
          <a:endParaRPr lang="es-MX" b="1" dirty="0">
            <a:solidFill>
              <a:schemeClr val="bg1"/>
            </a:solidFill>
          </a:endParaRPr>
        </a:p>
      </dgm:t>
    </dgm:pt>
    <dgm:pt modelId="{FA3AFF15-E8BB-4C0E-8C13-6F58902692A6}" type="parTrans" cxnId="{02A92896-EFAC-4EF0-9CCB-533062AC3512}">
      <dgm:prSet/>
      <dgm:spPr/>
      <dgm:t>
        <a:bodyPr/>
        <a:lstStyle/>
        <a:p>
          <a:endParaRPr lang="es-MX"/>
        </a:p>
      </dgm:t>
    </dgm:pt>
    <dgm:pt modelId="{0861D902-B04C-4691-8B94-8543FC9B00E5}" type="sibTrans" cxnId="{02A92896-EFAC-4EF0-9CCB-533062AC3512}">
      <dgm:prSet/>
      <dgm:spPr/>
      <dgm:t>
        <a:bodyPr/>
        <a:lstStyle/>
        <a:p>
          <a:endParaRPr lang="es-MX"/>
        </a:p>
      </dgm:t>
    </dgm:pt>
    <dgm:pt modelId="{59C610D3-D3A1-4827-BD90-F7FFDE4BDA09}">
      <dgm:prSet phldrT="[Texto]"/>
      <dgm:spPr>
        <a:solidFill>
          <a:srgbClr val="92D050"/>
        </a:solidFill>
      </dgm:spPr>
      <dgm:t>
        <a:bodyPr/>
        <a:lstStyle/>
        <a:p>
          <a:r>
            <a:rPr lang="es-MX" b="1" dirty="0" smtClean="0">
              <a:solidFill>
                <a:schemeClr val="bg1"/>
              </a:solidFill>
            </a:rPr>
            <a:t>DEFINICIÓN GENERAL DE ALTERNATIVAS Y DE UN MODELO ELEGIDO</a:t>
          </a:r>
          <a:endParaRPr lang="es-MX" b="1" dirty="0">
            <a:solidFill>
              <a:schemeClr val="bg1"/>
            </a:solidFill>
          </a:endParaRPr>
        </a:p>
      </dgm:t>
    </dgm:pt>
    <dgm:pt modelId="{C57C52BC-6F66-4110-8512-34D216EBB532}" type="parTrans" cxnId="{7F5DADB7-DD5B-4A6C-9EA8-E097106664D4}">
      <dgm:prSet/>
      <dgm:spPr/>
      <dgm:t>
        <a:bodyPr/>
        <a:lstStyle/>
        <a:p>
          <a:endParaRPr lang="es-MX"/>
        </a:p>
      </dgm:t>
    </dgm:pt>
    <dgm:pt modelId="{1203941E-A27E-4015-BC30-D763E407F2CA}" type="sibTrans" cxnId="{7F5DADB7-DD5B-4A6C-9EA8-E097106664D4}">
      <dgm:prSet/>
      <dgm:spPr/>
      <dgm:t>
        <a:bodyPr/>
        <a:lstStyle/>
        <a:p>
          <a:endParaRPr lang="es-MX"/>
        </a:p>
      </dgm:t>
    </dgm:pt>
    <dgm:pt modelId="{64D11DD1-FCF3-45D5-9B9F-F9053DAA6069}" type="pres">
      <dgm:prSet presAssocID="{253FF041-2036-48BC-8E58-79355EB7EFC2}" presName="Name0" presStyleCnt="0">
        <dgm:presLayoutVars>
          <dgm:dir/>
          <dgm:resizeHandles val="exact"/>
        </dgm:presLayoutVars>
      </dgm:prSet>
      <dgm:spPr/>
      <dgm:t>
        <a:bodyPr/>
        <a:lstStyle/>
        <a:p>
          <a:endParaRPr lang="es-MX"/>
        </a:p>
      </dgm:t>
    </dgm:pt>
    <dgm:pt modelId="{A6A2856A-CB20-4798-BEAA-1411378D2660}" type="pres">
      <dgm:prSet presAssocID="{253FF041-2036-48BC-8E58-79355EB7EFC2}" presName="cycle" presStyleCnt="0"/>
      <dgm:spPr/>
    </dgm:pt>
    <dgm:pt modelId="{FBC8567C-6983-4D39-9928-2ADDE47A575F}" type="pres">
      <dgm:prSet presAssocID="{B15042DA-5FA0-4FC2-85A9-CF230440F3A6}" presName="nodeFirstNode" presStyleLbl="node1" presStyleIdx="0" presStyleCnt="6" custRadScaleRad="106570" custRadScaleInc="7005">
        <dgm:presLayoutVars>
          <dgm:bulletEnabled val="1"/>
        </dgm:presLayoutVars>
      </dgm:prSet>
      <dgm:spPr/>
      <dgm:t>
        <a:bodyPr/>
        <a:lstStyle/>
        <a:p>
          <a:endParaRPr lang="es-MX"/>
        </a:p>
      </dgm:t>
    </dgm:pt>
    <dgm:pt modelId="{3B7B052E-4CBC-4F0F-B8D1-38B05D90FA76}" type="pres">
      <dgm:prSet presAssocID="{1AA32A9E-A3E4-4202-BE31-CA21CF4AB754}" presName="sibTransFirstNode" presStyleLbl="bgShp" presStyleIdx="0" presStyleCnt="1"/>
      <dgm:spPr/>
      <dgm:t>
        <a:bodyPr/>
        <a:lstStyle/>
        <a:p>
          <a:endParaRPr lang="es-MX"/>
        </a:p>
      </dgm:t>
    </dgm:pt>
    <dgm:pt modelId="{8CDF5DBA-66CF-4320-B1B1-CCE5C471819A}" type="pres">
      <dgm:prSet presAssocID="{9FA33941-9209-49BA-90AF-620ECD33F25D}" presName="nodeFollowingNodes" presStyleLbl="node1" presStyleIdx="1" presStyleCnt="6">
        <dgm:presLayoutVars>
          <dgm:bulletEnabled val="1"/>
        </dgm:presLayoutVars>
      </dgm:prSet>
      <dgm:spPr/>
      <dgm:t>
        <a:bodyPr/>
        <a:lstStyle/>
        <a:p>
          <a:endParaRPr lang="es-MX"/>
        </a:p>
      </dgm:t>
    </dgm:pt>
    <dgm:pt modelId="{468F941F-9C65-4BEC-BB33-F5C23AB194A8}" type="pres">
      <dgm:prSet presAssocID="{59C610D3-D3A1-4827-BD90-F7FFDE4BDA09}" presName="nodeFollowingNodes" presStyleLbl="node1" presStyleIdx="2" presStyleCnt="6" custRadScaleRad="102886" custRadScaleInc="-11592">
        <dgm:presLayoutVars>
          <dgm:bulletEnabled val="1"/>
        </dgm:presLayoutVars>
      </dgm:prSet>
      <dgm:spPr/>
      <dgm:t>
        <a:bodyPr/>
        <a:lstStyle/>
        <a:p>
          <a:endParaRPr lang="es-MX"/>
        </a:p>
      </dgm:t>
    </dgm:pt>
    <dgm:pt modelId="{91974CA9-922D-47C5-93D7-B16E077DAE05}" type="pres">
      <dgm:prSet presAssocID="{FD41A69F-D581-4854-82FC-E72101423C7F}" presName="nodeFollowingNodes" presStyleLbl="node1" presStyleIdx="3" presStyleCnt="6">
        <dgm:presLayoutVars>
          <dgm:bulletEnabled val="1"/>
        </dgm:presLayoutVars>
      </dgm:prSet>
      <dgm:spPr/>
      <dgm:t>
        <a:bodyPr/>
        <a:lstStyle/>
        <a:p>
          <a:endParaRPr lang="es-MX"/>
        </a:p>
      </dgm:t>
    </dgm:pt>
    <dgm:pt modelId="{DEAE26CC-E537-4A8D-BE22-D20C3181821C}" type="pres">
      <dgm:prSet presAssocID="{8D112030-85E3-4EEA-8C91-B54B6D1BD68E}" presName="nodeFollowingNodes" presStyleLbl="node1" presStyleIdx="4" presStyleCnt="6">
        <dgm:presLayoutVars>
          <dgm:bulletEnabled val="1"/>
        </dgm:presLayoutVars>
      </dgm:prSet>
      <dgm:spPr/>
      <dgm:t>
        <a:bodyPr/>
        <a:lstStyle/>
        <a:p>
          <a:endParaRPr lang="es-MX"/>
        </a:p>
      </dgm:t>
    </dgm:pt>
    <dgm:pt modelId="{A59D8560-11BA-4406-B201-3B8C418ECF76}" type="pres">
      <dgm:prSet presAssocID="{3FBC0C9E-9C56-4D65-AE3E-C76C92C86231}" presName="nodeFollowingNodes" presStyleLbl="node1" presStyleIdx="5" presStyleCnt="6">
        <dgm:presLayoutVars>
          <dgm:bulletEnabled val="1"/>
        </dgm:presLayoutVars>
      </dgm:prSet>
      <dgm:spPr/>
      <dgm:t>
        <a:bodyPr/>
        <a:lstStyle/>
        <a:p>
          <a:endParaRPr lang="es-MX"/>
        </a:p>
      </dgm:t>
    </dgm:pt>
  </dgm:ptLst>
  <dgm:cxnLst>
    <dgm:cxn modelId="{B7AC107A-BCF4-4AAB-857C-C69060BD378B}" type="presOf" srcId="{8D112030-85E3-4EEA-8C91-B54B6D1BD68E}" destId="{DEAE26CC-E537-4A8D-BE22-D20C3181821C}" srcOrd="0" destOrd="0" presId="urn:microsoft.com/office/officeart/2005/8/layout/cycle3"/>
    <dgm:cxn modelId="{7E44A6AA-5CBE-42C5-A676-2C0D59171EBD}" srcId="{253FF041-2036-48BC-8E58-79355EB7EFC2}" destId="{8D112030-85E3-4EEA-8C91-B54B6D1BD68E}" srcOrd="4" destOrd="0" parTransId="{6B7E95B7-2151-4018-8EF4-1008DFB24A44}" sibTransId="{1D4C69C1-E5C0-4866-965F-C0095498718A}"/>
    <dgm:cxn modelId="{8C6E376E-2FBE-4F5C-942C-FD15C0381B20}" type="presOf" srcId="{59C610D3-D3A1-4827-BD90-F7FFDE4BDA09}" destId="{468F941F-9C65-4BEC-BB33-F5C23AB194A8}" srcOrd="0" destOrd="0" presId="urn:microsoft.com/office/officeart/2005/8/layout/cycle3"/>
    <dgm:cxn modelId="{7F5DADB7-DD5B-4A6C-9EA8-E097106664D4}" srcId="{253FF041-2036-48BC-8E58-79355EB7EFC2}" destId="{59C610D3-D3A1-4827-BD90-F7FFDE4BDA09}" srcOrd="2" destOrd="0" parTransId="{C57C52BC-6F66-4110-8512-34D216EBB532}" sibTransId="{1203941E-A27E-4015-BC30-D763E407F2CA}"/>
    <dgm:cxn modelId="{93AABC6E-72DB-4EE4-BB51-03036727FCB5}" srcId="{253FF041-2036-48BC-8E58-79355EB7EFC2}" destId="{FD41A69F-D581-4854-82FC-E72101423C7F}" srcOrd="3" destOrd="0" parTransId="{C2466625-4EBB-4D5B-AFA1-61B3EDF18922}" sibTransId="{841C3591-CEF8-4984-9481-56C92A7CE052}"/>
    <dgm:cxn modelId="{266D183A-79E6-491B-BBDD-80E9A1F4219A}" srcId="{253FF041-2036-48BC-8E58-79355EB7EFC2}" destId="{B15042DA-5FA0-4FC2-85A9-CF230440F3A6}" srcOrd="0" destOrd="0" parTransId="{8F111E7D-205F-409F-8DDD-34F4F0312FED}" sibTransId="{1AA32A9E-A3E4-4202-BE31-CA21CF4AB754}"/>
    <dgm:cxn modelId="{57FDFC76-6878-4D7C-9123-DEA484F7D005}" type="presOf" srcId="{1AA32A9E-A3E4-4202-BE31-CA21CF4AB754}" destId="{3B7B052E-4CBC-4F0F-B8D1-38B05D90FA76}" srcOrd="0" destOrd="0" presId="urn:microsoft.com/office/officeart/2005/8/layout/cycle3"/>
    <dgm:cxn modelId="{A2403F19-42E9-4B4B-B054-1C72E8A67C0D}" type="presOf" srcId="{9FA33941-9209-49BA-90AF-620ECD33F25D}" destId="{8CDF5DBA-66CF-4320-B1B1-CCE5C471819A}" srcOrd="0" destOrd="0" presId="urn:microsoft.com/office/officeart/2005/8/layout/cycle3"/>
    <dgm:cxn modelId="{C9C384D8-9AFC-4370-8FF4-DDC23D841A70}" type="presOf" srcId="{3FBC0C9E-9C56-4D65-AE3E-C76C92C86231}" destId="{A59D8560-11BA-4406-B201-3B8C418ECF76}" srcOrd="0" destOrd="0" presId="urn:microsoft.com/office/officeart/2005/8/layout/cycle3"/>
    <dgm:cxn modelId="{19603E0A-870E-41D5-9414-0BAB76BD32F8}" type="presOf" srcId="{FD41A69F-D581-4854-82FC-E72101423C7F}" destId="{91974CA9-922D-47C5-93D7-B16E077DAE05}" srcOrd="0" destOrd="0" presId="urn:microsoft.com/office/officeart/2005/8/layout/cycle3"/>
    <dgm:cxn modelId="{E052DB28-3593-4C24-8EB9-EB77B1023AE4}" srcId="{253FF041-2036-48BC-8E58-79355EB7EFC2}" destId="{9FA33941-9209-49BA-90AF-620ECD33F25D}" srcOrd="1" destOrd="0" parTransId="{70253CEE-E8F2-4964-BE05-B6B8DDBDE5E8}" sibTransId="{7C681862-C7F3-4CC0-90D3-BD3BE3378A82}"/>
    <dgm:cxn modelId="{8ACB411B-5701-4EB8-8015-DB7215860067}" type="presOf" srcId="{253FF041-2036-48BC-8E58-79355EB7EFC2}" destId="{64D11DD1-FCF3-45D5-9B9F-F9053DAA6069}" srcOrd="0" destOrd="0" presId="urn:microsoft.com/office/officeart/2005/8/layout/cycle3"/>
    <dgm:cxn modelId="{E05FB0FD-BCE2-4C22-97BB-4AEA500559DA}" type="presOf" srcId="{B15042DA-5FA0-4FC2-85A9-CF230440F3A6}" destId="{FBC8567C-6983-4D39-9928-2ADDE47A575F}" srcOrd="0" destOrd="0" presId="urn:microsoft.com/office/officeart/2005/8/layout/cycle3"/>
    <dgm:cxn modelId="{02A92896-EFAC-4EF0-9CCB-533062AC3512}" srcId="{253FF041-2036-48BC-8E58-79355EB7EFC2}" destId="{3FBC0C9E-9C56-4D65-AE3E-C76C92C86231}" srcOrd="5" destOrd="0" parTransId="{FA3AFF15-E8BB-4C0E-8C13-6F58902692A6}" sibTransId="{0861D902-B04C-4691-8B94-8543FC9B00E5}"/>
    <dgm:cxn modelId="{45C8D948-FF7F-4828-B7D4-BEB8FE77AF2F}" type="presParOf" srcId="{64D11DD1-FCF3-45D5-9B9F-F9053DAA6069}" destId="{A6A2856A-CB20-4798-BEAA-1411378D2660}" srcOrd="0" destOrd="0" presId="urn:microsoft.com/office/officeart/2005/8/layout/cycle3"/>
    <dgm:cxn modelId="{BD1D108B-18C4-4888-B4E4-229994A32946}" type="presParOf" srcId="{A6A2856A-CB20-4798-BEAA-1411378D2660}" destId="{FBC8567C-6983-4D39-9928-2ADDE47A575F}" srcOrd="0" destOrd="0" presId="urn:microsoft.com/office/officeart/2005/8/layout/cycle3"/>
    <dgm:cxn modelId="{8D73DE55-4706-4B2D-A186-61537B6D5C79}" type="presParOf" srcId="{A6A2856A-CB20-4798-BEAA-1411378D2660}" destId="{3B7B052E-4CBC-4F0F-B8D1-38B05D90FA76}" srcOrd="1" destOrd="0" presId="urn:microsoft.com/office/officeart/2005/8/layout/cycle3"/>
    <dgm:cxn modelId="{BCE07A09-6FCB-4BD3-99CC-9E633C345961}" type="presParOf" srcId="{A6A2856A-CB20-4798-BEAA-1411378D2660}" destId="{8CDF5DBA-66CF-4320-B1B1-CCE5C471819A}" srcOrd="2" destOrd="0" presId="urn:microsoft.com/office/officeart/2005/8/layout/cycle3"/>
    <dgm:cxn modelId="{CF38B831-4F2E-47A6-875B-42C70D19C3BD}" type="presParOf" srcId="{A6A2856A-CB20-4798-BEAA-1411378D2660}" destId="{468F941F-9C65-4BEC-BB33-F5C23AB194A8}" srcOrd="3" destOrd="0" presId="urn:microsoft.com/office/officeart/2005/8/layout/cycle3"/>
    <dgm:cxn modelId="{6E4E0812-F7AA-4C45-8E78-2B9C195ABAF5}" type="presParOf" srcId="{A6A2856A-CB20-4798-BEAA-1411378D2660}" destId="{91974CA9-922D-47C5-93D7-B16E077DAE05}" srcOrd="4" destOrd="0" presId="urn:microsoft.com/office/officeart/2005/8/layout/cycle3"/>
    <dgm:cxn modelId="{26551A8D-D826-4F86-B0AC-9B6F831FA166}" type="presParOf" srcId="{A6A2856A-CB20-4798-BEAA-1411378D2660}" destId="{DEAE26CC-E537-4A8D-BE22-D20C3181821C}" srcOrd="5" destOrd="0" presId="urn:microsoft.com/office/officeart/2005/8/layout/cycle3"/>
    <dgm:cxn modelId="{D1B614F8-C1AC-4345-806F-612BCA10A1EB}" type="presParOf" srcId="{A6A2856A-CB20-4798-BEAA-1411378D2660}" destId="{A59D8560-11BA-4406-B201-3B8C418ECF76}"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136590-F09B-4A94-B6B0-0BF7093FDAF0}" type="doc">
      <dgm:prSet loTypeId="urn:microsoft.com/office/officeart/2005/8/layout/balance1" loCatId="relationship" qsTypeId="urn:microsoft.com/office/officeart/2005/8/quickstyle/3d1" qsCatId="3D" csTypeId="urn:microsoft.com/office/officeart/2005/8/colors/colorful1#2" csCatId="colorful" phldr="1"/>
      <dgm:spPr/>
      <dgm:t>
        <a:bodyPr/>
        <a:lstStyle/>
        <a:p>
          <a:endParaRPr lang="es-MX"/>
        </a:p>
      </dgm:t>
    </dgm:pt>
    <dgm:pt modelId="{90F49058-E011-4814-B321-2A99CDCDB6F5}">
      <dgm:prSet phldrT="[Texto]"/>
      <dgm:spPr>
        <a:solidFill>
          <a:srgbClr val="C00000">
            <a:alpha val="90000"/>
          </a:srgbClr>
        </a:solidFill>
      </dgm:spPr>
      <dgm:t>
        <a:bodyPr/>
        <a:lstStyle/>
        <a:p>
          <a:r>
            <a:rPr lang="es-MX" b="1" dirty="0" smtClean="0">
              <a:solidFill>
                <a:schemeClr val="bg1"/>
              </a:solidFill>
            </a:rPr>
            <a:t>1. Aceptar una orden especial</a:t>
          </a:r>
          <a:endParaRPr lang="es-MX" b="1" dirty="0">
            <a:solidFill>
              <a:schemeClr val="bg1"/>
            </a:solidFill>
          </a:endParaRPr>
        </a:p>
      </dgm:t>
    </dgm:pt>
    <dgm:pt modelId="{2BD3BDE9-7B25-4959-895E-6EAC05FA9F92}" type="parTrans" cxnId="{74F7C558-49D6-4B6D-B82D-EB995BD1E17F}">
      <dgm:prSet/>
      <dgm:spPr/>
      <dgm:t>
        <a:bodyPr/>
        <a:lstStyle/>
        <a:p>
          <a:endParaRPr lang="es-MX"/>
        </a:p>
      </dgm:t>
    </dgm:pt>
    <dgm:pt modelId="{06314FC3-3BAF-48E7-98F2-4F3CF99910AE}" type="sibTrans" cxnId="{74F7C558-49D6-4B6D-B82D-EB995BD1E17F}">
      <dgm:prSet/>
      <dgm:spPr/>
      <dgm:t>
        <a:bodyPr/>
        <a:lstStyle/>
        <a:p>
          <a:endParaRPr lang="es-MX"/>
        </a:p>
      </dgm:t>
    </dgm:pt>
    <dgm:pt modelId="{DF4CB832-6FB6-448D-B708-F1DB998B372E}">
      <dgm:prSet phldrT="[Texto]"/>
      <dgm:spPr>
        <a:solidFill>
          <a:schemeClr val="tx1"/>
        </a:solidFill>
      </dgm:spPr>
      <dgm:t>
        <a:bodyPr/>
        <a:lstStyle/>
        <a:p>
          <a:r>
            <a:rPr lang="es-MX" b="1" dirty="0" smtClean="0"/>
            <a:t>2. Hacer o comprar</a:t>
          </a:r>
          <a:endParaRPr lang="es-MX" b="1" dirty="0"/>
        </a:p>
      </dgm:t>
    </dgm:pt>
    <dgm:pt modelId="{76C67BE4-0E2F-4BCC-B277-20C43A033D59}" type="parTrans" cxnId="{AF067D0E-6394-4F2A-AC95-387F044552B5}">
      <dgm:prSet/>
      <dgm:spPr/>
      <dgm:t>
        <a:bodyPr/>
        <a:lstStyle/>
        <a:p>
          <a:endParaRPr lang="es-MX"/>
        </a:p>
      </dgm:t>
    </dgm:pt>
    <dgm:pt modelId="{18F5C3F9-F29C-43C8-A279-4E74533D90A7}" type="sibTrans" cxnId="{AF067D0E-6394-4F2A-AC95-387F044552B5}">
      <dgm:prSet/>
      <dgm:spPr/>
      <dgm:t>
        <a:bodyPr/>
        <a:lstStyle/>
        <a:p>
          <a:endParaRPr lang="es-MX"/>
        </a:p>
      </dgm:t>
    </dgm:pt>
    <dgm:pt modelId="{F758C001-EEF0-49B6-9FE4-43A624BD1EA2}">
      <dgm:prSet phldrT="[Texto]"/>
      <dgm:spPr>
        <a:solidFill>
          <a:srgbClr val="00B050"/>
        </a:solidFill>
      </dgm:spPr>
      <dgm:t>
        <a:bodyPr/>
        <a:lstStyle/>
        <a:p>
          <a:r>
            <a:rPr lang="es-MX" b="1" dirty="0" smtClean="0">
              <a:solidFill>
                <a:schemeClr val="tx1"/>
              </a:solidFill>
            </a:rPr>
            <a:t>3. Eliminar una línea de producto</a:t>
          </a:r>
          <a:endParaRPr lang="es-MX" b="1" dirty="0">
            <a:solidFill>
              <a:schemeClr val="tx1"/>
            </a:solidFill>
          </a:endParaRPr>
        </a:p>
      </dgm:t>
    </dgm:pt>
    <dgm:pt modelId="{F75F8013-07B9-4F72-8AD7-3889221CAC07}" type="parTrans" cxnId="{EA0C6811-8E9B-4D8B-A776-36F90C960928}">
      <dgm:prSet/>
      <dgm:spPr/>
      <dgm:t>
        <a:bodyPr/>
        <a:lstStyle/>
        <a:p>
          <a:endParaRPr lang="es-MX"/>
        </a:p>
      </dgm:t>
    </dgm:pt>
    <dgm:pt modelId="{2C3D82AA-2789-43D8-B1F8-14F03A66034F}" type="sibTrans" cxnId="{EA0C6811-8E9B-4D8B-A776-36F90C960928}">
      <dgm:prSet/>
      <dgm:spPr/>
      <dgm:t>
        <a:bodyPr/>
        <a:lstStyle/>
        <a:p>
          <a:endParaRPr lang="es-MX"/>
        </a:p>
      </dgm:t>
    </dgm:pt>
    <dgm:pt modelId="{4F289D2C-9CC9-45EC-AF10-0E8B737C1CEB}">
      <dgm:prSet phldrT="[Texto]"/>
      <dgm:spPr>
        <a:solidFill>
          <a:srgbClr val="0070C0">
            <a:alpha val="90000"/>
          </a:srgbClr>
        </a:solidFill>
      </dgm:spPr>
      <dgm:t>
        <a:bodyPr/>
        <a:lstStyle/>
        <a:p>
          <a:r>
            <a:rPr lang="es-MX" b="1" dirty="0" smtClean="0">
              <a:solidFill>
                <a:schemeClr val="bg1"/>
              </a:solidFill>
            </a:rPr>
            <a:t>4. Mezclar </a:t>
          </a:r>
        </a:p>
        <a:p>
          <a:r>
            <a:rPr lang="es-MX" b="1" dirty="0" smtClean="0">
              <a:solidFill>
                <a:schemeClr val="bg1"/>
              </a:solidFill>
            </a:rPr>
            <a:t>productos o servicios</a:t>
          </a:r>
          <a:endParaRPr lang="es-MX" b="1" dirty="0">
            <a:solidFill>
              <a:schemeClr val="bg1"/>
            </a:solidFill>
          </a:endParaRPr>
        </a:p>
      </dgm:t>
    </dgm:pt>
    <dgm:pt modelId="{9A726A1B-F279-47C3-A1C7-B50D878D3E38}" type="parTrans" cxnId="{68BE4BA2-75BD-436E-80C2-434F109635CB}">
      <dgm:prSet/>
      <dgm:spPr/>
      <dgm:t>
        <a:bodyPr/>
        <a:lstStyle/>
        <a:p>
          <a:endParaRPr lang="es-MX"/>
        </a:p>
      </dgm:t>
    </dgm:pt>
    <dgm:pt modelId="{92ED3F81-2541-42FB-86F1-7D33202AAE62}" type="sibTrans" cxnId="{68BE4BA2-75BD-436E-80C2-434F109635CB}">
      <dgm:prSet/>
      <dgm:spPr/>
      <dgm:t>
        <a:bodyPr/>
        <a:lstStyle/>
        <a:p>
          <a:endParaRPr lang="es-MX"/>
        </a:p>
      </dgm:t>
    </dgm:pt>
    <dgm:pt modelId="{A8ECACEC-099C-4F0E-9397-07B9264BF801}">
      <dgm:prSet phldrT="[Texto]"/>
      <dgm:spPr>
        <a:solidFill>
          <a:srgbClr val="FFC000"/>
        </a:solidFill>
      </dgm:spPr>
      <dgm:t>
        <a:bodyPr/>
        <a:lstStyle/>
        <a:p>
          <a:r>
            <a:rPr lang="es-MX" b="1" dirty="0" smtClean="0">
              <a:solidFill>
                <a:schemeClr val="tx1"/>
              </a:solidFill>
            </a:rPr>
            <a:t>Vender o procesar adicionalmente el el proceso conjunto</a:t>
          </a:r>
          <a:endParaRPr lang="es-MX" b="1" dirty="0">
            <a:solidFill>
              <a:schemeClr val="tx1"/>
            </a:solidFill>
          </a:endParaRPr>
        </a:p>
      </dgm:t>
    </dgm:pt>
    <dgm:pt modelId="{EAC7484B-7226-4768-A868-22E4649B3C1E}" type="parTrans" cxnId="{EC740AD8-16FF-4FBC-9688-2DC73676DF1B}">
      <dgm:prSet/>
      <dgm:spPr/>
      <dgm:t>
        <a:bodyPr/>
        <a:lstStyle/>
        <a:p>
          <a:endParaRPr lang="es-MX"/>
        </a:p>
      </dgm:t>
    </dgm:pt>
    <dgm:pt modelId="{C9A2EA52-B4F1-46A0-AD5D-D3F38F499D8E}" type="sibTrans" cxnId="{EC740AD8-16FF-4FBC-9688-2DC73676DF1B}">
      <dgm:prSet/>
      <dgm:spPr/>
      <dgm:t>
        <a:bodyPr/>
        <a:lstStyle/>
        <a:p>
          <a:endParaRPr lang="es-MX"/>
        </a:p>
      </dgm:t>
    </dgm:pt>
    <dgm:pt modelId="{09E36D9D-8DF7-4C49-86FD-0B2BB773049D}" type="pres">
      <dgm:prSet presAssocID="{3D136590-F09B-4A94-B6B0-0BF7093FDAF0}" presName="outerComposite" presStyleCnt="0">
        <dgm:presLayoutVars>
          <dgm:chMax val="2"/>
          <dgm:animLvl val="lvl"/>
          <dgm:resizeHandles val="exact"/>
        </dgm:presLayoutVars>
      </dgm:prSet>
      <dgm:spPr/>
      <dgm:t>
        <a:bodyPr/>
        <a:lstStyle/>
        <a:p>
          <a:endParaRPr lang="es-MX"/>
        </a:p>
      </dgm:t>
    </dgm:pt>
    <dgm:pt modelId="{16D7538A-A1E8-4864-B1C4-148584FE9014}" type="pres">
      <dgm:prSet presAssocID="{3D136590-F09B-4A94-B6B0-0BF7093FDAF0}" presName="dummyMaxCanvas" presStyleCnt="0"/>
      <dgm:spPr/>
    </dgm:pt>
    <dgm:pt modelId="{803B8E1A-F672-4B40-9B6E-5E030A9FAB43}" type="pres">
      <dgm:prSet presAssocID="{3D136590-F09B-4A94-B6B0-0BF7093FDAF0}" presName="parentComposite" presStyleCnt="0"/>
      <dgm:spPr/>
    </dgm:pt>
    <dgm:pt modelId="{67AC4D5E-78A6-4BCE-8A75-F59E42B07E94}" type="pres">
      <dgm:prSet presAssocID="{3D136590-F09B-4A94-B6B0-0BF7093FDAF0}" presName="parent1" presStyleLbl="alignAccFollowNode1" presStyleIdx="0" presStyleCnt="4">
        <dgm:presLayoutVars>
          <dgm:chMax val="4"/>
        </dgm:presLayoutVars>
      </dgm:prSet>
      <dgm:spPr/>
      <dgm:t>
        <a:bodyPr/>
        <a:lstStyle/>
        <a:p>
          <a:endParaRPr lang="es-MX"/>
        </a:p>
      </dgm:t>
    </dgm:pt>
    <dgm:pt modelId="{28A003EE-2113-47AA-B223-246DC15E9737}" type="pres">
      <dgm:prSet presAssocID="{3D136590-F09B-4A94-B6B0-0BF7093FDAF0}" presName="parent2" presStyleLbl="alignAccFollowNode1" presStyleIdx="1" presStyleCnt="4">
        <dgm:presLayoutVars>
          <dgm:chMax val="4"/>
        </dgm:presLayoutVars>
      </dgm:prSet>
      <dgm:spPr/>
      <dgm:t>
        <a:bodyPr/>
        <a:lstStyle/>
        <a:p>
          <a:endParaRPr lang="es-MX"/>
        </a:p>
      </dgm:t>
    </dgm:pt>
    <dgm:pt modelId="{A8DE7EB5-9A39-4052-A572-A9C6958AF712}" type="pres">
      <dgm:prSet presAssocID="{3D136590-F09B-4A94-B6B0-0BF7093FDAF0}" presName="childrenComposite" presStyleCnt="0"/>
      <dgm:spPr/>
    </dgm:pt>
    <dgm:pt modelId="{59BDA08A-CA18-487C-AC8D-3A97D0253E7F}" type="pres">
      <dgm:prSet presAssocID="{3D136590-F09B-4A94-B6B0-0BF7093FDAF0}" presName="dummyMaxCanvas_ChildArea" presStyleCnt="0"/>
      <dgm:spPr/>
    </dgm:pt>
    <dgm:pt modelId="{AB9A02ED-299C-428D-9C54-1E31855549DF}" type="pres">
      <dgm:prSet presAssocID="{3D136590-F09B-4A94-B6B0-0BF7093FDAF0}" presName="fulcrum" presStyleLbl="alignAccFollowNode1" presStyleIdx="2" presStyleCnt="4" custLinFactY="6513" custLinFactNeighborX="85156" custLinFactNeighborY="100000"/>
      <dgm:spPr/>
    </dgm:pt>
    <dgm:pt modelId="{FC5CEF79-EAC2-410E-9D91-BA434FB74C31}" type="pres">
      <dgm:prSet presAssocID="{3D136590-F09B-4A94-B6B0-0BF7093FDAF0}" presName="balance_21" presStyleLbl="alignAccFollowNode1" presStyleIdx="3" presStyleCnt="4">
        <dgm:presLayoutVars>
          <dgm:bulletEnabled val="1"/>
        </dgm:presLayoutVars>
      </dgm:prSet>
      <dgm:spPr/>
    </dgm:pt>
    <dgm:pt modelId="{BAAC4EB6-D94F-4E87-BDED-D46AE641BA3B}" type="pres">
      <dgm:prSet presAssocID="{3D136590-F09B-4A94-B6B0-0BF7093FDAF0}" presName="left_21_1" presStyleLbl="node1" presStyleIdx="0" presStyleCnt="3" custLinFactY="-4470" custLinFactNeighborX="59298" custLinFactNeighborY="-100000">
        <dgm:presLayoutVars>
          <dgm:bulletEnabled val="1"/>
        </dgm:presLayoutVars>
      </dgm:prSet>
      <dgm:spPr/>
      <dgm:t>
        <a:bodyPr/>
        <a:lstStyle/>
        <a:p>
          <a:endParaRPr lang="es-MX"/>
        </a:p>
      </dgm:t>
    </dgm:pt>
    <dgm:pt modelId="{A5E80765-38E7-4743-8ACE-202C19DE9DB2}" type="pres">
      <dgm:prSet presAssocID="{3D136590-F09B-4A94-B6B0-0BF7093FDAF0}" presName="left_21_2" presStyleLbl="node1" presStyleIdx="1" presStyleCnt="3" custLinFactY="8081" custLinFactNeighborX="3346" custLinFactNeighborY="100000">
        <dgm:presLayoutVars>
          <dgm:bulletEnabled val="1"/>
        </dgm:presLayoutVars>
      </dgm:prSet>
      <dgm:spPr/>
      <dgm:t>
        <a:bodyPr/>
        <a:lstStyle/>
        <a:p>
          <a:endParaRPr lang="es-MX"/>
        </a:p>
      </dgm:t>
    </dgm:pt>
    <dgm:pt modelId="{95B7ACD5-79F1-4053-82A1-4404F638D866}" type="pres">
      <dgm:prSet presAssocID="{3D136590-F09B-4A94-B6B0-0BF7093FDAF0}" presName="right_21_1" presStyleLbl="node1" presStyleIdx="2" presStyleCnt="3">
        <dgm:presLayoutVars>
          <dgm:bulletEnabled val="1"/>
        </dgm:presLayoutVars>
      </dgm:prSet>
      <dgm:spPr/>
      <dgm:t>
        <a:bodyPr/>
        <a:lstStyle/>
        <a:p>
          <a:endParaRPr lang="es-MX"/>
        </a:p>
      </dgm:t>
    </dgm:pt>
  </dgm:ptLst>
  <dgm:cxnLst>
    <dgm:cxn modelId="{C4F26621-AA73-4676-BDBB-D68B85F1053A}" type="presOf" srcId="{A8ECACEC-099C-4F0E-9397-07B9264BF801}" destId="{95B7ACD5-79F1-4053-82A1-4404F638D866}" srcOrd="0" destOrd="0" presId="urn:microsoft.com/office/officeart/2005/8/layout/balance1"/>
    <dgm:cxn modelId="{B36501D8-5748-47BB-9D57-63E7A7896CCF}" type="presOf" srcId="{DF4CB832-6FB6-448D-B708-F1DB998B372E}" destId="{BAAC4EB6-D94F-4E87-BDED-D46AE641BA3B}" srcOrd="0" destOrd="0" presId="urn:microsoft.com/office/officeart/2005/8/layout/balance1"/>
    <dgm:cxn modelId="{971B9C54-9B3C-4345-9D95-0B6528535844}" type="presOf" srcId="{90F49058-E011-4814-B321-2A99CDCDB6F5}" destId="{67AC4D5E-78A6-4BCE-8A75-F59E42B07E94}" srcOrd="0" destOrd="0" presId="urn:microsoft.com/office/officeart/2005/8/layout/balance1"/>
    <dgm:cxn modelId="{EA0C6811-8E9B-4D8B-A776-36F90C960928}" srcId="{90F49058-E011-4814-B321-2A99CDCDB6F5}" destId="{F758C001-EEF0-49B6-9FE4-43A624BD1EA2}" srcOrd="1" destOrd="0" parTransId="{F75F8013-07B9-4F72-8AD7-3889221CAC07}" sibTransId="{2C3D82AA-2789-43D8-B1F8-14F03A66034F}"/>
    <dgm:cxn modelId="{90ADBF7A-E09D-45A3-B913-E08F9542E83C}" type="presOf" srcId="{3D136590-F09B-4A94-B6B0-0BF7093FDAF0}" destId="{09E36D9D-8DF7-4C49-86FD-0B2BB773049D}" srcOrd="0" destOrd="0" presId="urn:microsoft.com/office/officeart/2005/8/layout/balance1"/>
    <dgm:cxn modelId="{74F7C558-49D6-4B6D-B82D-EB995BD1E17F}" srcId="{3D136590-F09B-4A94-B6B0-0BF7093FDAF0}" destId="{90F49058-E011-4814-B321-2A99CDCDB6F5}" srcOrd="0" destOrd="0" parTransId="{2BD3BDE9-7B25-4959-895E-6EAC05FA9F92}" sibTransId="{06314FC3-3BAF-48E7-98F2-4F3CF99910AE}"/>
    <dgm:cxn modelId="{8D757990-69C7-4008-B1E3-84BC51EE4D3B}" type="presOf" srcId="{F758C001-EEF0-49B6-9FE4-43A624BD1EA2}" destId="{A5E80765-38E7-4743-8ACE-202C19DE9DB2}" srcOrd="0" destOrd="0" presId="urn:microsoft.com/office/officeart/2005/8/layout/balance1"/>
    <dgm:cxn modelId="{EC740AD8-16FF-4FBC-9688-2DC73676DF1B}" srcId="{4F289D2C-9CC9-45EC-AF10-0E8B737C1CEB}" destId="{A8ECACEC-099C-4F0E-9397-07B9264BF801}" srcOrd="0" destOrd="0" parTransId="{EAC7484B-7226-4768-A868-22E4649B3C1E}" sibTransId="{C9A2EA52-B4F1-46A0-AD5D-D3F38F499D8E}"/>
    <dgm:cxn modelId="{AF067D0E-6394-4F2A-AC95-387F044552B5}" srcId="{90F49058-E011-4814-B321-2A99CDCDB6F5}" destId="{DF4CB832-6FB6-448D-B708-F1DB998B372E}" srcOrd="0" destOrd="0" parTransId="{76C67BE4-0E2F-4BCC-B277-20C43A033D59}" sibTransId="{18F5C3F9-F29C-43C8-A279-4E74533D90A7}"/>
    <dgm:cxn modelId="{68BE4BA2-75BD-436E-80C2-434F109635CB}" srcId="{3D136590-F09B-4A94-B6B0-0BF7093FDAF0}" destId="{4F289D2C-9CC9-45EC-AF10-0E8B737C1CEB}" srcOrd="1" destOrd="0" parTransId="{9A726A1B-F279-47C3-A1C7-B50D878D3E38}" sibTransId="{92ED3F81-2541-42FB-86F1-7D33202AAE62}"/>
    <dgm:cxn modelId="{5E51A79C-2C5B-40D8-9118-8DB8ADF16F02}" type="presOf" srcId="{4F289D2C-9CC9-45EC-AF10-0E8B737C1CEB}" destId="{28A003EE-2113-47AA-B223-246DC15E9737}" srcOrd="0" destOrd="0" presId="urn:microsoft.com/office/officeart/2005/8/layout/balance1"/>
    <dgm:cxn modelId="{1166F1AE-C5CA-4933-9F98-3D627CDCA980}" type="presParOf" srcId="{09E36D9D-8DF7-4C49-86FD-0B2BB773049D}" destId="{16D7538A-A1E8-4864-B1C4-148584FE9014}" srcOrd="0" destOrd="0" presId="urn:microsoft.com/office/officeart/2005/8/layout/balance1"/>
    <dgm:cxn modelId="{30C0D5C8-135E-4E43-B88E-1E61390CDC54}" type="presParOf" srcId="{09E36D9D-8DF7-4C49-86FD-0B2BB773049D}" destId="{803B8E1A-F672-4B40-9B6E-5E030A9FAB43}" srcOrd="1" destOrd="0" presId="urn:microsoft.com/office/officeart/2005/8/layout/balance1"/>
    <dgm:cxn modelId="{4F4802F5-9B84-48DF-9A11-22E8488F33D1}" type="presParOf" srcId="{803B8E1A-F672-4B40-9B6E-5E030A9FAB43}" destId="{67AC4D5E-78A6-4BCE-8A75-F59E42B07E94}" srcOrd="0" destOrd="0" presId="urn:microsoft.com/office/officeart/2005/8/layout/balance1"/>
    <dgm:cxn modelId="{FC1CF2E9-E1AA-487F-B887-4BD832A95F99}" type="presParOf" srcId="{803B8E1A-F672-4B40-9B6E-5E030A9FAB43}" destId="{28A003EE-2113-47AA-B223-246DC15E9737}" srcOrd="1" destOrd="0" presId="urn:microsoft.com/office/officeart/2005/8/layout/balance1"/>
    <dgm:cxn modelId="{44D23598-DF77-4FA4-8961-3FF7FB774F2C}" type="presParOf" srcId="{09E36D9D-8DF7-4C49-86FD-0B2BB773049D}" destId="{A8DE7EB5-9A39-4052-A572-A9C6958AF712}" srcOrd="2" destOrd="0" presId="urn:microsoft.com/office/officeart/2005/8/layout/balance1"/>
    <dgm:cxn modelId="{6015ED97-1800-4153-86E7-F5ADA1ECFAA1}" type="presParOf" srcId="{A8DE7EB5-9A39-4052-A572-A9C6958AF712}" destId="{59BDA08A-CA18-487C-AC8D-3A97D0253E7F}" srcOrd="0" destOrd="0" presId="urn:microsoft.com/office/officeart/2005/8/layout/balance1"/>
    <dgm:cxn modelId="{FC953D01-F53F-43C4-B09F-0719C81D6CA0}" type="presParOf" srcId="{A8DE7EB5-9A39-4052-A572-A9C6958AF712}" destId="{AB9A02ED-299C-428D-9C54-1E31855549DF}" srcOrd="1" destOrd="0" presId="urn:microsoft.com/office/officeart/2005/8/layout/balance1"/>
    <dgm:cxn modelId="{223102E3-709F-407E-B4E1-093B10670544}" type="presParOf" srcId="{A8DE7EB5-9A39-4052-A572-A9C6958AF712}" destId="{FC5CEF79-EAC2-410E-9D91-BA434FB74C31}" srcOrd="2" destOrd="0" presId="urn:microsoft.com/office/officeart/2005/8/layout/balance1"/>
    <dgm:cxn modelId="{C10184E2-EB5F-45AB-94DA-115A1EA2CBB8}" type="presParOf" srcId="{A8DE7EB5-9A39-4052-A572-A9C6958AF712}" destId="{BAAC4EB6-D94F-4E87-BDED-D46AE641BA3B}" srcOrd="3" destOrd="0" presId="urn:microsoft.com/office/officeart/2005/8/layout/balance1"/>
    <dgm:cxn modelId="{5EB7D1DE-DBB5-4110-9033-EC330609B297}" type="presParOf" srcId="{A8DE7EB5-9A39-4052-A572-A9C6958AF712}" destId="{A5E80765-38E7-4743-8ACE-202C19DE9DB2}" srcOrd="4" destOrd="0" presId="urn:microsoft.com/office/officeart/2005/8/layout/balance1"/>
    <dgm:cxn modelId="{57191527-5DE5-4730-B06B-6D5B5D292154}" type="presParOf" srcId="{A8DE7EB5-9A39-4052-A572-A9C6958AF712}" destId="{95B7ACD5-79F1-4053-82A1-4404F638D866}" srcOrd="5"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B052E-4CBC-4F0F-B8D1-38B05D90FA76}">
      <dsp:nvSpPr>
        <dsp:cNvPr id="0" name=""/>
        <dsp:cNvSpPr/>
      </dsp:nvSpPr>
      <dsp:spPr>
        <a:xfrm>
          <a:off x="2948281" y="-5958"/>
          <a:ext cx="5187603" cy="5187603"/>
        </a:xfrm>
        <a:prstGeom prst="circularArrow">
          <a:avLst>
            <a:gd name="adj1" fmla="val 5274"/>
            <a:gd name="adj2" fmla="val 312630"/>
            <a:gd name="adj3" fmla="val 14201770"/>
            <a:gd name="adj4" fmla="val 17142461"/>
            <a:gd name="adj5" fmla="val 5477"/>
          </a:avLst>
        </a:prstGeom>
        <a:solidFill>
          <a:schemeClr val="tx1"/>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FBC8567C-6983-4D39-9928-2ADDE47A575F}">
      <dsp:nvSpPr>
        <dsp:cNvPr id="0" name=""/>
        <dsp:cNvSpPr/>
      </dsp:nvSpPr>
      <dsp:spPr>
        <a:xfrm>
          <a:off x="4541234" y="0"/>
          <a:ext cx="2001698" cy="1000849"/>
        </a:xfrm>
        <a:prstGeom prst="roundRect">
          <a:avLst/>
        </a:prstGeom>
        <a:solidFill>
          <a:srgbClr val="00206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bg1"/>
              </a:solidFill>
            </a:rPr>
            <a:t>DETENCIÓN E IDENTIFICACIÓN DEL PROBLEMA</a:t>
          </a:r>
          <a:endParaRPr lang="es-MX" sz="1100" b="1" kern="1200" dirty="0">
            <a:solidFill>
              <a:schemeClr val="bg1"/>
            </a:solidFill>
          </a:endParaRPr>
        </a:p>
      </dsp:txBody>
      <dsp:txXfrm>
        <a:off x="4590091" y="48857"/>
        <a:ext cx="1903984" cy="903135"/>
      </dsp:txXfrm>
    </dsp:sp>
    <dsp:sp modelId="{8CDF5DBA-66CF-4320-B1B1-CCE5C471819A}">
      <dsp:nvSpPr>
        <dsp:cNvPr id="0" name=""/>
        <dsp:cNvSpPr/>
      </dsp:nvSpPr>
      <dsp:spPr>
        <a:xfrm>
          <a:off x="6222863" y="1054810"/>
          <a:ext cx="2001698" cy="1000849"/>
        </a:xfrm>
        <a:prstGeom prst="roundRect">
          <a:avLst/>
        </a:prstGeom>
        <a:solidFill>
          <a:srgbClr val="00B0F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tx1"/>
              </a:solidFill>
            </a:rPr>
            <a:t>BUSQUEDA DE UN MODELO EXISTENTE O LA CREACIÓN DE UNO NUEVO PARA SOLUCIONAR PROBLEMAS</a:t>
          </a:r>
          <a:endParaRPr lang="es-MX" sz="1100" b="1" kern="1200" dirty="0">
            <a:solidFill>
              <a:schemeClr val="tx1"/>
            </a:solidFill>
          </a:endParaRPr>
        </a:p>
      </dsp:txBody>
      <dsp:txXfrm>
        <a:off x="6271720" y="1103667"/>
        <a:ext cx="1903984" cy="903135"/>
      </dsp:txXfrm>
    </dsp:sp>
    <dsp:sp modelId="{468F941F-9C65-4BEC-BB33-F5C23AB194A8}">
      <dsp:nvSpPr>
        <dsp:cNvPr id="0" name=""/>
        <dsp:cNvSpPr/>
      </dsp:nvSpPr>
      <dsp:spPr>
        <a:xfrm>
          <a:off x="6377764" y="2989070"/>
          <a:ext cx="2001698" cy="1000849"/>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bg1"/>
              </a:solidFill>
            </a:rPr>
            <a:t>DEFINICIÓN GENERAL DE ALTERNATIVAS Y DE UN MODELO ELEGIDO</a:t>
          </a:r>
          <a:endParaRPr lang="es-MX" sz="1100" b="1" kern="1200" dirty="0">
            <a:solidFill>
              <a:schemeClr val="bg1"/>
            </a:solidFill>
          </a:endParaRPr>
        </a:p>
      </dsp:txBody>
      <dsp:txXfrm>
        <a:off x="6426621" y="3037927"/>
        <a:ext cx="1903984" cy="903135"/>
      </dsp:txXfrm>
    </dsp:sp>
    <dsp:sp modelId="{91974CA9-922D-47C5-93D7-B16E077DAE05}">
      <dsp:nvSpPr>
        <dsp:cNvPr id="0" name=""/>
        <dsp:cNvSpPr/>
      </dsp:nvSpPr>
      <dsp:spPr>
        <a:xfrm>
          <a:off x="4400309" y="4211566"/>
          <a:ext cx="2001698" cy="1000849"/>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tx1"/>
              </a:solidFill>
            </a:rPr>
            <a:t>DETERMINACIÓN DE DATOS CUALITATIVOS Y CUANTITATIVOS DEL PROBLEMA Y SU RESPECTIVO ANÁLISIS</a:t>
          </a:r>
          <a:endParaRPr lang="es-MX" sz="1100" b="1" kern="1200" dirty="0">
            <a:solidFill>
              <a:schemeClr val="tx1"/>
            </a:solidFill>
          </a:endParaRPr>
        </a:p>
      </dsp:txBody>
      <dsp:txXfrm>
        <a:off x="4449166" y="4260423"/>
        <a:ext cx="1903984" cy="903135"/>
      </dsp:txXfrm>
    </dsp:sp>
    <dsp:sp modelId="{DEAE26CC-E537-4A8D-BE22-D20C3181821C}">
      <dsp:nvSpPr>
        <dsp:cNvPr id="0" name=""/>
        <dsp:cNvSpPr/>
      </dsp:nvSpPr>
      <dsp:spPr>
        <a:xfrm>
          <a:off x="2577754" y="3159314"/>
          <a:ext cx="2001698" cy="1000849"/>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tx1"/>
              </a:solidFill>
            </a:rPr>
            <a:t>SELECCIÓN E IMPLEMENTACIÓN DE UN ASOLUCIÓN ÓPTIMA CONSISTENTE CON LAS METAS DE LA ENTIDAD</a:t>
          </a:r>
          <a:endParaRPr lang="es-MX" sz="1100" b="1" kern="1200" dirty="0">
            <a:solidFill>
              <a:schemeClr val="tx1"/>
            </a:solidFill>
          </a:endParaRPr>
        </a:p>
      </dsp:txBody>
      <dsp:txXfrm>
        <a:off x="2626611" y="3208171"/>
        <a:ext cx="1903984" cy="903135"/>
      </dsp:txXfrm>
    </dsp:sp>
    <dsp:sp modelId="{A59D8560-11BA-4406-B201-3B8C418ECF76}">
      <dsp:nvSpPr>
        <dsp:cNvPr id="0" name=""/>
        <dsp:cNvSpPr/>
      </dsp:nvSpPr>
      <dsp:spPr>
        <a:xfrm>
          <a:off x="2577754" y="1054810"/>
          <a:ext cx="2001698" cy="1000849"/>
        </a:xfrm>
        <a:prstGeom prst="roundRect">
          <a:avLst/>
        </a:prstGeom>
        <a:solidFill>
          <a:srgbClr val="C0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MX" sz="1100" b="1" kern="1200" dirty="0" smtClean="0">
              <a:solidFill>
                <a:schemeClr val="bg1"/>
              </a:solidFill>
            </a:rPr>
            <a:t>EVALUACIÓN MEDIANTE LA RETROALIMENTACIÓN </a:t>
          </a:r>
          <a:endParaRPr lang="es-MX" sz="1100" b="1" kern="1200" dirty="0">
            <a:solidFill>
              <a:schemeClr val="bg1"/>
            </a:solidFill>
          </a:endParaRPr>
        </a:p>
      </dsp:txBody>
      <dsp:txXfrm>
        <a:off x="2626611" y="1103667"/>
        <a:ext cx="1903984" cy="903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C4D5E-78A6-4BCE-8A75-F59E42B07E94}">
      <dsp:nvSpPr>
        <dsp:cNvPr id="0" name=""/>
        <dsp:cNvSpPr/>
      </dsp:nvSpPr>
      <dsp:spPr>
        <a:xfrm>
          <a:off x="2224573" y="0"/>
          <a:ext cx="1774511" cy="985839"/>
        </a:xfrm>
        <a:prstGeom prst="roundRect">
          <a:avLst>
            <a:gd name="adj" fmla="val 10000"/>
          </a:avLst>
        </a:prstGeom>
        <a:solidFill>
          <a:srgbClr val="C00000">
            <a:alpha val="90000"/>
          </a:srgb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solidFill>
                <a:schemeClr val="bg1"/>
              </a:solidFill>
            </a:rPr>
            <a:t>1. Aceptar una orden especial</a:t>
          </a:r>
          <a:endParaRPr lang="es-MX" sz="1600" b="1" kern="1200" dirty="0">
            <a:solidFill>
              <a:schemeClr val="bg1"/>
            </a:solidFill>
          </a:endParaRPr>
        </a:p>
      </dsp:txBody>
      <dsp:txXfrm>
        <a:off x="2253447" y="28874"/>
        <a:ext cx="1716763" cy="928091"/>
      </dsp:txXfrm>
    </dsp:sp>
    <dsp:sp modelId="{28A003EE-2113-47AA-B223-246DC15E9737}">
      <dsp:nvSpPr>
        <dsp:cNvPr id="0" name=""/>
        <dsp:cNvSpPr/>
      </dsp:nvSpPr>
      <dsp:spPr>
        <a:xfrm>
          <a:off x="4787756" y="0"/>
          <a:ext cx="1774511" cy="985839"/>
        </a:xfrm>
        <a:prstGeom prst="roundRect">
          <a:avLst>
            <a:gd name="adj" fmla="val 10000"/>
          </a:avLst>
        </a:prstGeom>
        <a:solidFill>
          <a:srgbClr val="0070C0">
            <a:alpha val="90000"/>
          </a:srgb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solidFill>
                <a:schemeClr val="bg1"/>
              </a:solidFill>
            </a:rPr>
            <a:t>4. Mezclar </a:t>
          </a:r>
        </a:p>
        <a:p>
          <a:pPr lvl="0" algn="ctr" defTabSz="711200">
            <a:lnSpc>
              <a:spcPct val="90000"/>
            </a:lnSpc>
            <a:spcBef>
              <a:spcPct val="0"/>
            </a:spcBef>
            <a:spcAft>
              <a:spcPct val="35000"/>
            </a:spcAft>
          </a:pPr>
          <a:r>
            <a:rPr lang="es-MX" sz="1600" b="1" kern="1200" dirty="0" smtClean="0">
              <a:solidFill>
                <a:schemeClr val="bg1"/>
              </a:solidFill>
            </a:rPr>
            <a:t>productos o servicios</a:t>
          </a:r>
          <a:endParaRPr lang="es-MX" sz="1600" b="1" kern="1200" dirty="0">
            <a:solidFill>
              <a:schemeClr val="bg1"/>
            </a:solidFill>
          </a:endParaRPr>
        </a:p>
      </dsp:txBody>
      <dsp:txXfrm>
        <a:off x="4816630" y="28874"/>
        <a:ext cx="1716763" cy="928091"/>
      </dsp:txXfrm>
    </dsp:sp>
    <dsp:sp modelId="{AB9A02ED-299C-428D-9C54-1E31855549DF}">
      <dsp:nvSpPr>
        <dsp:cNvPr id="0" name=""/>
        <dsp:cNvSpPr/>
      </dsp:nvSpPr>
      <dsp:spPr>
        <a:xfrm>
          <a:off x="4653357" y="4189818"/>
          <a:ext cx="739379" cy="739379"/>
        </a:xfrm>
        <a:prstGeom prst="triangle">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FC5CEF79-EAC2-410E-9D91-BA434FB74C31}">
      <dsp:nvSpPr>
        <dsp:cNvPr id="0" name=""/>
        <dsp:cNvSpPr/>
      </dsp:nvSpPr>
      <dsp:spPr>
        <a:xfrm rot="21360000">
          <a:off x="2174604" y="3872985"/>
          <a:ext cx="4437633" cy="310309"/>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BAAC4EB6-D94F-4E87-BDED-D46AE641BA3B}">
      <dsp:nvSpPr>
        <dsp:cNvPr id="0" name=""/>
        <dsp:cNvSpPr/>
      </dsp:nvSpPr>
      <dsp:spPr>
        <a:xfrm rot="21360000">
          <a:off x="3283319" y="1142248"/>
          <a:ext cx="1826619" cy="1295345"/>
        </a:xfrm>
        <a:prstGeom prst="roundRect">
          <a:avLst/>
        </a:prstGeom>
        <a:solidFill>
          <a:schemeClr val="tx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t>2. Hacer o comprar</a:t>
          </a:r>
          <a:endParaRPr lang="es-MX" sz="1600" b="1" kern="1200" dirty="0"/>
        </a:p>
      </dsp:txBody>
      <dsp:txXfrm>
        <a:off x="3346553" y="1205482"/>
        <a:ext cx="1700151" cy="1168877"/>
      </dsp:txXfrm>
    </dsp:sp>
    <dsp:sp modelId="{A5E80765-38E7-4743-8ACE-202C19DE9DB2}">
      <dsp:nvSpPr>
        <dsp:cNvPr id="0" name=""/>
        <dsp:cNvSpPr/>
      </dsp:nvSpPr>
      <dsp:spPr>
        <a:xfrm rot="21360000">
          <a:off x="2114636" y="2818900"/>
          <a:ext cx="1826619" cy="1295345"/>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solidFill>
                <a:schemeClr val="tx1"/>
              </a:solidFill>
            </a:rPr>
            <a:t>3. Eliminar una línea de producto</a:t>
          </a:r>
          <a:endParaRPr lang="es-MX" sz="1600" b="1" kern="1200" dirty="0">
            <a:solidFill>
              <a:schemeClr val="tx1"/>
            </a:solidFill>
          </a:endParaRPr>
        </a:p>
      </dsp:txBody>
      <dsp:txXfrm>
        <a:off x="2177870" y="2882134"/>
        <a:ext cx="1700151" cy="1168877"/>
      </dsp:txXfrm>
    </dsp:sp>
    <dsp:sp modelId="{95B7ACD5-79F1-4053-82A1-4404F638D866}">
      <dsp:nvSpPr>
        <dsp:cNvPr id="0" name=""/>
        <dsp:cNvSpPr/>
      </dsp:nvSpPr>
      <dsp:spPr>
        <a:xfrm rot="21360000">
          <a:off x="4687764" y="2447863"/>
          <a:ext cx="1826619" cy="1295345"/>
        </a:xfrm>
        <a:prstGeom prst="roundRect">
          <a:avLst/>
        </a:prstGeom>
        <a:solidFill>
          <a:srgbClr val="FFC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solidFill>
                <a:schemeClr val="tx1"/>
              </a:solidFill>
            </a:rPr>
            <a:t>Vender o procesar adicionalmente el el proceso conjunto</a:t>
          </a:r>
          <a:endParaRPr lang="es-MX" sz="1600" b="1" kern="1200" dirty="0">
            <a:solidFill>
              <a:schemeClr val="tx1"/>
            </a:solidFill>
          </a:endParaRPr>
        </a:p>
      </dsp:txBody>
      <dsp:txXfrm>
        <a:off x="4750998" y="2511097"/>
        <a:ext cx="1700151" cy="1168877"/>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7FC68-D23B-4B69-9EA5-7B7113EEC8C0}" type="datetimeFigureOut">
              <a:rPr lang="es-MX" smtClean="0"/>
              <a:pPr/>
              <a:t>01/08/2015</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25402-A144-4413-9962-533EEC834B64}" type="slidenum">
              <a:rPr lang="es-MX" smtClean="0"/>
              <a:pPr/>
              <a:t>‹Nº›</a:t>
            </a:fld>
            <a:endParaRPr lang="es-MX" dirty="0"/>
          </a:p>
        </p:txBody>
      </p:sp>
    </p:spTree>
    <p:extLst>
      <p:ext uri="{BB962C8B-B14F-4D97-AF65-F5344CB8AC3E}">
        <p14:creationId xmlns:p14="http://schemas.microsoft.com/office/powerpoint/2010/main" val="807407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a:t>
            </a:fld>
            <a:endParaRPr lang="es-MX" dirty="0"/>
          </a:p>
        </p:txBody>
      </p:sp>
    </p:spTree>
    <p:extLst>
      <p:ext uri="{BB962C8B-B14F-4D97-AF65-F5344CB8AC3E}">
        <p14:creationId xmlns:p14="http://schemas.microsoft.com/office/powerpoint/2010/main" val="730473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2</a:t>
            </a:fld>
            <a:endParaRPr lang="es-MX" dirty="0"/>
          </a:p>
        </p:txBody>
      </p:sp>
    </p:spTree>
    <p:extLst>
      <p:ext uri="{BB962C8B-B14F-4D97-AF65-F5344CB8AC3E}">
        <p14:creationId xmlns:p14="http://schemas.microsoft.com/office/powerpoint/2010/main" val="113362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3</a:t>
            </a:fld>
            <a:endParaRPr lang="es-MX" dirty="0"/>
          </a:p>
        </p:txBody>
      </p:sp>
    </p:spTree>
    <p:extLst>
      <p:ext uri="{BB962C8B-B14F-4D97-AF65-F5344CB8AC3E}">
        <p14:creationId xmlns:p14="http://schemas.microsoft.com/office/powerpoint/2010/main" val="395356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4</a:t>
            </a:fld>
            <a:endParaRPr lang="es-MX" dirty="0"/>
          </a:p>
        </p:txBody>
      </p:sp>
    </p:spTree>
    <p:extLst>
      <p:ext uri="{BB962C8B-B14F-4D97-AF65-F5344CB8AC3E}">
        <p14:creationId xmlns:p14="http://schemas.microsoft.com/office/powerpoint/2010/main" val="1062038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5</a:t>
            </a:fld>
            <a:endParaRPr lang="es-MX" dirty="0"/>
          </a:p>
        </p:txBody>
      </p:sp>
    </p:spTree>
    <p:extLst>
      <p:ext uri="{BB962C8B-B14F-4D97-AF65-F5344CB8AC3E}">
        <p14:creationId xmlns:p14="http://schemas.microsoft.com/office/powerpoint/2010/main" val="2385128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14</a:t>
            </a:fld>
            <a:endParaRPr lang="es-MX" dirty="0"/>
          </a:p>
        </p:txBody>
      </p:sp>
    </p:spTree>
    <p:extLst>
      <p:ext uri="{BB962C8B-B14F-4D97-AF65-F5344CB8AC3E}">
        <p14:creationId xmlns:p14="http://schemas.microsoft.com/office/powerpoint/2010/main" val="2595083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15</a:t>
            </a:fld>
            <a:endParaRPr lang="es-MX" dirty="0"/>
          </a:p>
        </p:txBody>
      </p:sp>
    </p:spTree>
    <p:extLst>
      <p:ext uri="{BB962C8B-B14F-4D97-AF65-F5344CB8AC3E}">
        <p14:creationId xmlns:p14="http://schemas.microsoft.com/office/powerpoint/2010/main" val="1396761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01/08/2015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01/08/2015</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547664" y="2564904"/>
            <a:ext cx="6336704"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latin typeface="Arial" pitchFamily="34" charset="0"/>
                <a:cs typeface="Arial" pitchFamily="34" charset="0"/>
              </a:rPr>
              <a:t>Contaduría</a:t>
            </a:r>
          </a:p>
          <a:p>
            <a:pPr algn="ctr"/>
            <a:endParaRPr lang="es-MX" sz="2800" b="1" dirty="0" smtClean="0">
              <a:solidFill>
                <a:prstClr val="black"/>
              </a:solidFill>
              <a:latin typeface="Arial" pitchFamily="34" charset="0"/>
              <a:cs typeface="Arial" pitchFamily="34" charset="0"/>
            </a:endParaRPr>
          </a:p>
          <a:p>
            <a:pPr>
              <a:defRPr/>
            </a:pPr>
            <a:r>
              <a:rPr lang="es-ES" sz="2800" b="1" dirty="0" smtClean="0">
                <a:solidFill>
                  <a:prstClr val="black"/>
                </a:solidFill>
                <a:latin typeface="Arial" pitchFamily="34" charset="0"/>
                <a:cs typeface="Arial" pitchFamily="34" charset="0"/>
              </a:rPr>
              <a:t>Tema: </a:t>
            </a:r>
            <a:r>
              <a:rPr lang="es-MX" sz="2800" b="1" dirty="0" smtClean="0"/>
              <a:t>    </a:t>
            </a:r>
            <a:r>
              <a:rPr lang="es-MX" sz="2800" b="1" dirty="0"/>
              <a:t>Importancia de los Costos en la Toma de Decisiones.</a:t>
            </a:r>
          </a:p>
          <a:p>
            <a:pPr algn="ctr"/>
            <a:endParaRPr lang="es-MX" sz="2000" b="1" dirty="0">
              <a:solidFill>
                <a:prstClr val="black"/>
              </a:solidFill>
              <a:latin typeface="Arial" pitchFamily="34" charset="0"/>
              <a:cs typeface="Arial" pitchFamily="34" charset="0"/>
            </a:endParaRPr>
          </a:p>
          <a:p>
            <a:pPr algn="ctr"/>
            <a:r>
              <a:rPr lang="es-MX" sz="2300" b="1" dirty="0" smtClean="0">
                <a:latin typeface="Arial" pitchFamily="34" charset="0"/>
                <a:cs typeface="Arial" pitchFamily="34" charset="0"/>
              </a:rPr>
              <a:t>L.C. Beatriz Caballero Máximo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a Diciembre de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Flecha derecha"/>
          <p:cNvSpPr/>
          <p:nvPr/>
        </p:nvSpPr>
        <p:spPr>
          <a:xfrm>
            <a:off x="611560" y="640875"/>
            <a:ext cx="3200400" cy="2110154"/>
          </a:xfrm>
          <a:prstGeom prst="rightArrow">
            <a:avLst/>
          </a:prstGeom>
          <a:solidFill>
            <a:srgbClr val="FF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t>2. Hacer o comprar</a:t>
            </a:r>
          </a:p>
          <a:p>
            <a:pPr algn="ctr">
              <a:defRPr/>
            </a:pPr>
            <a:endParaRPr lang="es-MX" sz="2400" dirty="0"/>
          </a:p>
        </p:txBody>
      </p:sp>
      <p:sp>
        <p:nvSpPr>
          <p:cNvPr id="3" name="7 Rectángulo"/>
          <p:cNvSpPr/>
          <p:nvPr/>
        </p:nvSpPr>
        <p:spPr>
          <a:xfrm>
            <a:off x="4572000" y="620688"/>
            <a:ext cx="3843579" cy="2110154"/>
          </a:xfrm>
          <a:prstGeom prst="rect">
            <a:avLst/>
          </a:prstGeom>
          <a:solidFill>
            <a:schemeClr val="tx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A través de un análisis de costo beneficio</a:t>
            </a:r>
          </a:p>
        </p:txBody>
      </p:sp>
      <p:pic>
        <p:nvPicPr>
          <p:cNvPr id="1026" name="Picture 2" descr="http://4.bp.blogspot.com/-hnz5MuMkM9o/UZu7vLGwIwI/AAAAAAAAAAk/Cg14QD2g6Hk/s1600/prani+producc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212976"/>
            <a:ext cx="4886325" cy="33813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4515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Flecha derecha"/>
          <p:cNvSpPr/>
          <p:nvPr/>
        </p:nvSpPr>
        <p:spPr>
          <a:xfrm>
            <a:off x="539552" y="692696"/>
            <a:ext cx="3200400" cy="2110154"/>
          </a:xfrm>
          <a:prstGeom prst="rightArrow">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solidFill>
                  <a:schemeClr val="tx2"/>
                </a:solidFill>
              </a:rPr>
              <a:t>3. Eliminar una línea de producto</a:t>
            </a:r>
          </a:p>
        </p:txBody>
      </p:sp>
      <p:sp>
        <p:nvSpPr>
          <p:cNvPr id="3" name="7 Rectángulo"/>
          <p:cNvSpPr/>
          <p:nvPr/>
        </p:nvSpPr>
        <p:spPr>
          <a:xfrm>
            <a:off x="4788024" y="904009"/>
            <a:ext cx="2386740" cy="1687527"/>
          </a:xfrm>
          <a:prstGeom prst="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A través de un análisis de costo beneficio</a:t>
            </a:r>
          </a:p>
        </p:txBody>
      </p:sp>
      <p:sp>
        <p:nvSpPr>
          <p:cNvPr id="4" name="5 Flecha curvada hacia la izquierda"/>
          <p:cNvSpPr/>
          <p:nvPr/>
        </p:nvSpPr>
        <p:spPr>
          <a:xfrm>
            <a:off x="7150451" y="1916832"/>
            <a:ext cx="758825" cy="2108200"/>
          </a:xfrm>
          <a:prstGeom prst="curved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solidFill>
                <a:schemeClr val="tx1"/>
              </a:solidFill>
            </a:endParaRPr>
          </a:p>
        </p:txBody>
      </p:sp>
      <p:sp>
        <p:nvSpPr>
          <p:cNvPr id="5" name="8 Elipse"/>
          <p:cNvSpPr/>
          <p:nvPr/>
        </p:nvSpPr>
        <p:spPr>
          <a:xfrm>
            <a:off x="4283968" y="3573016"/>
            <a:ext cx="2684463" cy="136366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Cualitativo y cuantitativo</a:t>
            </a:r>
          </a:p>
        </p:txBody>
      </p:sp>
      <p:pic>
        <p:nvPicPr>
          <p:cNvPr id="6146" name="Picture 2" descr="https://encrypted-tbn3.gstatic.com/images?q=tbn:ANd9GcQaYbAtSmvhworuKlHxai_uXUJRJt_2e5tpa5GwUTrDXX8gDko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717032"/>
            <a:ext cx="22098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16302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3 Recortar rectángulo de esquina sencilla"/>
          <p:cNvSpPr/>
          <p:nvPr/>
        </p:nvSpPr>
        <p:spPr>
          <a:xfrm>
            <a:off x="3840899" y="3698014"/>
            <a:ext cx="1911350" cy="914400"/>
          </a:xfrm>
          <a:prstGeom prst="snip1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solidFill>
                  <a:schemeClr val="tx1"/>
                </a:solidFill>
              </a:rPr>
              <a:t>Instalaciones  independientes</a:t>
            </a:r>
          </a:p>
        </p:txBody>
      </p:sp>
      <p:sp>
        <p:nvSpPr>
          <p:cNvPr id="3" name="2 Flecha derecha"/>
          <p:cNvSpPr/>
          <p:nvPr/>
        </p:nvSpPr>
        <p:spPr>
          <a:xfrm>
            <a:off x="611560" y="501122"/>
            <a:ext cx="3840524" cy="2110154"/>
          </a:xfrm>
          <a:prstGeom prst="rightArrow">
            <a:avLst/>
          </a:prstGeom>
          <a:solidFill>
            <a:srgbClr val="C0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solidFill>
                  <a:schemeClr val="bg1"/>
                </a:solidFill>
              </a:rPr>
              <a:t>4. Mezclar productos o servicios</a:t>
            </a:r>
          </a:p>
        </p:txBody>
      </p:sp>
      <p:sp>
        <p:nvSpPr>
          <p:cNvPr id="4" name="7 Rectángulo"/>
          <p:cNvSpPr/>
          <p:nvPr/>
        </p:nvSpPr>
        <p:spPr>
          <a:xfrm>
            <a:off x="5381436" y="1114332"/>
            <a:ext cx="2386740" cy="1362062"/>
          </a:xfrm>
          <a:prstGeom prst="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t>Productos múltiple</a:t>
            </a:r>
          </a:p>
        </p:txBody>
      </p:sp>
      <p:sp>
        <p:nvSpPr>
          <p:cNvPr id="5" name="11 Flecha abajo"/>
          <p:cNvSpPr/>
          <p:nvPr/>
        </p:nvSpPr>
        <p:spPr>
          <a:xfrm rot="1632576">
            <a:off x="5310924" y="2889088"/>
            <a:ext cx="882650" cy="460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p>
        </p:txBody>
      </p:sp>
      <p:sp>
        <p:nvSpPr>
          <p:cNvPr id="6" name="12 Flecha abajo"/>
          <p:cNvSpPr/>
          <p:nvPr/>
        </p:nvSpPr>
        <p:spPr>
          <a:xfrm rot="18977657">
            <a:off x="7072931" y="3007793"/>
            <a:ext cx="1038225" cy="360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p>
        </p:txBody>
      </p:sp>
      <p:sp>
        <p:nvSpPr>
          <p:cNvPr id="7" name="14 Recortar rectángulo de esquina diagonal"/>
          <p:cNvSpPr/>
          <p:nvPr/>
        </p:nvSpPr>
        <p:spPr>
          <a:xfrm>
            <a:off x="6770432" y="3896452"/>
            <a:ext cx="1995487" cy="715962"/>
          </a:xfrm>
          <a:prstGeom prst="snip2DiagRect">
            <a:avLst>
              <a:gd name="adj1" fmla="val 0"/>
              <a:gd name="adj2" fmla="val 3678"/>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dirty="0">
                <a:solidFill>
                  <a:schemeClr val="tx1"/>
                </a:solidFill>
              </a:rPr>
              <a:t>Producción en  la misma planta</a:t>
            </a:r>
          </a:p>
        </p:txBody>
      </p:sp>
      <p:pic>
        <p:nvPicPr>
          <p:cNvPr id="7170" name="Picture 2" descr="http://2.bp.blogspot.com/-r50Fe0q3t18/UJ-CPxh95qI/AAAAAAAAAwM/asIekEM5SWc/s1600/gcm-software-para-manejo-de-la-cadena-de-suministro-ayuda-a-mejorar-el-desempeno-y-rentabilidad-optimizando-la-produccion-y-los-planes-471164-FG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764" y="3356992"/>
            <a:ext cx="2651026" cy="2228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41722840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Flecha derecha"/>
          <p:cNvSpPr/>
          <p:nvPr/>
        </p:nvSpPr>
        <p:spPr>
          <a:xfrm>
            <a:off x="683568" y="1052736"/>
            <a:ext cx="3200400" cy="3745867"/>
          </a:xfrm>
          <a:prstGeom prst="rightArrow">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solidFill>
                  <a:schemeClr val="tx1"/>
                </a:solidFill>
              </a:rPr>
              <a:t>5. Vender o procesar adicionalmente en el proceso conjunto</a:t>
            </a:r>
          </a:p>
        </p:txBody>
      </p:sp>
      <p:sp>
        <p:nvSpPr>
          <p:cNvPr id="3" name="9 Rectángulo"/>
          <p:cNvSpPr>
            <a:spLocks noChangeArrowheads="1"/>
          </p:cNvSpPr>
          <p:nvPr/>
        </p:nvSpPr>
        <p:spPr bwMode="auto">
          <a:xfrm>
            <a:off x="5701249" y="590125"/>
            <a:ext cx="1722438" cy="369887"/>
          </a:xfrm>
          <a:prstGeom prst="rect">
            <a:avLst/>
          </a:prstGeom>
          <a:solidFill>
            <a:srgbClr val="FFC000"/>
          </a:solidFill>
          <a:ln>
            <a:noFill/>
          </a:ln>
          <a:scene3d>
            <a:camera prst="orthographicFront"/>
            <a:lightRig rig="threePt" dir="t"/>
          </a:scene3d>
          <a:sp3d>
            <a:bevelT prst="relaxedInset"/>
          </a:sp3d>
        </p:spPr>
        <p:txBody>
          <a:bodyPr wrap="none">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s-MX" dirty="0"/>
              <a:t>Costo conjunto</a:t>
            </a:r>
            <a:endParaRPr lang="es-MX" altLang="es-MX" dirty="0"/>
          </a:p>
        </p:txBody>
      </p:sp>
      <p:sp>
        <p:nvSpPr>
          <p:cNvPr id="4" name="10 Rectángulo redondeado"/>
          <p:cNvSpPr/>
          <p:nvPr/>
        </p:nvSpPr>
        <p:spPr>
          <a:xfrm>
            <a:off x="4432514" y="1704101"/>
            <a:ext cx="4387957" cy="1862778"/>
          </a:xfrm>
          <a:prstGeom prst="roundRect">
            <a:avLst/>
          </a:prstGeom>
          <a:solidFill>
            <a:srgbClr val="0070C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t>Resultado de un proceso de producción único que genera  dos o más productos: Principal, coproducto y subproducto</a:t>
            </a:r>
          </a:p>
        </p:txBody>
      </p:sp>
      <p:pic>
        <p:nvPicPr>
          <p:cNvPr id="5" name="Picture 6" descr="http://yoreme.files.wordpress.com/2008/07/pemexventa.jpg"/>
          <p:cNvPicPr>
            <a:picLocks noChangeAspect="1" noChangeArrowheads="1"/>
          </p:cNvPicPr>
          <p:nvPr/>
        </p:nvPicPr>
        <p:blipFill>
          <a:blip r:embed="rId2"/>
          <a:srcRect/>
          <a:stretch>
            <a:fillRect/>
          </a:stretch>
        </p:blipFill>
        <p:spPr>
          <a:xfrm>
            <a:off x="5374932" y="4246536"/>
            <a:ext cx="2048755" cy="1789139"/>
          </a:xfrm>
          <a:prstGeom prst="ellipse">
            <a:avLst/>
          </a:prstGeom>
          <a:ln>
            <a:noFill/>
          </a:ln>
          <a:effectLst>
            <a:softEdge rad="112500"/>
          </a:effectLst>
        </p:spPr>
      </p:pic>
      <p:sp>
        <p:nvSpPr>
          <p:cNvPr id="6" name="Flecha abajo 5"/>
          <p:cNvSpPr/>
          <p:nvPr/>
        </p:nvSpPr>
        <p:spPr>
          <a:xfrm>
            <a:off x="6399309" y="1179329"/>
            <a:ext cx="404939" cy="3054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249928554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8229600" cy="1143000"/>
          </a:xfrm>
        </p:spPr>
        <p:txBody>
          <a:bodyPr/>
          <a:lstStyle/>
          <a:p>
            <a:r>
              <a:rPr lang="es-MX" dirty="0" smtClean="0">
                <a:solidFill>
                  <a:schemeClr val="accent1"/>
                </a:solidFill>
              </a:rPr>
              <a:t>Conclusión</a:t>
            </a:r>
            <a:endParaRPr lang="es-MX" dirty="0">
              <a:solidFill>
                <a:schemeClr val="accent1"/>
              </a:solidFill>
            </a:endParaRPr>
          </a:p>
        </p:txBody>
      </p:sp>
      <p:sp>
        <p:nvSpPr>
          <p:cNvPr id="3" name="2 Rectángulo"/>
          <p:cNvSpPr/>
          <p:nvPr/>
        </p:nvSpPr>
        <p:spPr>
          <a:xfrm>
            <a:off x="1115616" y="2204864"/>
            <a:ext cx="6840760" cy="830997"/>
          </a:xfrm>
          <a:prstGeom prst="rect">
            <a:avLst/>
          </a:prstGeom>
        </p:spPr>
        <p:txBody>
          <a:bodyPr wrap="square">
            <a:spAutoFit/>
          </a:bodyPr>
          <a:lstStyle/>
          <a:p>
            <a:pPr algn="ctr"/>
            <a:r>
              <a:rPr lang="es-MX" sz="2400" dirty="0" smtClean="0"/>
              <a:t>Para tomar una correcta decisión se requiere de análisis cualitativos y cuantitativos  </a:t>
            </a:r>
            <a:endParaRPr lang="es-MX" sz="2400" dirty="0"/>
          </a:p>
        </p:txBody>
      </p:sp>
      <p:pic>
        <p:nvPicPr>
          <p:cNvPr id="8194" name="Picture 2" descr="http://parcialima.galeon.com/quepm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537898"/>
            <a:ext cx="3762375" cy="2705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6432530"/>
          </a:xfrm>
          <a:prstGeom prst="rect">
            <a:avLst/>
          </a:prstGeom>
          <a:noFill/>
        </p:spPr>
        <p:txBody>
          <a:bodyPr wrap="square" rtlCol="0">
            <a:spAutoFit/>
          </a:bodyPr>
          <a:lstStyle/>
          <a:p>
            <a:pPr algn="ctr"/>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a:t>
            </a:r>
          </a:p>
          <a:p>
            <a:endParaRPr lang="es-ES" sz="2800" b="1" dirty="0" smtClean="0">
              <a:latin typeface="Arial" pitchFamily="34" charset="0"/>
              <a:cs typeface="Arial" pitchFamily="34" charset="0"/>
            </a:endParaRPr>
          </a:p>
          <a:p>
            <a:endParaRPr lang="es-MX" sz="2400" dirty="0" smtClean="0"/>
          </a:p>
          <a:p>
            <a:pPr lvl="0" algn="ctr"/>
            <a:r>
              <a:rPr lang="es-ES" sz="2400" b="1" dirty="0" smtClean="0"/>
              <a:t>Ripoll V., Balada J. (2005) Información de Costes para la toma de decisiones. España: Ediciones Gestión 2000</a:t>
            </a:r>
          </a:p>
          <a:p>
            <a:pPr lvl="0" algn="ctr"/>
            <a:endParaRPr lang="es-ES" sz="2400" b="1" dirty="0" smtClean="0"/>
          </a:p>
          <a:p>
            <a:pPr lvl="0" algn="ctr"/>
            <a:r>
              <a:rPr lang="es-ES" sz="2400" b="1" dirty="0" smtClean="0"/>
              <a:t>Polimeni </a:t>
            </a:r>
            <a:r>
              <a:rPr lang="es-ES" sz="2400" b="1" dirty="0"/>
              <a:t>R. y otros  (1994) </a:t>
            </a:r>
            <a:r>
              <a:rPr lang="es-ES" sz="2400" b="1" i="1" dirty="0"/>
              <a:t>Contabilidad de Costos. </a:t>
            </a:r>
            <a:r>
              <a:rPr lang="es-ES" sz="2400" b="1" dirty="0"/>
              <a:t>Bogotá: Mc Graw Hill </a:t>
            </a:r>
            <a:r>
              <a:rPr lang="es-ES" sz="2400" b="1" i="1" dirty="0"/>
              <a:t> </a:t>
            </a:r>
            <a:endParaRPr lang="es-MX" sz="2400" dirty="0"/>
          </a:p>
          <a:p>
            <a:pPr lvl="0" algn="just"/>
            <a:endParaRPr lang="es-ES" sz="2400" b="1" dirty="0" smtClean="0"/>
          </a:p>
          <a:p>
            <a:pPr lvl="0" algn="just"/>
            <a:r>
              <a:rPr lang="es-MX" sz="2400" b="1" dirty="0" smtClean="0"/>
              <a:t>Horngren, Ch. et al. (2006). Contabilidad Administrativa. México: PEARSON</a:t>
            </a:r>
            <a:endParaRPr lang="es-MX" sz="2400" dirty="0" smtClean="0"/>
          </a:p>
          <a:p>
            <a:endParaRPr lang="es-MX" sz="2800" dirty="0" smtClean="0"/>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332656"/>
            <a:ext cx="8208663" cy="6001643"/>
          </a:xfrm>
          <a:prstGeom prst="rect">
            <a:avLst/>
          </a:prstGeom>
          <a:noFill/>
        </p:spPr>
        <p:txBody>
          <a:bodyPr wrap="square" rtlCol="0">
            <a:spAutoFit/>
          </a:bodyPr>
          <a:lstStyle/>
          <a:p>
            <a:pPr>
              <a:defRPr/>
            </a:pPr>
            <a:r>
              <a:rPr lang="es-MX" sz="2800" b="1" dirty="0" smtClean="0">
                <a:latin typeface="Arial" pitchFamily="34" charset="0"/>
                <a:cs typeface="Arial" pitchFamily="34" charset="0"/>
              </a:rPr>
              <a:t>Tema: </a:t>
            </a:r>
            <a:r>
              <a:rPr lang="es-MX" sz="2800" b="1" dirty="0"/>
              <a:t>Importancia de los Costos en la Toma de Decisiones.</a:t>
            </a:r>
          </a:p>
          <a:p>
            <a:pPr algn="just"/>
            <a:r>
              <a:rPr lang="es-MX" sz="2800" b="1" dirty="0" smtClean="0">
                <a:latin typeface="Arial" pitchFamily="34" charset="0"/>
                <a:cs typeface="Arial" pitchFamily="34" charset="0"/>
              </a:rPr>
              <a:t>                          Resumen (Abstract)</a:t>
            </a:r>
          </a:p>
          <a:p>
            <a:pPr marL="342900" indent="-342900" algn="just">
              <a:lnSpc>
                <a:spcPct val="150000"/>
              </a:lnSpc>
              <a:buFont typeface="Arial" pitchFamily="34" charset="0"/>
              <a:buChar char="•"/>
            </a:pPr>
            <a:r>
              <a:rPr lang="es-MX" b="1" dirty="0" smtClean="0">
                <a:latin typeface="Arial" pitchFamily="34" charset="0"/>
                <a:cs typeface="Arial" pitchFamily="34" charset="0"/>
              </a:rPr>
              <a:t>En las empresas la  toma de decisiones es muy importante, ya que una toma de decisión correcta puede hacer crecer a la empresa, y una mala decisión puede hacerla quebrar.</a:t>
            </a:r>
          </a:p>
          <a:p>
            <a:pPr marL="342900" indent="-342900" algn="just">
              <a:lnSpc>
                <a:spcPct val="150000"/>
              </a:lnSpc>
              <a:buFont typeface="Arial" pitchFamily="34" charset="0"/>
              <a:buChar char="•"/>
            </a:pPr>
            <a:endParaRPr lang="es-MX" b="1" dirty="0" smtClean="0">
              <a:latin typeface="Arial" pitchFamily="34" charset="0"/>
              <a:cs typeface="Arial" pitchFamily="34" charset="0"/>
            </a:endParaRPr>
          </a:p>
          <a:p>
            <a:pPr marL="342900" indent="-342900" algn="just">
              <a:lnSpc>
                <a:spcPct val="150000"/>
              </a:lnSpc>
              <a:buFont typeface="Arial" pitchFamily="34" charset="0"/>
              <a:buChar char="•"/>
            </a:pPr>
            <a:r>
              <a:rPr lang="en-US" dirty="0"/>
              <a:t>In business decision-making is very important, since a correct decision making can grow the company, and a bad decision can make it fail</a:t>
            </a:r>
            <a:r>
              <a:rPr lang="en-US" dirty="0" smtClean="0"/>
              <a:t>.</a:t>
            </a:r>
          </a:p>
          <a:p>
            <a:pPr marL="342900" indent="-342900" algn="just">
              <a:lnSpc>
                <a:spcPct val="150000"/>
              </a:lnSpc>
              <a:buFont typeface="Arial" pitchFamily="34" charset="0"/>
              <a:buChar char="•"/>
            </a:pPr>
            <a:endParaRPr lang="es-MX" sz="2000" b="1" dirty="0" smtClean="0">
              <a:latin typeface="Arial" pitchFamily="34" charset="0"/>
              <a:cs typeface="Arial" pitchFamily="34" charset="0"/>
            </a:endParaRPr>
          </a:p>
          <a:p>
            <a:pPr algn="just"/>
            <a:r>
              <a:rPr lang="es-MX" sz="2800" b="1" dirty="0" smtClean="0">
                <a:latin typeface="Arial" pitchFamily="34" charset="0"/>
                <a:cs typeface="Arial" pitchFamily="34" charset="0"/>
              </a:rPr>
              <a:t>                Palabras </a:t>
            </a:r>
            <a:r>
              <a:rPr lang="es-MX" sz="2800" b="1" dirty="0">
                <a:latin typeface="Arial" pitchFamily="34" charset="0"/>
                <a:cs typeface="Arial" pitchFamily="34" charset="0"/>
              </a:rPr>
              <a:t>clave: </a:t>
            </a:r>
            <a:r>
              <a:rPr lang="es-MX" sz="2800" b="1" dirty="0" smtClean="0">
                <a:latin typeface="Arial" pitchFamily="34" charset="0"/>
                <a:cs typeface="Arial" pitchFamily="34" charset="0"/>
              </a:rPr>
              <a:t>(keywords)</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dirty="0" smtClean="0">
                <a:latin typeface="Arial" pitchFamily="34" charset="0"/>
                <a:cs typeface="Arial" pitchFamily="34" charset="0"/>
              </a:rPr>
              <a:t>Toma de decisiones, y correcta </a:t>
            </a:r>
          </a:p>
          <a:p>
            <a:pPr marL="342900" indent="-342900" algn="just">
              <a:lnSpc>
                <a:spcPct val="150000"/>
              </a:lnSpc>
              <a:buFont typeface="Arial" pitchFamily="34" charset="0"/>
              <a:buChar char="•"/>
            </a:pPr>
            <a:r>
              <a:rPr lang="es-MX" sz="2000" dirty="0" smtClean="0">
                <a:latin typeface="Arial" pitchFamily="34" charset="0"/>
                <a:cs typeface="Arial" pitchFamily="34" charset="0"/>
              </a:rPr>
              <a:t>Right </a:t>
            </a:r>
            <a:r>
              <a:rPr lang="es-MX" sz="2000" dirty="0">
                <a:latin typeface="Arial" panose="020B0604020202020204" pitchFamily="34" charset="0"/>
                <a:cs typeface="Arial" panose="020B0604020202020204" pitchFamily="34" charset="0"/>
              </a:rPr>
              <a:t>decision making</a:t>
            </a:r>
            <a:endParaRPr lang="es-MX" sz="20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124744"/>
            <a:ext cx="7632848" cy="4832092"/>
          </a:xfrm>
          <a:prstGeom prst="rect">
            <a:avLst/>
          </a:prstGeom>
          <a:noFill/>
        </p:spPr>
        <p:txBody>
          <a:bodyPr wrap="square" rtlCol="0">
            <a:spAutoFit/>
          </a:bodyPr>
          <a:lstStyle/>
          <a:p>
            <a:pPr algn="ctr"/>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ctr"/>
            <a:r>
              <a:rPr lang="es-ES_tradnl" sz="2800" dirty="0"/>
              <a:t>Analizar los objetivos y  características de los  diversos sistemas para determinar el costo unitario de los productos  tangibles e intangibles de una entidad, y aplicar las técnicas para valuar las operaciones productivas mediante los diversos sistemas de costos históricos, tanto por órdenes de trabajo como por procesos.</a:t>
            </a:r>
            <a:endParaRPr lang="es-MX" sz="2800" b="1" dirty="0">
              <a:latin typeface="Arial" pitchFamily="34" charset="0"/>
              <a:cs typeface="Arial" pitchFamily="34" charset="0"/>
            </a:endParaRPr>
          </a:p>
          <a:p>
            <a:pPr algn="ctr"/>
            <a:endParaRPr lang="es-MX" sz="28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pPr algn="ctr"/>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fontAlgn="auto">
              <a:spcBef>
                <a:spcPts val="0"/>
              </a:spcBef>
              <a:spcAft>
                <a:spcPts val="0"/>
              </a:spcAft>
              <a:defRPr/>
            </a:pPr>
            <a:r>
              <a:rPr lang="es-MX" sz="2800" dirty="0">
                <a:latin typeface="Arial" pitchFamily="34" charset="0"/>
                <a:cs typeface="Arial" pitchFamily="34" charset="0"/>
              </a:rPr>
              <a:t>UNIDAD </a:t>
            </a:r>
            <a:r>
              <a:rPr lang="es-MX" sz="2800" dirty="0" smtClean="0">
                <a:latin typeface="Arial" pitchFamily="34" charset="0"/>
                <a:cs typeface="Arial" pitchFamily="34" charset="0"/>
              </a:rPr>
              <a:t>I</a:t>
            </a:r>
            <a:r>
              <a:rPr lang="es-MX" sz="2800" b="1" dirty="0" smtClean="0">
                <a:latin typeface="Arial" pitchFamily="34" charset="0"/>
                <a:cs typeface="Arial" pitchFamily="34" charset="0"/>
              </a:rPr>
              <a:t>: Clasificación de los Costos</a:t>
            </a:r>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ES" altLang="es-MX" sz="2800" dirty="0"/>
              <a:t>Identificar los conceptos </a:t>
            </a:r>
            <a:r>
              <a:rPr lang="es-ES" altLang="es-MX" sz="2800" dirty="0" smtClean="0"/>
              <a:t>básicos  </a:t>
            </a:r>
            <a:r>
              <a:rPr lang="es-ES" altLang="es-MX" sz="2800" dirty="0"/>
              <a:t>y clasificación de los costos para aplicar las técnicas de costeo.</a:t>
            </a:r>
            <a:endParaRPr lang="en-US" altLang="es-MX" sz="2800" i="1" dirty="0">
              <a:solidFill>
                <a:schemeClr val="accent1"/>
              </a:solidFill>
              <a:latin typeface="Calibri" panose="020F0502020204030204"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404664"/>
            <a:ext cx="7920880" cy="4832092"/>
          </a:xfrm>
          <a:prstGeom prst="rect">
            <a:avLst/>
          </a:prstGeom>
          <a:noFill/>
        </p:spPr>
        <p:txBody>
          <a:bodyPr wrap="square" rtlCol="0">
            <a:spAutoFit/>
          </a:bodyPr>
          <a:lstStyle/>
          <a:p>
            <a:pPr algn="ctr"/>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1.3. </a:t>
            </a:r>
            <a:r>
              <a:rPr lang="es-ES" sz="2800" b="1" dirty="0">
                <a:solidFill>
                  <a:prstClr val="black"/>
                </a:solidFill>
                <a:latin typeface="Arial" pitchFamily="34" charset="0"/>
                <a:cs typeface="Arial" pitchFamily="34" charset="0"/>
              </a:rPr>
              <a:t>I</a:t>
            </a:r>
            <a:r>
              <a:rPr lang="es-ES" sz="2800" b="1" dirty="0" smtClean="0">
                <a:solidFill>
                  <a:prstClr val="black"/>
                </a:solidFill>
                <a:latin typeface="Arial" pitchFamily="34" charset="0"/>
                <a:cs typeface="Arial" pitchFamily="34" charset="0"/>
              </a:rPr>
              <a:t>mportancia de los Costos en la toma de decisiones</a:t>
            </a:r>
            <a:endParaRPr lang="es-MX" sz="2800" b="1" dirty="0" smtClean="0">
              <a:latin typeface="Arial" pitchFamily="34" charset="0"/>
              <a:cs typeface="Arial" pitchFamily="34" charset="0"/>
            </a:endParaRPr>
          </a:p>
          <a:p>
            <a:pPr algn="ctr"/>
            <a:endParaRPr lang="es-MX" sz="2800" b="1" dirty="0" smtClean="0">
              <a:latin typeface="Arial" pitchFamily="34" charset="0"/>
              <a:cs typeface="Arial" pitchFamily="34" charset="0"/>
            </a:endParaRPr>
          </a:p>
          <a:p>
            <a:pPr algn="ctr"/>
            <a:r>
              <a:rPr lang="es-MX" sz="2800" dirty="0" smtClean="0"/>
              <a:t>En este  mundo globalizado  en donde las  empresas realizan varias operaciones, la toma de decisiones en lo que se refiere al costo de producción muy importante, ya que si no se conoce el costo unitario correcto se pueden generar pérdidas que afectan el crecimiento empresarial.</a:t>
            </a:r>
            <a:endParaRPr lang="es-MX" sz="2400"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a:spLocks noChangeArrowheads="1"/>
          </p:cNvSpPr>
          <p:nvPr/>
        </p:nvSpPr>
        <p:spPr bwMode="auto">
          <a:xfrm>
            <a:off x="1756643" y="3101628"/>
            <a:ext cx="26019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s-MX" altLang="es-MX" sz="2000" dirty="0"/>
              <a:t>Proceso de selección entre uno o más  cursos alternativos de acción </a:t>
            </a:r>
          </a:p>
        </p:txBody>
      </p:sp>
      <p:sp>
        <p:nvSpPr>
          <p:cNvPr id="3" name="5 Llamada de flecha hacia abajo"/>
          <p:cNvSpPr/>
          <p:nvPr/>
        </p:nvSpPr>
        <p:spPr>
          <a:xfrm>
            <a:off x="1475656" y="980728"/>
            <a:ext cx="3163887" cy="1406525"/>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t>Toma de decisiones</a:t>
            </a:r>
          </a:p>
        </p:txBody>
      </p:sp>
      <p:pic>
        <p:nvPicPr>
          <p:cNvPr id="4" name="Picture 6" descr="https://encrypted-tbn2.gstatic.com/images?q=tbn:ANd9GcSP0gn6954c4I-bg8-zc7naoSQTkP2TMhI8V5MsPs5xJAnHEfJj634IFSe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852936"/>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359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Diagrama"/>
          <p:cNvGraphicFramePr/>
          <p:nvPr>
            <p:extLst>
              <p:ext uri="{D42A27DB-BD31-4B8C-83A1-F6EECF244321}">
                <p14:modId xmlns:p14="http://schemas.microsoft.com/office/powerpoint/2010/main" val="49228639"/>
              </p:ext>
            </p:extLst>
          </p:nvPr>
        </p:nvGraphicFramePr>
        <p:xfrm>
          <a:off x="-756592" y="1268760"/>
          <a:ext cx="10802317"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50601" y="0"/>
            <a:ext cx="9365321" cy="923330"/>
          </a:xfrm>
          <a:prstGeom prst="rect">
            <a:avLst/>
          </a:prstGeom>
          <a:noFill/>
        </p:spPr>
        <p:txBody>
          <a:bodyPr wrap="none" lIns="91440" tIns="45720" rIns="91440" bIns="45720">
            <a:spAutoFit/>
          </a:bodyPr>
          <a:lstStyle/>
          <a:p>
            <a:pPr algn="ctr"/>
            <a:r>
              <a:rPr lang="es-ES" sz="5400" b="1" dirty="0">
                <a:ln w="22225">
                  <a:solidFill>
                    <a:schemeClr val="accent2"/>
                  </a:solidFill>
                  <a:prstDash val="solid"/>
                </a:ln>
                <a:solidFill>
                  <a:schemeClr val="accent2">
                    <a:lumMod val="40000"/>
                    <a:lumOff val="60000"/>
                  </a:schemeClr>
                </a:solidFill>
              </a:rPr>
              <a:t>E</a:t>
            </a:r>
            <a:r>
              <a:rPr lang="es-ES" sz="5400" b="1" dirty="0" smtClean="0">
                <a:ln w="22225">
                  <a:solidFill>
                    <a:schemeClr val="accent2"/>
                  </a:solidFill>
                  <a:prstDash val="solid"/>
                </a:ln>
                <a:solidFill>
                  <a:schemeClr val="accent2">
                    <a:lumMod val="40000"/>
                    <a:lumOff val="60000"/>
                  </a:schemeClr>
                </a:solidFill>
              </a:rPr>
              <a:t>tapas en la Toma de decisiones</a:t>
            </a:r>
            <a:endParaRPr lang="es-E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357347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Diagrama"/>
          <p:cNvGraphicFramePr/>
          <p:nvPr>
            <p:extLst>
              <p:ext uri="{D42A27DB-BD31-4B8C-83A1-F6EECF244321}">
                <p14:modId xmlns:p14="http://schemas.microsoft.com/office/powerpoint/2010/main" val="4125120258"/>
              </p:ext>
            </p:extLst>
          </p:nvPr>
        </p:nvGraphicFramePr>
        <p:xfrm>
          <a:off x="-252536" y="1628800"/>
          <a:ext cx="8786842" cy="4929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1630855" y="-171400"/>
            <a:ext cx="6113276" cy="1569660"/>
          </a:xfrm>
          <a:prstGeom prst="rect">
            <a:avLst/>
          </a:prstGeom>
          <a:noFill/>
        </p:spPr>
        <p:txBody>
          <a:bodyPr wrap="none" lIns="91440" tIns="45720" rIns="91440" bIns="45720">
            <a:spAutoFit/>
          </a:bodyPr>
          <a:lstStyle/>
          <a:p>
            <a:pPr algn="ctr"/>
            <a:r>
              <a:rPr lang="es-ES" sz="4800" b="1" cap="none" spc="0" dirty="0" smtClean="0">
                <a:ln w="22225">
                  <a:solidFill>
                    <a:schemeClr val="accent2"/>
                  </a:solidFill>
                  <a:prstDash val="solid"/>
                </a:ln>
                <a:solidFill>
                  <a:schemeClr val="accent2">
                    <a:lumMod val="40000"/>
                    <a:lumOff val="60000"/>
                  </a:schemeClr>
                </a:solidFill>
                <a:effectLst/>
              </a:rPr>
              <a:t>Problemas comunes en</a:t>
            </a:r>
          </a:p>
          <a:p>
            <a:pPr algn="ctr"/>
            <a:r>
              <a:rPr lang="es-ES" sz="4800" b="1" cap="none" spc="0" dirty="0" smtClean="0">
                <a:ln w="22225">
                  <a:solidFill>
                    <a:schemeClr val="accent2"/>
                  </a:solidFill>
                  <a:prstDash val="solid"/>
                </a:ln>
                <a:solidFill>
                  <a:schemeClr val="accent2">
                    <a:lumMod val="40000"/>
                    <a:lumOff val="60000"/>
                  </a:schemeClr>
                </a:solidFill>
                <a:effectLst/>
              </a:rPr>
              <a:t> la toma de decisiones</a:t>
            </a:r>
            <a:endParaRPr lang="es-ES" sz="4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32050630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Flecha derecha"/>
          <p:cNvSpPr/>
          <p:nvPr/>
        </p:nvSpPr>
        <p:spPr>
          <a:xfrm>
            <a:off x="562708" y="1582615"/>
            <a:ext cx="3200400" cy="2110154"/>
          </a:xfrm>
          <a:prstGeom prst="rightArrow">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dirty="0"/>
              <a:t>1. Aceptar una orden especial</a:t>
            </a:r>
          </a:p>
        </p:txBody>
      </p:sp>
      <p:sp>
        <p:nvSpPr>
          <p:cNvPr id="3" name="3 Rectángulo"/>
          <p:cNvSpPr/>
          <p:nvPr/>
        </p:nvSpPr>
        <p:spPr>
          <a:xfrm>
            <a:off x="4589585" y="1811215"/>
            <a:ext cx="2848707" cy="791308"/>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800" dirty="0"/>
              <a:t>Ingreso &gt; costo</a:t>
            </a:r>
          </a:p>
        </p:txBody>
      </p:sp>
      <p:sp>
        <p:nvSpPr>
          <p:cNvPr id="4" name="5 Rectángulo"/>
          <p:cNvSpPr/>
          <p:nvPr/>
        </p:nvSpPr>
        <p:spPr>
          <a:xfrm>
            <a:off x="2743200" y="4519245"/>
            <a:ext cx="5480539" cy="1431389"/>
          </a:xfrm>
          <a:prstGeom prst="rect">
            <a:avLst/>
          </a:prstGeom>
          <a:solidFill>
            <a:srgbClr val="FFC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800" dirty="0">
                <a:solidFill>
                  <a:schemeClr val="tx1"/>
                </a:solidFill>
              </a:rPr>
              <a:t>La orden especial no altera el mercado de la producción regular de la firma</a:t>
            </a:r>
          </a:p>
        </p:txBody>
      </p:sp>
      <p:sp>
        <p:nvSpPr>
          <p:cNvPr id="5" name="6 Rectángulo"/>
          <p:cNvSpPr/>
          <p:nvPr/>
        </p:nvSpPr>
        <p:spPr>
          <a:xfrm>
            <a:off x="4589585" y="2954215"/>
            <a:ext cx="2848707" cy="738554"/>
          </a:xfrm>
          <a:prstGeom prst="rect">
            <a:avLst/>
          </a:prstGeom>
          <a:solidFill>
            <a:srgbClr val="C0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800" dirty="0"/>
              <a:t>Las instalaciones están ociosas </a:t>
            </a:r>
          </a:p>
        </p:txBody>
      </p:sp>
    </p:spTree>
    <p:extLst>
      <p:ext uri="{BB962C8B-B14F-4D97-AF65-F5344CB8AC3E}">
        <p14:creationId xmlns:p14="http://schemas.microsoft.com/office/powerpoint/2010/main" val="92611011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to="" calcmode="lin" valueType="num">
                                      <p:cBhvr>
                                        <p:cTn id="1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574</Words>
  <Application>Microsoft Office PowerPoint</Application>
  <PresentationFormat>Presentación en pantalla (4:3)</PresentationFormat>
  <Paragraphs>90</Paragraphs>
  <Slides>15</Slides>
  <Notes>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MS PGothic</vt: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Windows User</cp:lastModifiedBy>
  <cp:revision>50</cp:revision>
  <dcterms:created xsi:type="dcterms:W3CDTF">2012-08-07T16:35:15Z</dcterms:created>
  <dcterms:modified xsi:type="dcterms:W3CDTF">2015-08-02T00:31:29Z</dcterms:modified>
</cp:coreProperties>
</file>