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58" r:id="rId6"/>
    <p:sldId id="259" r:id="rId7"/>
    <p:sldId id="273" r:id="rId8"/>
    <p:sldId id="272" r:id="rId9"/>
    <p:sldId id="275"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07/02/2016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07/02/2016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475656" y="2348880"/>
            <a:ext cx="6624736" cy="2908489"/>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 </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solidFill>
                  <a:prstClr val="black"/>
                </a:solidFill>
                <a:latin typeface="Arial" pitchFamily="34" charset="0"/>
                <a:cs typeface="Arial" pitchFamily="34" charset="0"/>
              </a:rPr>
              <a:t>: El teatro y componentes </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Rogelio García Lozano.    </a:t>
            </a:r>
            <a:endParaRPr lang="es-MX" sz="2800" b="1" dirty="0" smtClean="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a:t>
            </a:r>
            <a:r>
              <a:rPr lang="es-MX" sz="2800" b="1" dirty="0" smtClean="0">
                <a:solidFill>
                  <a:prstClr val="black"/>
                </a:solidFill>
                <a:latin typeface="Arial" pitchFamily="34" charset="0"/>
                <a:cs typeface="Arial" pitchFamily="34" charset="0"/>
              </a:rPr>
              <a:t>2016.     </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4585871"/>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ES" sz="2800" b="1" dirty="0">
                <a:solidFill>
                  <a:prstClr val="black"/>
                </a:solidFill>
                <a:latin typeface="Arial" pitchFamily="34" charset="0"/>
                <a:cs typeface="Arial" pitchFamily="34" charset="0"/>
              </a:rPr>
              <a:t>El teatro y componentes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a:t>
            </a:r>
          </a:p>
          <a:p>
            <a:pPr algn="just"/>
            <a:r>
              <a:rPr lang="es-MX" sz="2400" dirty="0" smtClean="0">
                <a:latin typeface="Arial" pitchFamily="34" charset="0"/>
                <a:cs typeface="Arial" pitchFamily="34" charset="0"/>
              </a:rPr>
              <a:t>Relacionada </a:t>
            </a:r>
            <a:r>
              <a:rPr lang="es-MX" sz="2400" dirty="0">
                <a:latin typeface="Arial" pitchFamily="34" charset="0"/>
                <a:cs typeface="Arial" pitchFamily="34" charset="0"/>
              </a:rPr>
              <a:t>con la actuación, </a:t>
            </a:r>
            <a:r>
              <a:rPr lang="es-MX" sz="2400" dirty="0" smtClean="0">
                <a:latin typeface="Arial" pitchFamily="34" charset="0"/>
                <a:cs typeface="Arial" pitchFamily="34" charset="0"/>
              </a:rPr>
              <a:t>se </a:t>
            </a:r>
            <a:r>
              <a:rPr lang="es-MX" sz="2400" dirty="0">
                <a:latin typeface="Arial" pitchFamily="34" charset="0"/>
                <a:cs typeface="Arial" pitchFamily="34" charset="0"/>
              </a:rPr>
              <a:t>representa </a:t>
            </a:r>
            <a:r>
              <a:rPr lang="es-MX" sz="2400" dirty="0" smtClean="0">
                <a:latin typeface="Arial" pitchFamily="34" charset="0"/>
                <a:cs typeface="Arial" pitchFamily="34" charset="0"/>
              </a:rPr>
              <a:t>obras literarias </a:t>
            </a:r>
            <a:r>
              <a:rPr lang="es-MX" sz="2400" dirty="0">
                <a:latin typeface="Arial" pitchFamily="34" charset="0"/>
                <a:cs typeface="Arial" pitchFamily="34" charset="0"/>
              </a:rPr>
              <a:t>actuadas frente a los espectadores o frente a una cámara usando una combinación de discurso, gestos, escenografía, música, sonido y espectáculo.</a:t>
            </a: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400" dirty="0">
                <a:latin typeface="Arial" pitchFamily="34" charset="0"/>
                <a:cs typeface="Arial" pitchFamily="34" charset="0"/>
              </a:rPr>
              <a:t>Palabras </a:t>
            </a:r>
            <a:r>
              <a:rPr lang="es-MX" sz="2400" dirty="0" smtClean="0">
                <a:latin typeface="Arial" pitchFamily="34" charset="0"/>
                <a:cs typeface="Arial" pitchFamily="34" charset="0"/>
              </a:rPr>
              <a:t>clave: </a:t>
            </a:r>
            <a:r>
              <a:rPr lang="es-MX" sz="2400" dirty="0" smtClean="0">
                <a:latin typeface="Arial" pitchFamily="34" charset="0"/>
                <a:cs typeface="Arial" pitchFamily="34" charset="0"/>
              </a:rPr>
              <a:t>Literaria, </a:t>
            </a:r>
            <a:r>
              <a:rPr lang="es-MX" sz="2400" dirty="0" smtClean="0">
                <a:latin typeface="Arial" pitchFamily="34" charset="0"/>
                <a:cs typeface="Arial" pitchFamily="34" charset="0"/>
              </a:rPr>
              <a:t>actuación, espectadores.</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908720"/>
            <a:ext cx="7776864" cy="3785652"/>
          </a:xfrm>
          <a:prstGeom prst="rect">
            <a:avLst/>
          </a:prstGeom>
          <a:noFill/>
        </p:spPr>
        <p:txBody>
          <a:bodyPr wrap="square" rtlCol="0">
            <a:spAutoFit/>
          </a:bodyPr>
          <a:lstStyle/>
          <a:p>
            <a:pPr algn="ctr"/>
            <a:r>
              <a:rPr lang="es-MX" sz="2400" dirty="0">
                <a:solidFill>
                  <a:srgbClr val="212121"/>
                </a:solidFill>
                <a:latin typeface="inherit"/>
              </a:rPr>
              <a:t>Summary </a:t>
            </a:r>
            <a:endParaRPr lang="es-MX" sz="2400" dirty="0" smtClean="0">
              <a:solidFill>
                <a:srgbClr val="212121"/>
              </a:solidFill>
              <a:latin typeface="inherit"/>
            </a:endParaRPr>
          </a:p>
          <a:p>
            <a:pPr algn="just"/>
            <a:r>
              <a:rPr lang="en-US" sz="2400" dirty="0"/>
              <a:t/>
            </a:r>
            <a:br>
              <a:rPr lang="en-US" sz="2400" dirty="0"/>
            </a:br>
            <a:r>
              <a:rPr lang="en-US" sz="2400" dirty="0">
                <a:latin typeface="Arial" panose="020B0604020202020204" pitchFamily="34" charset="0"/>
                <a:cs typeface="Arial" panose="020B0604020202020204" pitchFamily="34" charset="0"/>
              </a:rPr>
              <a:t>It related to the performance, literary acted in front of spectators in front of a camera or using a combination of speech, gestures , props , music, sound and spectacle represents </a:t>
            </a:r>
            <a:endParaRPr lang="es-MX" sz="2400" dirty="0" smtClean="0">
              <a:solidFill>
                <a:srgbClr val="212121"/>
              </a:solidFill>
              <a:latin typeface="Arial" panose="020B0604020202020204" pitchFamily="34" charset="0"/>
              <a:cs typeface="Arial" panose="020B0604020202020204" pitchFamily="34" charset="0"/>
            </a:endParaRPr>
          </a:p>
          <a:p>
            <a:pPr algn="just"/>
            <a:endParaRPr lang="es-MX" sz="2400" dirty="0">
              <a:solidFill>
                <a:srgbClr val="212121"/>
              </a:solidFill>
              <a:latin typeface="inherit"/>
            </a:endParaRPr>
          </a:p>
          <a:p>
            <a:pPr algn="ctr"/>
            <a:r>
              <a:rPr lang="es-MX" sz="2400" dirty="0" smtClean="0">
                <a:solidFill>
                  <a:srgbClr val="212121"/>
                </a:solidFill>
                <a:latin typeface="Arial" panose="020B0604020202020204" pitchFamily="34" charset="0"/>
                <a:cs typeface="Arial" panose="020B0604020202020204" pitchFamily="34" charset="0"/>
              </a:rPr>
              <a:t>Keywords</a:t>
            </a:r>
            <a:r>
              <a:rPr lang="es-MX" sz="2400" dirty="0" smtClean="0">
                <a:solidFill>
                  <a:srgbClr val="212121"/>
                </a:solidFill>
                <a:latin typeface="Arial" panose="020B0604020202020204" pitchFamily="34" charset="0"/>
                <a:cs typeface="Arial" panose="020B0604020202020204" pitchFamily="34" charset="0"/>
              </a:rPr>
              <a:t>: Literary, performance and spectators.</a:t>
            </a:r>
            <a:endParaRPr lang="es-MX" sz="2400" dirty="0" smtClean="0">
              <a:solidFill>
                <a:srgbClr val="212121"/>
              </a:solidFill>
              <a:latin typeface="Arial" panose="020B0604020202020204" pitchFamily="34" charset="0"/>
              <a:cs typeface="Arial" panose="020B0604020202020204" pitchFamily="34" charset="0"/>
            </a:endParaRPr>
          </a:p>
          <a:p>
            <a:pPr algn="just"/>
            <a:endParaRPr lang="es-MX" sz="2400" dirty="0">
              <a:solidFill>
                <a:srgbClr val="212121"/>
              </a:solidFill>
              <a:latin typeface="inherit"/>
            </a:endParaRPr>
          </a:p>
          <a:p>
            <a:pPr algn="just"/>
            <a:endParaRPr lang="es-MX" sz="2400" dirty="0" smtClean="0">
              <a:solidFill>
                <a:srgbClr val="212121"/>
              </a:solidFill>
              <a:latin typeface="inherit"/>
            </a:endParaRPr>
          </a:p>
        </p:txBody>
      </p:sp>
    </p:spTree>
    <p:extLst>
      <p:ext uri="{BB962C8B-B14F-4D97-AF65-F5344CB8AC3E}">
        <p14:creationId xmlns:p14="http://schemas.microsoft.com/office/powerpoint/2010/main" val="2685071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27584" y="908720"/>
            <a:ext cx="7632848" cy="4832092"/>
          </a:xfrm>
          <a:prstGeom prst="rect">
            <a:avLst/>
          </a:prstGeom>
          <a:noFill/>
        </p:spPr>
        <p:txBody>
          <a:bodyPr wrap="square" rtlCol="0">
            <a:spAutoFit/>
          </a:bodyPr>
          <a:lstStyle/>
          <a:p>
            <a:pPr algn="ctr"/>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pPr algn="just"/>
            <a:r>
              <a:rPr lang="es-MX" sz="2800" dirty="0">
                <a:latin typeface="Arial" panose="020B0604020202020204" pitchFamily="34" charset="0"/>
                <a:cs typeface="Arial" panose="020B0604020202020204" pitchFamily="34" charset="0"/>
              </a:rPr>
              <a:t>Establecer un marco referencial basado en el estudio de elementos y conceptos del Teatro, así como su cronología genérica que le sirvan de herramienta al estudiante para identificar de forma primigenia, las manifestaciones del Teatro más representativas del ser humano tanto de manera presencial como virtual.</a:t>
            </a:r>
            <a:endParaRPr lang="es-MX" sz="2800" dirty="0">
              <a:latin typeface="Arial" panose="020B0604020202020204" pitchFamily="34" charset="0"/>
              <a:cs typeface="Arial" panose="020B0604020202020204"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755422"/>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 Teatro.</a:t>
            </a:r>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400" dirty="0">
                <a:latin typeface="Arial" pitchFamily="34" charset="0"/>
                <a:cs typeface="Arial" pitchFamily="34" charset="0"/>
              </a:rPr>
              <a:t>UNIDAD </a:t>
            </a:r>
            <a:r>
              <a:rPr lang="es-MX" sz="2400" dirty="0" smtClean="0">
                <a:latin typeface="Arial" pitchFamily="34" charset="0"/>
                <a:cs typeface="Arial" pitchFamily="34" charset="0"/>
              </a:rPr>
              <a:t>I: </a:t>
            </a:r>
            <a:r>
              <a:rPr lang="es-MX" sz="2400" dirty="0"/>
              <a:t>Marco referencial del </a:t>
            </a:r>
            <a:r>
              <a:rPr lang="es-MX" sz="2400" dirty="0" smtClean="0"/>
              <a:t>teatro.</a:t>
            </a:r>
            <a:endParaRPr lang="es-MX" sz="2400"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a:t>
            </a:r>
            <a:r>
              <a:rPr lang="es-MX" sz="2800" b="1" dirty="0" smtClean="0">
                <a:latin typeface="Arial" pitchFamily="34" charset="0"/>
                <a:cs typeface="Arial" pitchFamily="34" charset="0"/>
              </a:rPr>
              <a:t>:</a:t>
            </a:r>
          </a:p>
          <a:p>
            <a:pPr algn="just"/>
            <a:endParaRPr lang="es-MX" sz="2800" b="1" dirty="0" smtClean="0">
              <a:latin typeface="Arial" pitchFamily="34" charset="0"/>
              <a:cs typeface="Arial" pitchFamily="34" charset="0"/>
            </a:endParaRPr>
          </a:p>
          <a:p>
            <a:pPr algn="just"/>
            <a:r>
              <a:rPr lang="es-MX" sz="2400" dirty="0">
                <a:latin typeface="Arial" panose="020B0604020202020204" pitchFamily="34" charset="0"/>
                <a:cs typeface="Arial" panose="020B0604020202020204" pitchFamily="34" charset="0"/>
              </a:rPr>
              <a:t>Que los  alumnos  se centren en el lenguaje de la disciplina a partir de la creación dramática, la teatralidad, la expresión oral, la experimentación de las posibilidades corporales y gestuales, de la historia y la reflexión del teatro como manifestación artística desde sus inicios, promoviendo conocimientos, habilidades, valores y aptitudes.</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 y="116632"/>
            <a:ext cx="9144000" cy="1261884"/>
          </a:xfrm>
          <a:prstGeom prst="rect">
            <a:avLst/>
          </a:prstGeom>
          <a:noFill/>
        </p:spPr>
        <p:txBody>
          <a:bodyPr wrap="square" rtlCol="0">
            <a:spAutoFit/>
          </a:bodyPr>
          <a:lstStyle/>
          <a:p>
            <a:pPr algn="ctr"/>
            <a:r>
              <a:rPr lang="es-ES" sz="2400" b="1" dirty="0" smtClean="0">
                <a:latin typeface="Arial" pitchFamily="34" charset="0"/>
                <a:cs typeface="Arial" pitchFamily="34" charset="0"/>
              </a:rPr>
              <a:t>EL TEATRO</a:t>
            </a:r>
            <a:r>
              <a:rPr lang="es-MX" sz="2400" b="1" dirty="0">
                <a:latin typeface="Arial" pitchFamily="34" charset="0"/>
                <a:cs typeface="Arial" pitchFamily="34" charset="0"/>
              </a:rPr>
              <a:t> </a:t>
            </a:r>
            <a:r>
              <a:rPr lang="es-MX" sz="2400" b="1" dirty="0" smtClean="0">
                <a:latin typeface="Arial" pitchFamily="34" charset="0"/>
                <a:cs typeface="Arial" pitchFamily="34" charset="0"/>
              </a:rPr>
              <a:t>(Componentes </a:t>
            </a:r>
            <a:r>
              <a:rPr lang="es-MX" sz="2400" b="1" dirty="0">
                <a:latin typeface="Arial" pitchFamily="34" charset="0"/>
                <a:cs typeface="Arial" pitchFamily="34" charset="0"/>
              </a:rPr>
              <a:t>d</a:t>
            </a:r>
            <a:r>
              <a:rPr lang="es-MX" sz="2400" b="1" dirty="0" smtClean="0">
                <a:latin typeface="Arial" pitchFamily="34" charset="0"/>
                <a:cs typeface="Arial" pitchFamily="34" charset="0"/>
              </a:rPr>
              <a:t>el Teatro)</a:t>
            </a:r>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400" b="1" dirty="0" smtClean="0">
                <a:latin typeface="Arial" pitchFamily="34" charset="0"/>
                <a:cs typeface="Arial" pitchFamily="34" charset="0"/>
              </a:rPr>
              <a:t>         Texto                       Actuación                </a:t>
            </a:r>
            <a:r>
              <a:rPr lang="es-MX" sz="2400" b="1" dirty="0">
                <a:latin typeface="Arial" pitchFamily="34" charset="0"/>
                <a:cs typeface="Arial" pitchFamily="34" charset="0"/>
              </a:rPr>
              <a:t>Publico</a:t>
            </a:r>
            <a:r>
              <a:rPr lang="es-MX" sz="2400" b="1" dirty="0"/>
              <a:t> </a:t>
            </a:r>
          </a:p>
        </p:txBody>
      </p:sp>
      <p:sp>
        <p:nvSpPr>
          <p:cNvPr id="5" name="6 Rectángulo"/>
          <p:cNvSpPr/>
          <p:nvPr/>
        </p:nvSpPr>
        <p:spPr>
          <a:xfrm>
            <a:off x="251521" y="1556792"/>
            <a:ext cx="2016224" cy="4770537"/>
          </a:xfrm>
          <a:prstGeom prst="rect">
            <a:avLst/>
          </a:prstGeom>
        </p:spPr>
        <p:txBody>
          <a:bodyPr wrap="square">
            <a:spAutoFit/>
          </a:bodyPr>
          <a:lstStyle/>
          <a:p>
            <a:pPr algn="just"/>
            <a:r>
              <a:rPr lang="es-MX" sz="1600" dirty="0" smtClean="0">
                <a:latin typeface="Arial" pitchFamily="34" charset="0"/>
                <a:cs typeface="Arial" pitchFamily="34" charset="0"/>
              </a:rPr>
              <a:t>El texto es la obra, el valioso aporte de la literatura al complejo hecho teatral. La obra de teatro se describe para ser representada, para que unos personajes creados por un dramaturgo sean interpretados por los actores. Además el texto proporciona las palabras que los personajes dicen y señala los lugares donde actúan</a:t>
            </a:r>
            <a:r>
              <a:rPr lang="es-MX" sz="1600" dirty="0">
                <a:latin typeface="Arial" pitchFamily="34" charset="0"/>
                <a:cs typeface="Arial" pitchFamily="34" charset="0"/>
              </a:rPr>
              <a:t>.</a:t>
            </a:r>
          </a:p>
        </p:txBody>
      </p:sp>
      <p:sp>
        <p:nvSpPr>
          <p:cNvPr id="6" name="7 Rectángulo"/>
          <p:cNvSpPr/>
          <p:nvPr/>
        </p:nvSpPr>
        <p:spPr>
          <a:xfrm>
            <a:off x="3347864" y="1584928"/>
            <a:ext cx="2095500" cy="4247317"/>
          </a:xfrm>
          <a:prstGeom prst="rect">
            <a:avLst/>
          </a:prstGeom>
        </p:spPr>
        <p:txBody>
          <a:bodyPr wrap="square">
            <a:spAutoFit/>
          </a:bodyPr>
          <a:lstStyle/>
          <a:p>
            <a:r>
              <a:rPr lang="es-MX" dirty="0">
                <a:latin typeface="Arial" pitchFamily="34" charset="0"/>
                <a:cs typeface="Arial" pitchFamily="34" charset="0"/>
              </a:rPr>
              <a:t>El actor es aquel que interpreta un personaje a través del texto, constituye uno de los elementos esenciales en el teatro, y sin duda el más característico. Ellos dan vida a los personajes que se encuentran contenidos en el texto.</a:t>
            </a:r>
          </a:p>
        </p:txBody>
      </p:sp>
      <p:sp>
        <p:nvSpPr>
          <p:cNvPr id="7" name="8 Rectángulo"/>
          <p:cNvSpPr/>
          <p:nvPr/>
        </p:nvSpPr>
        <p:spPr>
          <a:xfrm>
            <a:off x="6156176" y="1556792"/>
            <a:ext cx="2520280" cy="5040560"/>
          </a:xfrm>
          <a:prstGeom prst="rect">
            <a:avLst/>
          </a:prstGeom>
        </p:spPr>
        <p:txBody>
          <a:bodyPr wrap="square">
            <a:spAutoFit/>
          </a:bodyPr>
          <a:lstStyle/>
          <a:p>
            <a:r>
              <a:rPr lang="es-MX" sz="1600" dirty="0">
                <a:latin typeface="Arial" pitchFamily="34" charset="0"/>
                <a:cs typeface="Arial" pitchFamily="34" charset="0"/>
              </a:rPr>
              <a:t>Todo el trabajo de creación y representación que ejecutan respectivamente dramaturgos o autores, directores y actores, tienen como último destino el de ser contemplados por un público, sin cuya presencia y participación no hay teatro posible. Es el público el que va a tener la apreciación final de la obra de teatro que se este realizando, por el cual ellos entran en un ambiente de acción, suspenso encanto o cualquier otro</a:t>
            </a:r>
            <a:r>
              <a:rPr lang="es-MX" sz="1400" dirty="0">
                <a:latin typeface="Arial" pitchFamily="34" charset="0"/>
                <a:cs typeface="Arial" pitchFamily="34" charset="0"/>
              </a:rPr>
              <a:t>.</a:t>
            </a:r>
          </a:p>
        </p:txBody>
      </p:sp>
      <p:sp>
        <p:nvSpPr>
          <p:cNvPr id="8" name="9 Flecha derecha"/>
          <p:cNvSpPr/>
          <p:nvPr/>
        </p:nvSpPr>
        <p:spPr>
          <a:xfrm>
            <a:off x="2417754" y="3118569"/>
            <a:ext cx="7801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9 Flecha derecha"/>
          <p:cNvSpPr/>
          <p:nvPr/>
        </p:nvSpPr>
        <p:spPr>
          <a:xfrm>
            <a:off x="5398374" y="3118569"/>
            <a:ext cx="75780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Rectángulo"/>
          <p:cNvSpPr/>
          <p:nvPr/>
        </p:nvSpPr>
        <p:spPr>
          <a:xfrm>
            <a:off x="179513" y="980728"/>
            <a:ext cx="1933574" cy="5355312"/>
          </a:xfrm>
          <a:prstGeom prst="rect">
            <a:avLst/>
          </a:prstGeom>
        </p:spPr>
        <p:txBody>
          <a:bodyPr wrap="square">
            <a:spAutoFit/>
          </a:bodyPr>
          <a:lstStyle/>
          <a:p>
            <a:r>
              <a:rPr lang="es-MX" b="1" dirty="0" smtClean="0">
                <a:latin typeface="Arial" pitchFamily="34" charset="0"/>
                <a:cs typeface="Arial" pitchFamily="34" charset="0"/>
              </a:rPr>
              <a:t>Escenografía</a:t>
            </a:r>
          </a:p>
          <a:p>
            <a:endParaRPr lang="es-MX" b="1" dirty="0">
              <a:latin typeface="Arial" pitchFamily="34" charset="0"/>
              <a:cs typeface="Arial" pitchFamily="34" charset="0"/>
            </a:endParaRPr>
          </a:p>
          <a:p>
            <a:r>
              <a:rPr lang="es-MX" dirty="0">
                <a:latin typeface="Arial" pitchFamily="34" charset="0"/>
                <a:cs typeface="Arial" pitchFamily="34" charset="0"/>
              </a:rPr>
              <a:t>La escenografía es una especie de sub-especialidad la cual está orientada al diseño y adecuación ambiental del espacio físico y escénico como tal donde se llevará a cabo la obra ya sea danza, coreografía, baile, canto, etc.</a:t>
            </a:r>
          </a:p>
        </p:txBody>
      </p:sp>
      <p:sp>
        <p:nvSpPr>
          <p:cNvPr id="13" name="2 Rectángulo"/>
          <p:cNvSpPr/>
          <p:nvPr/>
        </p:nvSpPr>
        <p:spPr>
          <a:xfrm>
            <a:off x="2508545" y="980728"/>
            <a:ext cx="1911244" cy="5355312"/>
          </a:xfrm>
          <a:prstGeom prst="rect">
            <a:avLst/>
          </a:prstGeom>
        </p:spPr>
        <p:txBody>
          <a:bodyPr wrap="square">
            <a:spAutoFit/>
          </a:bodyPr>
          <a:lstStyle/>
          <a:p>
            <a:r>
              <a:rPr lang="es-MX" b="1" dirty="0" smtClean="0">
                <a:latin typeface="Arial" pitchFamily="34" charset="0"/>
                <a:cs typeface="Arial" pitchFamily="34" charset="0"/>
              </a:rPr>
              <a:t>Sonido</a:t>
            </a:r>
          </a:p>
          <a:p>
            <a:endParaRPr lang="es-MX" b="1" dirty="0">
              <a:latin typeface="Arial" pitchFamily="34" charset="0"/>
              <a:cs typeface="Arial" pitchFamily="34" charset="0"/>
            </a:endParaRPr>
          </a:p>
          <a:p>
            <a:r>
              <a:rPr lang="es-MX" dirty="0">
                <a:latin typeface="Arial" pitchFamily="34" charset="0"/>
                <a:cs typeface="Arial" pitchFamily="34" charset="0"/>
              </a:rPr>
              <a:t>El sonido se especializa en planear, coordinar e instalar los equipos de audio que se requieran para la obra, y varían dependiendo del lugar, las </a:t>
            </a:r>
            <a:r>
              <a:rPr lang="es-MX" dirty="0" smtClean="0">
                <a:latin typeface="Arial" pitchFamily="34" charset="0"/>
                <a:cs typeface="Arial" pitchFamily="34" charset="0"/>
              </a:rPr>
              <a:t> condiciones </a:t>
            </a:r>
            <a:r>
              <a:rPr lang="es-MX" dirty="0">
                <a:latin typeface="Arial" pitchFamily="34" charset="0"/>
                <a:cs typeface="Arial" pitchFamily="34" charset="0"/>
              </a:rPr>
              <a:t>acústicas del mismo y de la tecnología y magnitud del evento. </a:t>
            </a:r>
          </a:p>
        </p:txBody>
      </p:sp>
      <p:sp>
        <p:nvSpPr>
          <p:cNvPr id="14" name="3 Rectángulo"/>
          <p:cNvSpPr/>
          <p:nvPr/>
        </p:nvSpPr>
        <p:spPr>
          <a:xfrm>
            <a:off x="4663260" y="978466"/>
            <a:ext cx="1771651" cy="3693319"/>
          </a:xfrm>
          <a:prstGeom prst="rect">
            <a:avLst/>
          </a:prstGeom>
        </p:spPr>
        <p:txBody>
          <a:bodyPr wrap="square">
            <a:spAutoFit/>
          </a:bodyPr>
          <a:lstStyle/>
          <a:p>
            <a:r>
              <a:rPr lang="es-MX" b="1" dirty="0" smtClean="0">
                <a:latin typeface="Arial" pitchFamily="34" charset="0"/>
                <a:cs typeface="Arial" pitchFamily="34" charset="0"/>
              </a:rPr>
              <a:t>Iluminación </a:t>
            </a:r>
          </a:p>
          <a:p>
            <a:endParaRPr lang="es-MX" b="1" dirty="0">
              <a:latin typeface="Arial" pitchFamily="34" charset="0"/>
              <a:cs typeface="Arial" pitchFamily="34" charset="0"/>
            </a:endParaRPr>
          </a:p>
          <a:p>
            <a:r>
              <a:rPr lang="es-MX" dirty="0">
                <a:latin typeface="Arial" pitchFamily="34" charset="0"/>
                <a:cs typeface="Arial" pitchFamily="34" charset="0"/>
              </a:rPr>
              <a:t>La luminotecnia </a:t>
            </a:r>
            <a:r>
              <a:rPr lang="es-MX" dirty="0" smtClean="0">
                <a:latin typeface="Arial" pitchFamily="34" charset="0"/>
                <a:cs typeface="Arial" pitchFamily="34" charset="0"/>
              </a:rPr>
              <a:t> se </a:t>
            </a:r>
            <a:r>
              <a:rPr lang="es-MX" dirty="0">
                <a:latin typeface="Arial" pitchFamily="34" charset="0"/>
                <a:cs typeface="Arial" pitchFamily="34" charset="0"/>
              </a:rPr>
              <a:t>encarga de preparar e instalar todos los equipos (focos, lámparas, cabezas móviles, </a:t>
            </a:r>
            <a:r>
              <a:rPr lang="es-MX" dirty="0" err="1">
                <a:latin typeface="Arial" pitchFamily="34" charset="0"/>
                <a:cs typeface="Arial" pitchFamily="34" charset="0"/>
              </a:rPr>
              <a:t>lasers</a:t>
            </a:r>
            <a:r>
              <a:rPr lang="es-MX" dirty="0">
                <a:latin typeface="Arial" pitchFamily="34" charset="0"/>
                <a:cs typeface="Arial" pitchFamily="34" charset="0"/>
              </a:rPr>
              <a:t> </a:t>
            </a:r>
            <a:r>
              <a:rPr lang="es-MX" dirty="0" smtClean="0">
                <a:latin typeface="Arial" pitchFamily="34" charset="0"/>
                <a:cs typeface="Arial" pitchFamily="34" charset="0"/>
              </a:rPr>
              <a:t>, </a:t>
            </a:r>
            <a:r>
              <a:rPr lang="es-MX" dirty="0">
                <a:latin typeface="Arial" pitchFamily="34" charset="0"/>
                <a:cs typeface="Arial" pitchFamily="34" charset="0"/>
              </a:rPr>
              <a:t>etc.)</a:t>
            </a:r>
          </a:p>
        </p:txBody>
      </p:sp>
      <p:sp>
        <p:nvSpPr>
          <p:cNvPr id="15" name="4 Rectángulo"/>
          <p:cNvSpPr/>
          <p:nvPr/>
        </p:nvSpPr>
        <p:spPr>
          <a:xfrm>
            <a:off x="6777811" y="1000329"/>
            <a:ext cx="2019300" cy="3970318"/>
          </a:xfrm>
          <a:prstGeom prst="rect">
            <a:avLst/>
          </a:prstGeom>
        </p:spPr>
        <p:txBody>
          <a:bodyPr wrap="square">
            <a:spAutoFit/>
          </a:bodyPr>
          <a:lstStyle/>
          <a:p>
            <a:r>
              <a:rPr lang="es-MX" b="1" dirty="0" smtClean="0">
                <a:latin typeface="Arial" pitchFamily="34" charset="0"/>
                <a:cs typeface="Arial" pitchFamily="34" charset="0"/>
              </a:rPr>
              <a:t>Vestuario</a:t>
            </a:r>
          </a:p>
          <a:p>
            <a:endParaRPr lang="es-MX" b="1" dirty="0" smtClean="0">
              <a:latin typeface="Arial" pitchFamily="34" charset="0"/>
              <a:cs typeface="Arial" pitchFamily="34" charset="0"/>
            </a:endParaRPr>
          </a:p>
          <a:p>
            <a:r>
              <a:rPr lang="es-MX" dirty="0" smtClean="0">
                <a:latin typeface="Arial" pitchFamily="34" charset="0"/>
                <a:cs typeface="Arial" pitchFamily="34" charset="0"/>
              </a:rPr>
              <a:t>La </a:t>
            </a:r>
            <a:r>
              <a:rPr lang="es-MX" dirty="0">
                <a:latin typeface="Arial" pitchFamily="34" charset="0"/>
                <a:cs typeface="Arial" pitchFamily="34" charset="0"/>
              </a:rPr>
              <a:t>parte del vestuario se encarga de investigar históricamente (si la obra así lo amerita) las características de las prendas </a:t>
            </a:r>
            <a:r>
              <a:rPr lang="es-MX" dirty="0" smtClean="0">
                <a:latin typeface="Arial" pitchFamily="34" charset="0"/>
                <a:cs typeface="Arial" pitchFamily="34" charset="0"/>
              </a:rPr>
              <a:t> que </a:t>
            </a:r>
            <a:r>
              <a:rPr lang="es-MX" dirty="0">
                <a:latin typeface="Arial" pitchFamily="34" charset="0"/>
                <a:cs typeface="Arial" pitchFamily="34" charset="0"/>
              </a:rPr>
              <a:t>se necesitan para la </a:t>
            </a:r>
            <a:r>
              <a:rPr lang="es-MX" dirty="0" smtClean="0">
                <a:latin typeface="Arial" pitchFamily="34" charset="0"/>
                <a:cs typeface="Arial" pitchFamily="34" charset="0"/>
              </a:rPr>
              <a:t>obra correspondiente </a:t>
            </a:r>
            <a:r>
              <a:rPr lang="es-MX" dirty="0"/>
              <a:t>.</a:t>
            </a:r>
          </a:p>
        </p:txBody>
      </p:sp>
      <p:cxnSp>
        <p:nvCxnSpPr>
          <p:cNvPr id="16" name="11 Conector recto de flecha"/>
          <p:cNvCxnSpPr/>
          <p:nvPr/>
        </p:nvCxnSpPr>
        <p:spPr>
          <a:xfrm>
            <a:off x="2113087" y="2825125"/>
            <a:ext cx="3725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4 Conector recto de flecha"/>
          <p:cNvCxnSpPr/>
          <p:nvPr/>
        </p:nvCxnSpPr>
        <p:spPr>
          <a:xfrm>
            <a:off x="4193034" y="2822645"/>
            <a:ext cx="368235" cy="24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22 Conector recto de flecha"/>
          <p:cNvCxnSpPr/>
          <p:nvPr/>
        </p:nvCxnSpPr>
        <p:spPr>
          <a:xfrm>
            <a:off x="6434911" y="2822645"/>
            <a:ext cx="342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76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Rectángulo"/>
          <p:cNvSpPr/>
          <p:nvPr/>
        </p:nvSpPr>
        <p:spPr>
          <a:xfrm>
            <a:off x="305468" y="836712"/>
            <a:ext cx="2000251" cy="4585871"/>
          </a:xfrm>
          <a:prstGeom prst="rect">
            <a:avLst/>
          </a:prstGeom>
        </p:spPr>
        <p:txBody>
          <a:bodyPr wrap="square">
            <a:spAutoFit/>
          </a:bodyPr>
          <a:lstStyle/>
          <a:p>
            <a:r>
              <a:rPr lang="es-MX" b="1" dirty="0" smtClean="0">
                <a:latin typeface="Arial" pitchFamily="34" charset="0"/>
                <a:cs typeface="Arial" pitchFamily="34" charset="0"/>
              </a:rPr>
              <a:t>Música.</a:t>
            </a:r>
          </a:p>
          <a:p>
            <a:endParaRPr lang="es-MX" b="1" dirty="0">
              <a:latin typeface="Arial" pitchFamily="34" charset="0"/>
              <a:cs typeface="Arial" pitchFamily="34" charset="0"/>
            </a:endParaRPr>
          </a:p>
          <a:p>
            <a:pPr algn="just"/>
            <a:r>
              <a:rPr lang="es-MX" sz="1600" dirty="0">
                <a:latin typeface="Arial" pitchFamily="34" charset="0"/>
                <a:cs typeface="Arial" pitchFamily="34" charset="0"/>
              </a:rPr>
              <a:t>Esta actividad se enfoca en estudiar y orientar la parte de acompañamiento musical (banda sonora, música de ambientación o música incidental) de un evento teatral, en donde la parte musical y cantada evocan momentos de un mundo de sueños y recuerdos.</a:t>
            </a:r>
          </a:p>
        </p:txBody>
      </p:sp>
      <p:pic>
        <p:nvPicPr>
          <p:cNvPr id="6" name="Picture 4" descr="https://aprendamosfacil.files.wordpress.com/2012/04/teatro2b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04377"/>
            <a:ext cx="3528392" cy="29365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3.bp.blogspot.com/_urdyHm8rTJE/TPrZYy6PqkI/AAAAAAAAEus/vsGIMNf_cVs/s1600/1995-04-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1" y="260648"/>
            <a:ext cx="2304256" cy="612068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http://www.veu.ua.es/es/media/597/pseudolo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56992"/>
            <a:ext cx="352839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38418" y="548680"/>
            <a:ext cx="2225289" cy="523220"/>
          </a:xfrm>
          <a:prstGeom prst="rect">
            <a:avLst/>
          </a:prstGeom>
        </p:spPr>
        <p:txBody>
          <a:bodyPr wrap="none">
            <a:spAutoFit/>
          </a:bodyPr>
          <a:lstStyle/>
          <a:p>
            <a:pPr algn="just"/>
            <a:r>
              <a:rPr lang="es-MX" sz="2800" b="1" dirty="0" smtClean="0">
                <a:latin typeface="Arial" pitchFamily="34" charset="0"/>
                <a:cs typeface="Arial" pitchFamily="34" charset="0"/>
              </a:rPr>
              <a:t>Bibliografía</a:t>
            </a:r>
            <a:r>
              <a:rPr lang="es-MX" b="1" dirty="0" smtClean="0">
                <a:latin typeface="Arial" pitchFamily="34" charset="0"/>
                <a:cs typeface="Arial" pitchFamily="34" charset="0"/>
              </a:rPr>
              <a:t>.</a:t>
            </a:r>
            <a:endParaRPr lang="es-MX" b="1" dirty="0">
              <a:latin typeface="Arial" pitchFamily="34" charset="0"/>
              <a:cs typeface="Arial" pitchFamily="34" charset="0"/>
            </a:endParaRPr>
          </a:p>
        </p:txBody>
      </p:sp>
      <p:sp>
        <p:nvSpPr>
          <p:cNvPr id="3" name="6 Rectángulo"/>
          <p:cNvSpPr/>
          <p:nvPr/>
        </p:nvSpPr>
        <p:spPr>
          <a:xfrm>
            <a:off x="1115615" y="1597442"/>
            <a:ext cx="6917278" cy="369332"/>
          </a:xfrm>
          <a:prstGeom prst="rect">
            <a:avLst/>
          </a:prstGeom>
        </p:spPr>
        <p:txBody>
          <a:bodyPr wrap="none">
            <a:spAutoFit/>
          </a:bodyPr>
          <a:lstStyle/>
          <a:p>
            <a:r>
              <a:rPr lang="es-MX" b="1" dirty="0">
                <a:latin typeface="Arial" pitchFamily="34" charset="0"/>
                <a:cs typeface="Arial" pitchFamily="34" charset="0"/>
              </a:rPr>
              <a:t> BARIL, Jacques. “La Danza Moderna“. </a:t>
            </a:r>
            <a:r>
              <a:rPr lang="es-MX" b="1" dirty="0" err="1">
                <a:latin typeface="Arial" pitchFamily="34" charset="0"/>
                <a:cs typeface="Arial" pitchFamily="34" charset="0"/>
              </a:rPr>
              <a:t>Paidos</a:t>
            </a:r>
            <a:r>
              <a:rPr lang="es-MX" b="1" dirty="0">
                <a:latin typeface="Arial" pitchFamily="34" charset="0"/>
                <a:cs typeface="Arial" pitchFamily="34" charset="0"/>
              </a:rPr>
              <a:t>. Ed París 1977</a:t>
            </a:r>
          </a:p>
        </p:txBody>
      </p:sp>
      <p:sp>
        <p:nvSpPr>
          <p:cNvPr id="4" name="8 Rectángulo"/>
          <p:cNvSpPr/>
          <p:nvPr/>
        </p:nvSpPr>
        <p:spPr>
          <a:xfrm>
            <a:off x="1242155" y="2461795"/>
            <a:ext cx="6310383" cy="369332"/>
          </a:xfrm>
          <a:prstGeom prst="rect">
            <a:avLst/>
          </a:prstGeom>
        </p:spPr>
        <p:txBody>
          <a:bodyPr wrap="square">
            <a:spAutoFit/>
          </a:bodyPr>
          <a:lstStyle/>
          <a:p>
            <a:r>
              <a:rPr lang="es-MX" b="1" dirty="0" smtClean="0"/>
              <a:t>  h</a:t>
            </a:r>
            <a:r>
              <a:rPr lang="es-MX" b="1" dirty="0" smtClean="0">
                <a:latin typeface="Arial" pitchFamily="34" charset="0"/>
                <a:cs typeface="Arial" pitchFamily="34" charset="0"/>
              </a:rPr>
              <a:t>ttp://www.slideshare.net/joferrer/elementos-de-teatro                                                                </a:t>
            </a:r>
            <a:endParaRPr lang="es-MX" dirty="0">
              <a:latin typeface="Arial" pitchFamily="34" charset="0"/>
              <a:cs typeface="Arial" pitchFamily="34" charset="0"/>
            </a:endParaRPr>
          </a:p>
        </p:txBody>
      </p:sp>
      <p:sp>
        <p:nvSpPr>
          <p:cNvPr id="5" name="10 Rectángulo"/>
          <p:cNvSpPr/>
          <p:nvPr/>
        </p:nvSpPr>
        <p:spPr>
          <a:xfrm>
            <a:off x="1979712" y="3356669"/>
            <a:ext cx="4835271" cy="369332"/>
          </a:xfrm>
          <a:prstGeom prst="rect">
            <a:avLst/>
          </a:prstGeom>
        </p:spPr>
        <p:txBody>
          <a:bodyPr wrap="square">
            <a:spAutoFit/>
          </a:bodyPr>
          <a:lstStyle/>
          <a:p>
            <a:pPr algn="ctr"/>
            <a:r>
              <a:rPr lang="es-MX" b="1" dirty="0">
                <a:latin typeface="Arial" pitchFamily="34" charset="0"/>
                <a:cs typeface="Arial" pitchFamily="34" charset="0"/>
              </a:rPr>
              <a:t> </a:t>
            </a:r>
            <a:r>
              <a:rPr lang="es-MX" b="1" dirty="0" smtClean="0">
                <a:latin typeface="Arial" pitchFamily="34" charset="0"/>
                <a:cs typeface="Arial" pitchFamily="34" charset="0"/>
              </a:rPr>
              <a:t>http://www.bellasartes.gob.mx/INBA/                                                   </a:t>
            </a:r>
            <a:endParaRPr lang="es-MX" dirty="0">
              <a:latin typeface="Arial" pitchFamily="34" charset="0"/>
              <a:cs typeface="Arial" pitchFamily="34" charset="0"/>
            </a:endParaRPr>
          </a:p>
        </p:txBody>
      </p:sp>
      <p:sp>
        <p:nvSpPr>
          <p:cNvPr id="6" name="7 Rectángulo"/>
          <p:cNvSpPr/>
          <p:nvPr/>
        </p:nvSpPr>
        <p:spPr>
          <a:xfrm>
            <a:off x="863431" y="4077072"/>
            <a:ext cx="7421647" cy="369332"/>
          </a:xfrm>
          <a:prstGeom prst="rect">
            <a:avLst/>
          </a:prstGeom>
        </p:spPr>
        <p:txBody>
          <a:bodyPr wrap="none">
            <a:spAutoFit/>
          </a:bodyPr>
          <a:lstStyle/>
          <a:p>
            <a:r>
              <a:rPr lang="es-MX" b="1" dirty="0">
                <a:latin typeface="Arial" pitchFamily="34" charset="0"/>
                <a:cs typeface="Arial" pitchFamily="34" charset="0"/>
              </a:rPr>
              <a:t> </a:t>
            </a:r>
            <a:r>
              <a:rPr lang="es-MX" b="1" dirty="0" err="1" smtClean="0">
                <a:latin typeface="Arial" pitchFamily="34" charset="0"/>
                <a:cs typeface="Arial" pitchFamily="34" charset="0"/>
              </a:rPr>
              <a:t>Dallal</a:t>
            </a:r>
            <a:r>
              <a:rPr lang="es-MX" b="1" dirty="0" smtClean="0">
                <a:latin typeface="Arial" pitchFamily="34" charset="0"/>
                <a:cs typeface="Arial" pitchFamily="34" charset="0"/>
              </a:rPr>
              <a:t>, Alberto. Como acercarse a  la  danzas. México. </a:t>
            </a:r>
            <a:r>
              <a:rPr lang="es-MX" b="1" dirty="0" err="1" smtClean="0">
                <a:latin typeface="Arial" pitchFamily="34" charset="0"/>
                <a:cs typeface="Arial" pitchFamily="34" charset="0"/>
              </a:rPr>
              <a:t>Conaculta</a:t>
            </a:r>
            <a:r>
              <a:rPr lang="es-MX" b="1" dirty="0" smtClean="0">
                <a:latin typeface="Arial" pitchFamily="34" charset="0"/>
                <a:cs typeface="Arial" pitchFamily="34" charset="0"/>
              </a:rPr>
              <a:t>. </a:t>
            </a:r>
            <a:endParaRPr lang="es-MX" dirty="0">
              <a:latin typeface="Arial" pitchFamily="34" charset="0"/>
              <a:cs typeface="Arial" pitchFamily="34" charset="0"/>
            </a:endParaRPr>
          </a:p>
        </p:txBody>
      </p:sp>
    </p:spTree>
    <p:extLst>
      <p:ext uri="{BB962C8B-B14F-4D97-AF65-F5344CB8AC3E}">
        <p14:creationId xmlns:p14="http://schemas.microsoft.com/office/powerpoint/2010/main" val="30634117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562</Words>
  <Application>Microsoft Office PowerPoint</Application>
  <PresentationFormat>Presentación en pantalla (4:3)</PresentationFormat>
  <Paragraphs>58</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inherit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Administrador</cp:lastModifiedBy>
  <cp:revision>27</cp:revision>
  <dcterms:created xsi:type="dcterms:W3CDTF">2012-08-07T16:35:15Z</dcterms:created>
  <dcterms:modified xsi:type="dcterms:W3CDTF">2016-02-07T19:18:38Z</dcterms:modified>
</cp:coreProperties>
</file>