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23/05/2016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413184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23/05/2016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149275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23/05/2016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347883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73943BD-E84D-4CCD-9C26-72F035011E72}" type="datetimeFigureOut">
              <a:rPr lang="es-MX" smtClean="0"/>
              <a:t>23/05/2016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180838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73943BD-E84D-4CCD-9C26-72F035011E72}" type="datetimeFigureOut">
              <a:rPr lang="es-MX" smtClean="0"/>
              <a:t>23/05/2016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88476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73943BD-E84D-4CCD-9C26-72F035011E72}" type="datetimeFigureOut">
              <a:rPr lang="es-MX" smtClean="0"/>
              <a:t>23/05/2016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162666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73943BD-E84D-4CCD-9C26-72F035011E72}" type="datetimeFigureOut">
              <a:rPr lang="es-MX" smtClean="0"/>
              <a:t>23/05/2016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394896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73943BD-E84D-4CCD-9C26-72F035011E72}" type="datetimeFigureOut">
              <a:rPr lang="es-MX" smtClean="0"/>
              <a:t>23/05/2016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35407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3943BD-E84D-4CCD-9C26-72F035011E72}" type="datetimeFigureOut">
              <a:rPr lang="es-MX" smtClean="0"/>
              <a:t>23/05/2016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17247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73943BD-E84D-4CCD-9C26-72F035011E72}" type="datetimeFigureOut">
              <a:rPr lang="es-MX" smtClean="0"/>
              <a:t>23/05/2016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41733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73943BD-E84D-4CCD-9C26-72F035011E72}" type="datetimeFigureOut">
              <a:rPr lang="es-MX" smtClean="0"/>
              <a:t>23/05/2016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B002E20-00AA-4AEA-8BF0-B06AFB2839BB}" type="slidenum">
              <a:rPr lang="es-MX" smtClean="0"/>
              <a:t>‹Nº›</a:t>
            </a:fld>
            <a:endParaRPr lang="es-MX"/>
          </a:p>
        </p:txBody>
      </p:sp>
    </p:spTree>
    <p:extLst>
      <p:ext uri="{BB962C8B-B14F-4D97-AF65-F5344CB8AC3E}">
        <p14:creationId xmlns:p14="http://schemas.microsoft.com/office/powerpoint/2010/main" val="26841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943BD-E84D-4CCD-9C26-72F035011E72}" type="datetimeFigureOut">
              <a:rPr lang="es-MX" smtClean="0"/>
              <a:t>23/05/2016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02E20-00AA-4AEA-8BF0-B06AFB2839BB}" type="slidenum">
              <a:rPr lang="es-MX" smtClean="0"/>
              <a:t>‹Nº›</a:t>
            </a:fld>
            <a:endParaRPr lang="es-MX"/>
          </a:p>
        </p:txBody>
      </p:sp>
    </p:spTree>
    <p:extLst>
      <p:ext uri="{BB962C8B-B14F-4D97-AF65-F5344CB8AC3E}">
        <p14:creationId xmlns:p14="http://schemas.microsoft.com/office/powerpoint/2010/main" val="309708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5.bin"/><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4.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11" Type="http://schemas.openxmlformats.org/officeDocument/2006/relationships/image" Target="../media/image1.png"/><Relationship Id="rId5" Type="http://schemas.openxmlformats.org/officeDocument/2006/relationships/image" Target="../media/image23.wmf"/><Relationship Id="rId10" Type="http://schemas.openxmlformats.org/officeDocument/2006/relationships/image" Target="../media/image2.png"/><Relationship Id="rId4" Type="http://schemas.openxmlformats.org/officeDocument/2006/relationships/oleObject" Target="../embeddings/oleObject10.bin"/><Relationship Id="rId9" Type="http://schemas.openxmlformats.org/officeDocument/2006/relationships/image" Target="../media/image25.wmf"/></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13.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15.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ites.google.com/a/uaeh.edu.mx/fisica_prepa3" TargetMode="External"/><Relationship Id="rId2" Type="http://schemas.openxmlformats.org/officeDocument/2006/relationships/hyperlink" Target="mailto:irmag@uaeh.edu.mx"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0433" y="562157"/>
            <a:ext cx="9144000" cy="2387600"/>
          </a:xfrm>
        </p:spPr>
        <p:txBody>
          <a:bodyPr>
            <a:normAutofit/>
          </a:bodyPr>
          <a:lstStyle/>
          <a:p>
            <a:r>
              <a:rPr lang="es-MX" sz="4000" b="1" dirty="0" smtClean="0">
                <a:latin typeface="Century Gothic" panose="020B0502020202020204" pitchFamily="34" charset="0"/>
              </a:rPr>
              <a:t>ESCUELA PREPARATORIA No.3 </a:t>
            </a:r>
            <a:endParaRPr lang="es-MX" sz="4000" b="1" dirty="0">
              <a:latin typeface="Century Gothic" panose="020B0502020202020204" pitchFamily="34" charset="0"/>
            </a:endParaRPr>
          </a:p>
        </p:txBody>
      </p:sp>
      <p:sp>
        <p:nvSpPr>
          <p:cNvPr id="3" name="Subtítulo 2"/>
          <p:cNvSpPr>
            <a:spLocks noGrp="1"/>
          </p:cNvSpPr>
          <p:nvPr>
            <p:ph type="subTitle" idx="1"/>
          </p:nvPr>
        </p:nvSpPr>
        <p:spPr>
          <a:xfrm>
            <a:off x="1400433" y="3163126"/>
            <a:ext cx="9144000" cy="2164778"/>
          </a:xfrm>
        </p:spPr>
        <p:txBody>
          <a:bodyPr>
            <a:normAutofit lnSpcReduction="10000"/>
          </a:bodyPr>
          <a:lstStyle/>
          <a:p>
            <a:r>
              <a:rPr lang="es-MX" i="1" dirty="0" smtClean="0">
                <a:latin typeface="Century Gothic" panose="020B0502020202020204" pitchFamily="34" charset="0"/>
              </a:rPr>
              <a:t>Área académica: </a:t>
            </a:r>
            <a:r>
              <a:rPr lang="es-ES" b="1" dirty="0" smtClean="0">
                <a:latin typeface="Century Gothic" panose="020B0502020202020204" pitchFamily="34" charset="0"/>
                <a:cs typeface="Helvetica" panose="020B0604020202020204" pitchFamily="34" charset="0"/>
                <a:sym typeface="Helvetica" panose="020B0604020202020204" pitchFamily="34" charset="0"/>
              </a:rPr>
              <a:t>Física</a:t>
            </a:r>
            <a:endParaRPr lang="es-MX" b="1" i="1" dirty="0" smtClean="0">
              <a:latin typeface="Century Gothic" panose="020B0502020202020204" pitchFamily="34" charset="0"/>
            </a:endParaRPr>
          </a:p>
          <a:p>
            <a:r>
              <a:rPr lang="es-MX" i="1" dirty="0" smtClean="0">
                <a:latin typeface="Century Gothic" panose="020B0502020202020204" pitchFamily="34" charset="0"/>
              </a:rPr>
              <a:t>Tema</a:t>
            </a:r>
            <a:r>
              <a:rPr lang="es-MX" i="1" dirty="0" smtClean="0">
                <a:latin typeface="Century Gothic" panose="020B0502020202020204" pitchFamily="34" charset="0"/>
              </a:rPr>
              <a:t>: </a:t>
            </a:r>
            <a:r>
              <a:rPr lang="es-ES" b="1" dirty="0" smtClean="0">
                <a:latin typeface="Century Gothic" panose="020B0502020202020204" pitchFamily="34" charset="0"/>
                <a:cs typeface="Helvetica" panose="020B0604020202020204" pitchFamily="34" charset="0"/>
                <a:sym typeface="Helvetica" panose="020B0604020202020204" pitchFamily="34" charset="0"/>
              </a:rPr>
              <a:t>Problemas De Electromagnetismo </a:t>
            </a:r>
            <a:endParaRPr lang="es-MX" b="1" dirty="0">
              <a:latin typeface="Century Gothic" panose="020B0502020202020204" pitchFamily="34" charset="0"/>
            </a:endParaRPr>
          </a:p>
          <a:p>
            <a:r>
              <a:rPr lang="es-MX" sz="3000" i="1" dirty="0" smtClean="0">
                <a:latin typeface="Century Gothic" panose="020B0502020202020204" pitchFamily="34" charset="0"/>
              </a:rPr>
              <a:t>Profesora</a:t>
            </a:r>
            <a:r>
              <a:rPr lang="es-MX" dirty="0" smtClean="0">
                <a:latin typeface="Century Gothic" panose="020B0502020202020204" pitchFamily="34" charset="0"/>
              </a:rPr>
              <a:t>: </a:t>
            </a:r>
            <a:r>
              <a:rPr lang="es-ES" b="1" dirty="0">
                <a:latin typeface="Century Gothic" panose="020B0502020202020204" pitchFamily="34" charset="0"/>
                <a:cs typeface="Helvetica" panose="020B0604020202020204" pitchFamily="34" charset="0"/>
                <a:sym typeface="Helvetica" panose="020B0604020202020204" pitchFamily="34" charset="0"/>
              </a:rPr>
              <a:t>Ing. y </a:t>
            </a:r>
            <a:r>
              <a:rPr lang="es-ES" b="1" dirty="0" err="1">
                <a:latin typeface="Century Gothic" panose="020B0502020202020204" pitchFamily="34" charset="0"/>
                <a:cs typeface="Helvetica" panose="020B0604020202020204" pitchFamily="34" charset="0"/>
                <a:sym typeface="Helvetica" panose="020B0604020202020204" pitchFamily="34" charset="0"/>
              </a:rPr>
              <a:t>Psc</a:t>
            </a:r>
            <a:r>
              <a:rPr lang="es-ES" b="1" dirty="0">
                <a:latin typeface="Century Gothic" panose="020B0502020202020204" pitchFamily="34" charset="0"/>
                <a:cs typeface="Helvetica" panose="020B0604020202020204" pitchFamily="34" charset="0"/>
                <a:sym typeface="Helvetica" panose="020B0604020202020204" pitchFamily="34" charset="0"/>
              </a:rPr>
              <a:t>. María Irma García Ordaz </a:t>
            </a:r>
            <a:endParaRPr lang="es-MX" b="1" dirty="0" smtClean="0">
              <a:latin typeface="Century Gothic" panose="020B0502020202020204" pitchFamily="34" charset="0"/>
            </a:endParaRPr>
          </a:p>
          <a:p>
            <a:r>
              <a:rPr lang="es-MX" i="1" dirty="0">
                <a:latin typeface="Century Gothic" panose="020B0502020202020204" pitchFamily="34" charset="0"/>
              </a:rPr>
              <a:t>Periodo</a:t>
            </a:r>
            <a:r>
              <a:rPr lang="es-MX" i="1" dirty="0" smtClean="0">
                <a:latin typeface="Century Gothic" panose="020B0502020202020204" pitchFamily="34" charset="0"/>
              </a:rPr>
              <a:t>: </a:t>
            </a:r>
            <a:r>
              <a:rPr lang="es-ES" b="1" dirty="0">
                <a:latin typeface="Century Gothic" panose="020B0502020202020204" pitchFamily="34" charset="0"/>
                <a:cs typeface="Helvetica" panose="020B0604020202020204" pitchFamily="34" charset="0"/>
                <a:sym typeface="Helvetica" panose="020B0604020202020204" pitchFamily="34" charset="0"/>
              </a:rPr>
              <a:t>Mayo  - </a:t>
            </a:r>
            <a:r>
              <a:rPr lang="es-ES" b="1" dirty="0" smtClean="0">
                <a:latin typeface="Century Gothic" panose="020B0502020202020204" pitchFamily="34" charset="0"/>
                <a:cs typeface="Helvetica" panose="020B0604020202020204" pitchFamily="34" charset="0"/>
                <a:sym typeface="Helvetica" panose="020B0604020202020204" pitchFamily="34" charset="0"/>
              </a:rPr>
              <a:t>2016</a:t>
            </a:r>
            <a:endParaRPr lang="es-MX" b="1" dirty="0">
              <a:latin typeface="Century Gothic" panose="020B0502020202020204" pitchFamily="34" charset="0"/>
            </a:endParaRPr>
          </a:p>
          <a:p>
            <a:r>
              <a:rPr lang="es-MX" i="1" dirty="0" smtClean="0">
                <a:latin typeface="Century Gothic" panose="020B0502020202020204" pitchFamily="34" charset="0"/>
              </a:rPr>
              <a:t>Materia</a:t>
            </a:r>
            <a:r>
              <a:rPr lang="es-MX" i="1" dirty="0" smtClean="0">
                <a:latin typeface="Century Gothic" panose="020B0502020202020204" pitchFamily="34" charset="0"/>
              </a:rPr>
              <a:t>: </a:t>
            </a:r>
            <a:r>
              <a:rPr lang="es-ES" b="1" dirty="0">
                <a:latin typeface="Century Gothic" panose="020B0502020202020204" pitchFamily="34" charset="0"/>
                <a:cs typeface="Helvetica" panose="020B0604020202020204" pitchFamily="34" charset="0"/>
                <a:sym typeface="Helvetica" panose="020B0604020202020204" pitchFamily="34" charset="0"/>
              </a:rPr>
              <a:t>Física</a:t>
            </a:r>
            <a:endParaRPr lang="es-MX" b="1" i="1" dirty="0">
              <a:latin typeface="Century Gothic" panose="020B0502020202020204" pitchFamily="34" charset="0"/>
            </a:endParaRPr>
          </a:p>
          <a:p>
            <a:endParaRPr lang="es-MX" b="1" dirty="0" smtClean="0">
              <a:latin typeface="Century Gothic" panose="020B0502020202020204" pitchFamily="34" charset="0"/>
            </a:endParaRPr>
          </a:p>
          <a:p>
            <a:endParaRPr lang="es-MX" dirty="0" smtClean="0">
              <a:latin typeface="Century Gothic" panose="020B0502020202020204" pitchFamily="34" charset="0"/>
            </a:endParaRPr>
          </a:p>
          <a:p>
            <a:endParaRPr lang="es-MX" dirty="0" smtClean="0">
              <a:latin typeface="Century Gothic" panose="020B0502020202020204" pitchFamily="34" charset="0"/>
            </a:endParaRPr>
          </a:p>
          <a:p>
            <a:endParaRPr lang="es-MX" dirty="0">
              <a:latin typeface="Century Gothic" panose="020B0502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811" y="22418"/>
            <a:ext cx="3038475" cy="180975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93" y="69828"/>
            <a:ext cx="1267340" cy="1548971"/>
          </a:xfrm>
          <a:prstGeom prst="rect">
            <a:avLst/>
          </a:prstGeom>
        </p:spPr>
      </p:pic>
    </p:spTree>
    <p:extLst>
      <p:ext uri="{BB962C8B-B14F-4D97-AF65-F5344CB8AC3E}">
        <p14:creationId xmlns:p14="http://schemas.microsoft.com/office/powerpoint/2010/main" val="210642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68940" y="843650"/>
            <a:ext cx="7868184" cy="857250"/>
          </a:xfrm>
        </p:spPr>
        <p:txBody>
          <a:bodyPr>
            <a:noAutofit/>
          </a:bodyPr>
          <a:lstStyle/>
          <a:p>
            <a:r>
              <a:rPr lang="es-ES" sz="3000" dirty="0">
                <a:latin typeface="Century Gothic" panose="020B0502020202020204" pitchFamily="34" charset="0"/>
                <a:ea typeface="+mn-ea"/>
                <a:cs typeface="+mn-cs"/>
              </a:rPr>
              <a:t>Campo magnético producido por una corriente eléctrica en un conductor recto</a:t>
            </a:r>
            <a:endParaRPr lang="es-MX" sz="3000" dirty="0">
              <a:latin typeface="Century Gothic" panose="020B0502020202020204" pitchFamily="34" charset="0"/>
              <a:ea typeface="+mn-ea"/>
              <a:cs typeface="+mn-cs"/>
            </a:endParaRPr>
          </a:p>
        </p:txBody>
      </p:sp>
      <p:sp>
        <p:nvSpPr>
          <p:cNvPr id="3" name="2 Marcador de contenido"/>
          <p:cNvSpPr>
            <a:spLocks noGrp="1"/>
          </p:cNvSpPr>
          <p:nvPr>
            <p:ph idx="1"/>
          </p:nvPr>
        </p:nvSpPr>
        <p:spPr>
          <a:xfrm>
            <a:off x="1676083" y="2182540"/>
            <a:ext cx="7575009" cy="2176337"/>
          </a:xfrm>
        </p:spPr>
        <p:txBody>
          <a:bodyPr>
            <a:normAutofit/>
          </a:bodyPr>
          <a:lstStyle/>
          <a:p>
            <a:pPr algn="just" eaLnBrk="1" hangingPunct="1">
              <a:spcBef>
                <a:spcPct val="50000"/>
              </a:spcBef>
              <a:defRPr/>
            </a:pPr>
            <a:r>
              <a:rPr lang="es-MX" sz="2000" dirty="0">
                <a:latin typeface="Arial" panose="020B0604020202020204" pitchFamily="34" charset="0"/>
                <a:cs typeface="Arial" panose="020B0604020202020204" pitchFamily="34" charset="0"/>
              </a:rPr>
              <a:t>Para determinar el valor de la inducción magnética o densidad de flujo magnético (B) una distancia (d) de un conductor recto por el que circula una intensidad de corriente se aplica la siguiente fórmula</a:t>
            </a:r>
            <a:r>
              <a:rPr lang="es-MX" sz="2000" dirty="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graphicFrame>
        <p:nvGraphicFramePr>
          <p:cNvPr id="5" name="Object 32"/>
          <p:cNvGraphicFramePr>
            <a:graphicFrameLocks noChangeAspect="1"/>
          </p:cNvGraphicFramePr>
          <p:nvPr>
            <p:extLst/>
          </p:nvPr>
        </p:nvGraphicFramePr>
        <p:xfrm>
          <a:off x="5159897" y="3356992"/>
          <a:ext cx="2289175" cy="1200150"/>
        </p:xfrm>
        <a:graphic>
          <a:graphicData uri="http://schemas.openxmlformats.org/presentationml/2006/ole">
            <mc:AlternateContent xmlns:mc="http://schemas.openxmlformats.org/markup-compatibility/2006">
              <mc:Choice xmlns:v="urn:schemas-microsoft-com:vml" Requires="v">
                <p:oleObj spid="_x0000_s2054" name="Ecuación" r:id="rId3" imgW="748975" imgH="393529" progId="Equation.3">
                  <p:embed/>
                </p:oleObj>
              </mc:Choice>
              <mc:Fallback>
                <p:oleObj name="Ecuación" r:id="rId3" imgW="74897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97" y="3356992"/>
                        <a:ext cx="2289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ángulo 5"/>
          <p:cNvSpPr/>
          <p:nvPr/>
        </p:nvSpPr>
        <p:spPr>
          <a:xfrm>
            <a:off x="1774937" y="4729709"/>
            <a:ext cx="6769918" cy="1477328"/>
          </a:xfrm>
          <a:prstGeom prst="rect">
            <a:avLst/>
          </a:prstGeom>
        </p:spPr>
        <p:txBody>
          <a:bodyPr wrap="square">
            <a:spAutoFit/>
          </a:bodyPr>
          <a:lstStyle/>
          <a:p>
            <a:pPr>
              <a:spcBef>
                <a:spcPct val="50000"/>
              </a:spcBef>
            </a:pPr>
            <a:r>
              <a:rPr lang="es-MX" sz="2000" dirty="0">
                <a:latin typeface="Arial" panose="020B0604020202020204" pitchFamily="34" charset="0"/>
                <a:cs typeface="Arial" panose="020B0604020202020204" pitchFamily="34" charset="0"/>
              </a:rPr>
              <a:t>Donde:</a:t>
            </a:r>
          </a:p>
          <a:p>
            <a:pPr>
              <a:spcBef>
                <a:spcPct val="50000"/>
              </a:spcBef>
            </a:pPr>
            <a:r>
              <a:rPr lang="es-MX" sz="2000" dirty="0">
                <a:latin typeface="Arial" panose="020B0604020202020204" pitchFamily="34" charset="0"/>
                <a:cs typeface="Arial" panose="020B0604020202020204" pitchFamily="34" charset="0"/>
              </a:rPr>
              <a:t>  B es la inducción magnética o densidad de flujo magnético en un punto determinado, perpendicular al conductor en teslas (T)</a:t>
            </a:r>
            <a:endParaRPr lang="es-ES" sz="20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8372" y="3389573"/>
            <a:ext cx="1751354" cy="233513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1144" y="0"/>
            <a:ext cx="2710855" cy="1614616"/>
          </a:xfrm>
          <a:prstGeom prst="rect">
            <a:avLst/>
          </a:prstGeom>
        </p:spPr>
      </p:pic>
    </p:spTree>
    <p:extLst>
      <p:ext uri="{BB962C8B-B14F-4D97-AF65-F5344CB8AC3E}">
        <p14:creationId xmlns:p14="http://schemas.microsoft.com/office/powerpoint/2010/main" val="272840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4928" y="853361"/>
            <a:ext cx="7358062" cy="857250"/>
          </a:xfrm>
        </p:spPr>
        <p:txBody>
          <a:bodyPr>
            <a:normAutofit/>
          </a:bodyPr>
          <a:lstStyle/>
          <a:p>
            <a:pPr eaLnBrk="1" hangingPunct="1"/>
            <a:r>
              <a:rPr lang="es-MX" sz="3000" dirty="0">
                <a:solidFill>
                  <a:schemeClr val="tx2"/>
                </a:solidFill>
                <a:latin typeface="Century Gothic" panose="020B0502020202020204" pitchFamily="34" charset="0"/>
              </a:rPr>
              <a:t>Valor de la inducción magnética</a:t>
            </a:r>
            <a:endParaRPr lang="es-ES" sz="3000" dirty="0">
              <a:solidFill>
                <a:schemeClr val="tx2"/>
              </a:solidFill>
              <a:latin typeface="Century Gothic" panose="020B0502020202020204" pitchFamily="34" charset="0"/>
            </a:endParaRPr>
          </a:p>
        </p:txBody>
      </p:sp>
      <p:graphicFrame>
        <p:nvGraphicFramePr>
          <p:cNvPr id="5" name="Object 8"/>
          <p:cNvGraphicFramePr>
            <a:graphicFrameLocks noChangeAspect="1"/>
          </p:cNvGraphicFramePr>
          <p:nvPr>
            <p:extLst/>
          </p:nvPr>
        </p:nvGraphicFramePr>
        <p:xfrm>
          <a:off x="5491002" y="1628800"/>
          <a:ext cx="2289175" cy="1200150"/>
        </p:xfrm>
        <a:graphic>
          <a:graphicData uri="http://schemas.openxmlformats.org/presentationml/2006/ole">
            <mc:AlternateContent xmlns:mc="http://schemas.openxmlformats.org/markup-compatibility/2006">
              <mc:Choice xmlns:v="urn:schemas-microsoft-com:vml" Requires="v">
                <p:oleObj spid="_x0000_s3078" name="Ecuación" r:id="rId3" imgW="748975" imgH="393529" progId="Equation.3">
                  <p:embed/>
                </p:oleObj>
              </mc:Choice>
              <mc:Fallback>
                <p:oleObj name="Ecuación" r:id="rId3" imgW="74897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002" y="1628800"/>
                        <a:ext cx="2289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ángulo 7"/>
          <p:cNvSpPr/>
          <p:nvPr/>
        </p:nvSpPr>
        <p:spPr>
          <a:xfrm>
            <a:off x="1775520" y="2924945"/>
            <a:ext cx="8784976" cy="3170099"/>
          </a:xfrm>
          <a:prstGeom prst="rect">
            <a:avLst/>
          </a:prstGeom>
        </p:spPr>
        <p:txBody>
          <a:bodyPr wrap="square">
            <a:spAutoFit/>
          </a:bodyPr>
          <a:lstStyle/>
          <a:p>
            <a:pPr>
              <a:spcBef>
                <a:spcPct val="50000"/>
              </a:spcBef>
            </a:pPr>
            <a:r>
              <a:rPr lang="es-MX" sz="2000" dirty="0">
                <a:solidFill>
                  <a:srgbClr val="000000"/>
                </a:solidFill>
                <a:latin typeface="Arial" panose="020B0604020202020204" pitchFamily="34" charset="0"/>
                <a:cs typeface="Arial" panose="020B0604020202020204" pitchFamily="34" charset="0"/>
              </a:rPr>
              <a:t>Donde:</a:t>
            </a:r>
          </a:p>
          <a:p>
            <a:pPr>
              <a:spcBef>
                <a:spcPct val="50000"/>
              </a:spcBef>
            </a:pPr>
            <a:r>
              <a:rPr lang="es-MX" sz="2000" dirty="0">
                <a:latin typeface="Arial" panose="020B0604020202020204" pitchFamily="34" charset="0"/>
                <a:cs typeface="Arial" panose="020B0604020202020204" pitchFamily="34" charset="0"/>
              </a:rPr>
              <a:t>  </a:t>
            </a:r>
            <a:r>
              <a:rPr lang="es-MX" sz="2000" dirty="0">
                <a:solidFill>
                  <a:srgbClr val="000000"/>
                </a:solidFill>
                <a:latin typeface="Arial" panose="020B0604020202020204" pitchFamily="34" charset="0"/>
                <a:cs typeface="Arial" panose="020B0604020202020204" pitchFamily="34" charset="0"/>
                <a:sym typeface="Helvetica Light"/>
              </a:rPr>
              <a:t>B Es la inducción magnética o densidad de flujo magnético en un punto determinado, perpendicular al conductor en teslas (T)</a:t>
            </a:r>
          </a:p>
          <a:p>
            <a:pPr>
              <a:spcBef>
                <a:spcPct val="50000"/>
              </a:spcBef>
            </a:pPr>
            <a:r>
              <a:rPr lang="es-MX" sz="2000" dirty="0">
                <a:solidFill>
                  <a:srgbClr val="000000"/>
                </a:solidFill>
                <a:latin typeface="Arial" panose="020B0604020202020204" pitchFamily="34" charset="0"/>
                <a:cs typeface="Arial" panose="020B0604020202020204" pitchFamily="34" charset="0"/>
                <a:sym typeface="Helvetica Light"/>
              </a:rPr>
              <a:t> µ   Es la permeabilidad del medio que rodea al conductor y se expresa en Tm/A</a:t>
            </a:r>
          </a:p>
          <a:p>
            <a:pPr>
              <a:spcBef>
                <a:spcPct val="50000"/>
              </a:spcBef>
            </a:pPr>
            <a:r>
              <a:rPr lang="es-MX" sz="2000" dirty="0">
                <a:solidFill>
                  <a:srgbClr val="000000"/>
                </a:solidFill>
                <a:latin typeface="Arial" panose="020B0604020202020204" pitchFamily="34" charset="0"/>
                <a:cs typeface="Arial" panose="020B0604020202020204" pitchFamily="34" charset="0"/>
                <a:sym typeface="Helvetica Light"/>
              </a:rPr>
              <a:t>d  Distancia perpendicular entre el conductor y un punto, se mide en metros</a:t>
            </a:r>
          </a:p>
          <a:p>
            <a:pPr>
              <a:spcBef>
                <a:spcPct val="50000"/>
              </a:spcBef>
            </a:pPr>
            <a:r>
              <a:rPr lang="es-MX" sz="2000" dirty="0">
                <a:solidFill>
                  <a:srgbClr val="000000"/>
                </a:solidFill>
                <a:latin typeface="Arial" panose="020B0604020202020204" pitchFamily="34" charset="0"/>
                <a:cs typeface="Arial" panose="020B0604020202020204" pitchFamily="34" charset="0"/>
                <a:sym typeface="Helvetica Light"/>
              </a:rPr>
              <a:t>I  es la intensidad de corriente que circula por el conductor, se mide en Amperes</a:t>
            </a:r>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1144" y="0"/>
            <a:ext cx="2710855" cy="1614616"/>
          </a:xfrm>
          <a:prstGeom prst="rect">
            <a:avLst/>
          </a:prstGeom>
        </p:spPr>
      </p:pic>
    </p:spTree>
    <p:extLst>
      <p:ext uri="{BB962C8B-B14F-4D97-AF65-F5344CB8AC3E}">
        <p14:creationId xmlns:p14="http://schemas.microsoft.com/office/powerpoint/2010/main" val="2078176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35077" y="477409"/>
            <a:ext cx="7358062" cy="857250"/>
          </a:xfrm>
        </p:spPr>
        <p:txBody>
          <a:bodyPr>
            <a:normAutofit/>
          </a:bodyPr>
          <a:lstStyle/>
          <a:p>
            <a:r>
              <a:rPr lang="es-MX" sz="3000" dirty="0">
                <a:latin typeface="Century Gothic" panose="020B0502020202020204" pitchFamily="34" charset="0"/>
              </a:rPr>
              <a:t>Inducción magnética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685963" y="1777208"/>
            <a:ext cx="7580920" cy="2160240"/>
          </a:xfrm>
        </p:spPr>
        <p:txBody>
          <a:bodyPr>
            <a:normAutofit/>
          </a:bodyPr>
          <a:lstStyle/>
          <a:p>
            <a:pPr algn="ctr"/>
            <a:r>
              <a:rPr lang="es-MX" sz="2000" dirty="0">
                <a:latin typeface="Arial" panose="020B0604020202020204" pitchFamily="34" charset="0"/>
                <a:cs typeface="Arial" panose="020B0604020202020204" pitchFamily="34" charset="0"/>
              </a:rPr>
              <a:t>Cuando es aire el que circula el conductor, la permeabilidad se considera como si se tratara del vacío </a:t>
            </a:r>
          </a:p>
        </p:txBody>
      </p:sp>
      <p:grpSp>
        <p:nvGrpSpPr>
          <p:cNvPr id="5" name="Group 6"/>
          <p:cNvGrpSpPr>
            <a:grpSpLocks noChangeAspect="1"/>
          </p:cNvGrpSpPr>
          <p:nvPr/>
        </p:nvGrpSpPr>
        <p:grpSpPr bwMode="auto">
          <a:xfrm>
            <a:off x="3816995" y="3284986"/>
            <a:ext cx="5867400" cy="1462088"/>
            <a:chOff x="864" y="2849"/>
            <a:chExt cx="3696" cy="921"/>
          </a:xfrm>
        </p:grpSpPr>
        <p:sp>
          <p:nvSpPr>
            <p:cNvPr id="6" name="AutoShape 5"/>
            <p:cNvSpPr>
              <a:spLocks noChangeAspect="1" noChangeArrowheads="1" noTextEdit="1"/>
            </p:cNvSpPr>
            <p:nvPr/>
          </p:nvSpPr>
          <p:spPr bwMode="auto">
            <a:xfrm>
              <a:off x="864" y="2849"/>
              <a:ext cx="3696"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 name="Rectangle 7"/>
            <p:cNvSpPr>
              <a:spLocks noChangeArrowheads="1"/>
            </p:cNvSpPr>
            <p:nvPr/>
          </p:nvSpPr>
          <p:spPr bwMode="auto">
            <a:xfrm>
              <a:off x="4297" y="291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MX" sz="2400"/>
            </a:p>
          </p:txBody>
        </p:sp>
        <p:sp>
          <p:nvSpPr>
            <p:cNvPr id="8" name="Rectangle 8"/>
            <p:cNvSpPr>
              <a:spLocks noChangeArrowheads="1"/>
            </p:cNvSpPr>
            <p:nvPr/>
          </p:nvSpPr>
          <p:spPr bwMode="auto">
            <a:xfrm>
              <a:off x="3593" y="2917"/>
              <a:ext cx="537"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i="1" u="sng">
                  <a:solidFill>
                    <a:srgbClr val="000000"/>
                  </a:solidFill>
                  <a:latin typeface="Times New Roman" panose="02020603050405020304" pitchFamily="18" charset="0"/>
                </a:rPr>
                <a:t>T m</a:t>
              </a:r>
            </a:p>
            <a:p>
              <a:pPr eaLnBrk="1" hangingPunct="1">
                <a:spcBef>
                  <a:spcPct val="0"/>
                </a:spcBef>
                <a:buClrTx/>
                <a:buSzTx/>
                <a:buFontTx/>
                <a:buNone/>
              </a:pPr>
              <a:r>
                <a:rPr lang="es-ES" sz="4400" i="1">
                  <a:solidFill>
                    <a:srgbClr val="000000"/>
                  </a:solidFill>
                  <a:latin typeface="Times New Roman" panose="02020603050405020304" pitchFamily="18" charset="0"/>
                </a:rPr>
                <a:t> A</a:t>
              </a:r>
            </a:p>
          </p:txBody>
        </p:sp>
        <p:sp>
          <p:nvSpPr>
            <p:cNvPr id="9" name="Rectangle 9"/>
            <p:cNvSpPr>
              <a:spLocks noChangeArrowheads="1"/>
            </p:cNvSpPr>
            <p:nvPr/>
          </p:nvSpPr>
          <p:spPr bwMode="auto">
            <a:xfrm>
              <a:off x="4107" y="291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MX" sz="2400"/>
            </a:p>
          </p:txBody>
        </p:sp>
        <p:sp>
          <p:nvSpPr>
            <p:cNvPr id="10" name="Rectangle 10"/>
            <p:cNvSpPr>
              <a:spLocks noChangeArrowheads="1"/>
            </p:cNvSpPr>
            <p:nvPr/>
          </p:nvSpPr>
          <p:spPr bwMode="auto">
            <a:xfrm>
              <a:off x="2954" y="2917"/>
              <a:ext cx="35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a:solidFill>
                    <a:srgbClr val="000000"/>
                  </a:solidFill>
                  <a:latin typeface="Times New Roman" panose="02020603050405020304" pitchFamily="18" charset="0"/>
                </a:rPr>
                <a:t>10</a:t>
              </a:r>
              <a:endParaRPr lang="es-ES" sz="2400"/>
            </a:p>
          </p:txBody>
        </p:sp>
        <p:sp>
          <p:nvSpPr>
            <p:cNvPr id="11" name="Rectangle 11"/>
            <p:cNvSpPr>
              <a:spLocks noChangeArrowheads="1"/>
            </p:cNvSpPr>
            <p:nvPr/>
          </p:nvSpPr>
          <p:spPr bwMode="auto">
            <a:xfrm>
              <a:off x="2764" y="2917"/>
              <a:ext cx="17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a:solidFill>
                    <a:srgbClr val="000000"/>
                  </a:solidFill>
                  <a:latin typeface="Times New Roman" panose="02020603050405020304" pitchFamily="18" charset="0"/>
                </a:rPr>
                <a:t>*</a:t>
              </a:r>
              <a:endParaRPr lang="es-ES" sz="2400"/>
            </a:p>
          </p:txBody>
        </p:sp>
        <p:sp>
          <p:nvSpPr>
            <p:cNvPr id="12" name="Rectangle 12"/>
            <p:cNvSpPr>
              <a:spLocks noChangeArrowheads="1"/>
            </p:cNvSpPr>
            <p:nvPr/>
          </p:nvSpPr>
          <p:spPr bwMode="auto">
            <a:xfrm>
              <a:off x="2311" y="2917"/>
              <a:ext cx="17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dirty="0">
                  <a:solidFill>
                    <a:srgbClr val="000000"/>
                  </a:solidFill>
                  <a:latin typeface="Times New Roman" panose="02020603050405020304" pitchFamily="18" charset="0"/>
                </a:rPr>
                <a:t>4</a:t>
              </a:r>
              <a:endParaRPr lang="es-ES" sz="2400" dirty="0"/>
            </a:p>
          </p:txBody>
        </p:sp>
        <p:sp>
          <p:nvSpPr>
            <p:cNvPr id="13" name="Rectangle 13"/>
            <p:cNvSpPr>
              <a:spLocks noChangeArrowheads="1"/>
            </p:cNvSpPr>
            <p:nvPr/>
          </p:nvSpPr>
          <p:spPr bwMode="auto">
            <a:xfrm>
              <a:off x="3451" y="2888"/>
              <a:ext cx="1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2600">
                  <a:solidFill>
                    <a:srgbClr val="000000"/>
                  </a:solidFill>
                  <a:latin typeface="Times New Roman" panose="02020603050405020304" pitchFamily="18" charset="0"/>
                </a:rPr>
                <a:t>7</a:t>
              </a:r>
              <a:endParaRPr lang="es-ES" sz="2400"/>
            </a:p>
          </p:txBody>
        </p:sp>
        <p:sp>
          <p:nvSpPr>
            <p:cNvPr id="14" name="Rectangle 14"/>
            <p:cNvSpPr>
              <a:spLocks noChangeArrowheads="1"/>
            </p:cNvSpPr>
            <p:nvPr/>
          </p:nvSpPr>
          <p:spPr bwMode="auto">
            <a:xfrm>
              <a:off x="1776" y="3135"/>
              <a:ext cx="1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2600">
                  <a:solidFill>
                    <a:srgbClr val="000000"/>
                  </a:solidFill>
                  <a:latin typeface="Times New Roman" panose="02020603050405020304" pitchFamily="18" charset="0"/>
                </a:rPr>
                <a:t>0</a:t>
              </a:r>
              <a:endParaRPr lang="es-ES" sz="2400"/>
            </a:p>
          </p:txBody>
        </p:sp>
        <p:sp>
          <p:nvSpPr>
            <p:cNvPr id="15" name="Rectangle 15"/>
            <p:cNvSpPr>
              <a:spLocks noChangeArrowheads="1"/>
            </p:cNvSpPr>
            <p:nvPr/>
          </p:nvSpPr>
          <p:spPr bwMode="auto">
            <a:xfrm>
              <a:off x="3337" y="2866"/>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2600">
                  <a:solidFill>
                    <a:srgbClr val="000000"/>
                  </a:solidFill>
                  <a:latin typeface="Symbol" panose="05050102010706020507" pitchFamily="18" charset="2"/>
                </a:rPr>
                <a:t>-</a:t>
              </a:r>
              <a:endParaRPr lang="es-ES" sz="2400"/>
            </a:p>
          </p:txBody>
        </p:sp>
        <p:sp>
          <p:nvSpPr>
            <p:cNvPr id="16" name="Rectangle 16"/>
            <p:cNvSpPr>
              <a:spLocks noChangeArrowheads="1"/>
            </p:cNvSpPr>
            <p:nvPr/>
          </p:nvSpPr>
          <p:spPr bwMode="auto">
            <a:xfrm>
              <a:off x="2021" y="2876"/>
              <a:ext cx="19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a:solidFill>
                    <a:srgbClr val="000000"/>
                  </a:solidFill>
                  <a:latin typeface="Symbol" panose="05050102010706020507" pitchFamily="18" charset="2"/>
                </a:rPr>
                <a:t>=</a:t>
              </a:r>
              <a:endParaRPr lang="es-ES" sz="2400"/>
            </a:p>
          </p:txBody>
        </p:sp>
        <p:sp>
          <p:nvSpPr>
            <p:cNvPr id="17" name="Rectangle 17"/>
            <p:cNvSpPr>
              <a:spLocks noChangeArrowheads="1"/>
            </p:cNvSpPr>
            <p:nvPr/>
          </p:nvSpPr>
          <p:spPr bwMode="auto">
            <a:xfrm>
              <a:off x="1248" y="2876"/>
              <a:ext cx="19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a:solidFill>
                    <a:srgbClr val="000000"/>
                  </a:solidFill>
                  <a:latin typeface="Symbol" panose="05050102010706020507" pitchFamily="18" charset="2"/>
                </a:rPr>
                <a:t>=</a:t>
              </a:r>
              <a:endParaRPr lang="es-ES" sz="2400"/>
            </a:p>
          </p:txBody>
        </p:sp>
        <p:sp>
          <p:nvSpPr>
            <p:cNvPr id="18" name="Rectangle 18"/>
            <p:cNvSpPr>
              <a:spLocks noChangeArrowheads="1"/>
            </p:cNvSpPr>
            <p:nvPr/>
          </p:nvSpPr>
          <p:spPr bwMode="auto">
            <a:xfrm>
              <a:off x="2468" y="2876"/>
              <a:ext cx="19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i="1">
                  <a:solidFill>
                    <a:srgbClr val="000000"/>
                  </a:solidFill>
                  <a:latin typeface="Symbol" panose="05050102010706020507" pitchFamily="18" charset="2"/>
                </a:rPr>
                <a:t>p</a:t>
              </a:r>
              <a:endParaRPr lang="es-ES" sz="2400"/>
            </a:p>
          </p:txBody>
        </p:sp>
        <p:sp>
          <p:nvSpPr>
            <p:cNvPr id="19" name="Rectangle 19"/>
            <p:cNvSpPr>
              <a:spLocks noChangeArrowheads="1"/>
            </p:cNvSpPr>
            <p:nvPr/>
          </p:nvSpPr>
          <p:spPr bwMode="auto">
            <a:xfrm>
              <a:off x="1544" y="2876"/>
              <a:ext cx="20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i="1" dirty="0">
                  <a:solidFill>
                    <a:srgbClr val="000000"/>
                  </a:solidFill>
                  <a:latin typeface="Symbol" panose="05050102010706020507" pitchFamily="18" charset="2"/>
                </a:rPr>
                <a:t>m</a:t>
              </a:r>
              <a:endParaRPr lang="es-ES" sz="2400" dirty="0"/>
            </a:p>
          </p:txBody>
        </p:sp>
        <p:sp>
          <p:nvSpPr>
            <p:cNvPr id="20" name="Rectangle 20"/>
            <p:cNvSpPr>
              <a:spLocks noChangeArrowheads="1"/>
            </p:cNvSpPr>
            <p:nvPr/>
          </p:nvSpPr>
          <p:spPr bwMode="auto">
            <a:xfrm>
              <a:off x="924" y="2876"/>
              <a:ext cx="20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ES" sz="4400" i="1">
                  <a:solidFill>
                    <a:srgbClr val="000000"/>
                  </a:solidFill>
                  <a:latin typeface="Symbol" panose="05050102010706020507" pitchFamily="18" charset="2"/>
                </a:rPr>
                <a:t>m</a:t>
              </a:r>
              <a:endParaRPr lang="es-ES" sz="2400"/>
            </a:p>
          </p:txBody>
        </p:sp>
      </p:gr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145" y="-65645"/>
            <a:ext cx="2710855" cy="1614616"/>
          </a:xfrm>
          <a:prstGeom prst="rect">
            <a:avLst/>
          </a:prstGeom>
        </p:spPr>
      </p:pic>
    </p:spTree>
    <p:extLst>
      <p:ext uri="{BB962C8B-B14F-4D97-AF65-F5344CB8AC3E}">
        <p14:creationId xmlns:p14="http://schemas.microsoft.com/office/powerpoint/2010/main" val="1703800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8092" y="434342"/>
            <a:ext cx="7358062" cy="1254672"/>
          </a:xfrm>
        </p:spPr>
        <p:txBody>
          <a:bodyPr>
            <a:noAutofit/>
          </a:bodyPr>
          <a:lstStyle/>
          <a:p>
            <a:pPr eaLnBrk="1" hangingPunct="1"/>
            <a:r>
              <a:rPr lang="es-MX" sz="3000" dirty="0">
                <a:solidFill>
                  <a:schemeClr val="tx2"/>
                </a:solidFill>
                <a:latin typeface="Century Gothic" panose="020B0502020202020204" pitchFamily="34" charset="0"/>
              </a:rPr>
              <a:t>Valor de la inducción magnética cuando se enrolla un alambre en forma circular</a:t>
            </a:r>
            <a:endParaRPr lang="es-ES" sz="3000" dirty="0">
              <a:solidFill>
                <a:schemeClr val="tx2"/>
              </a:solidFill>
              <a:latin typeface="Century Gothic" panose="020B0502020202020204" pitchFamily="34" charset="0"/>
            </a:endParaRPr>
          </a:p>
        </p:txBody>
      </p:sp>
      <p:sp>
        <p:nvSpPr>
          <p:cNvPr id="5" name="Text Box 4"/>
          <p:cNvSpPr txBox="1">
            <a:spLocks noChangeArrowheads="1"/>
          </p:cNvSpPr>
          <p:nvPr/>
        </p:nvSpPr>
        <p:spPr bwMode="auto">
          <a:xfrm>
            <a:off x="1652285" y="2688186"/>
            <a:ext cx="89154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s-MX" sz="2000" dirty="0">
                <a:latin typeface="Arial" panose="020B0604020202020204" pitchFamily="34" charset="0"/>
                <a:cs typeface="Arial" panose="020B0604020202020204" pitchFamily="34" charset="0"/>
              </a:rPr>
              <a:t>Donde:</a:t>
            </a:r>
          </a:p>
          <a:p>
            <a:pPr eaLnBrk="1" hangingPunct="1">
              <a:spcBef>
                <a:spcPct val="50000"/>
              </a:spcBef>
              <a:buClrTx/>
              <a:buSzTx/>
              <a:buFontTx/>
              <a:buNone/>
            </a:pPr>
            <a:r>
              <a:rPr lang="es-MX" sz="2000" dirty="0">
                <a:latin typeface="Arial" panose="020B0604020202020204" pitchFamily="34" charset="0"/>
                <a:cs typeface="Arial" panose="020B0604020202020204" pitchFamily="34" charset="0"/>
              </a:rPr>
              <a:t>  </a:t>
            </a:r>
            <a:r>
              <a:rPr lang="es-MX" sz="2000" b="1" dirty="0">
                <a:solidFill>
                  <a:srgbClr val="000000"/>
                </a:solidFill>
                <a:latin typeface="Arial" panose="020B0604020202020204" pitchFamily="34" charset="0"/>
                <a:cs typeface="Arial" panose="020B0604020202020204" pitchFamily="34" charset="0"/>
              </a:rPr>
              <a:t>B</a:t>
            </a:r>
            <a:r>
              <a:rPr lang="es-MX" sz="2000" dirty="0">
                <a:latin typeface="Arial" panose="020B0604020202020204" pitchFamily="34" charset="0"/>
                <a:cs typeface="Arial" panose="020B0604020202020204" pitchFamily="34" charset="0"/>
              </a:rPr>
              <a:t> Es la inducción magnética o densidad de flujo magnético en un    punto determinado, perpendicular al conductor en teslas (T)</a:t>
            </a:r>
          </a:p>
          <a:p>
            <a:pPr eaLnBrk="1" hangingPunct="1">
              <a:spcBef>
                <a:spcPct val="50000"/>
              </a:spcBef>
              <a:buClrTx/>
              <a:buSzTx/>
              <a:buFontTx/>
              <a:buNone/>
            </a:pPr>
            <a:r>
              <a:rPr lang="es-MX" sz="2000"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µ</a:t>
            </a:r>
            <a:r>
              <a:rPr lang="es-MX" sz="2000"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Es la permeabilidad del medio que rodea al conductor y se expresa   en Tm/A</a:t>
            </a:r>
          </a:p>
          <a:p>
            <a:pPr eaLnBrk="1" hangingPunct="1">
              <a:spcBef>
                <a:spcPct val="50000"/>
              </a:spcBef>
              <a:buClrTx/>
              <a:buSzTx/>
              <a:buFontTx/>
              <a:buNone/>
            </a:pPr>
            <a:r>
              <a:rPr lang="es-MX" sz="2000" b="1" dirty="0">
                <a:solidFill>
                  <a:srgbClr val="000000"/>
                </a:solidFill>
                <a:latin typeface="Arial" panose="020B0604020202020204" pitchFamily="34" charset="0"/>
                <a:cs typeface="Arial" panose="020B0604020202020204" pitchFamily="34" charset="0"/>
              </a:rPr>
              <a:t>  N</a:t>
            </a:r>
            <a:r>
              <a:rPr lang="es-MX" sz="2000" b="1"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 Numero de espiras o vueltas.</a:t>
            </a:r>
          </a:p>
          <a:p>
            <a:pPr eaLnBrk="1" hangingPunct="1">
              <a:spcBef>
                <a:spcPct val="50000"/>
              </a:spcBef>
              <a:buClrTx/>
              <a:buSzTx/>
              <a:buFontTx/>
              <a:buNone/>
            </a:pPr>
            <a:r>
              <a:rPr lang="es-MX" sz="2000" b="1" dirty="0">
                <a:solidFill>
                  <a:srgbClr val="000000"/>
                </a:solidFill>
                <a:latin typeface="Arial" panose="020B0604020202020204" pitchFamily="34" charset="0"/>
                <a:cs typeface="Arial" panose="020B0604020202020204" pitchFamily="34" charset="0"/>
              </a:rPr>
              <a:t>  I</a:t>
            </a:r>
            <a:r>
              <a:rPr lang="es-MX" sz="2000" b="1"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 es la intensidad de corriente que circula por el conductor, se mide en Amperes.</a:t>
            </a:r>
          </a:p>
          <a:p>
            <a:pPr eaLnBrk="1" hangingPunct="1">
              <a:spcBef>
                <a:spcPct val="50000"/>
              </a:spcBef>
              <a:buClrTx/>
              <a:buSzTx/>
              <a:buFontTx/>
              <a:buNone/>
            </a:pPr>
            <a:r>
              <a:rPr lang="es-MX" sz="2000" dirty="0">
                <a:latin typeface="Arial" panose="020B0604020202020204" pitchFamily="34" charset="0"/>
                <a:cs typeface="Arial" panose="020B0604020202020204" pitchFamily="34" charset="0"/>
              </a:rPr>
              <a:t>   </a:t>
            </a:r>
            <a:r>
              <a:rPr lang="es-MX" sz="2000" b="1" dirty="0">
                <a:solidFill>
                  <a:srgbClr val="000000"/>
                </a:solidFill>
                <a:latin typeface="Arial" panose="020B0604020202020204" pitchFamily="34" charset="0"/>
                <a:cs typeface="Arial" panose="020B0604020202020204" pitchFamily="34" charset="0"/>
              </a:rPr>
              <a:t>r</a:t>
            </a:r>
            <a:r>
              <a:rPr lang="es-MX" sz="2000" dirty="0">
                <a:latin typeface="Arial" panose="020B0604020202020204" pitchFamily="34" charset="0"/>
                <a:cs typeface="Arial" panose="020B0604020202020204" pitchFamily="34" charset="0"/>
              </a:rPr>
              <a:t> es el radio de la bobina en metros.</a:t>
            </a:r>
          </a:p>
        </p:txBody>
      </p:sp>
      <p:graphicFrame>
        <p:nvGraphicFramePr>
          <p:cNvPr id="7" name="Object 3"/>
          <p:cNvGraphicFramePr>
            <a:graphicFrameLocks noChangeAspect="1"/>
          </p:cNvGraphicFramePr>
          <p:nvPr/>
        </p:nvGraphicFramePr>
        <p:xfrm>
          <a:off x="4865689" y="1433514"/>
          <a:ext cx="1889125" cy="1081087"/>
        </p:xfrm>
        <a:graphic>
          <a:graphicData uri="http://schemas.openxmlformats.org/presentationml/2006/ole">
            <mc:AlternateContent xmlns:mc="http://schemas.openxmlformats.org/markup-compatibility/2006">
              <mc:Choice xmlns:v="urn:schemas-microsoft-com:vml" Requires="v">
                <p:oleObj spid="_x0000_s4102" name="Ecuación" r:id="rId4" imgW="685800" imgH="393700" progId="Equation.3">
                  <p:embed/>
                </p:oleObj>
              </mc:Choice>
              <mc:Fallback>
                <p:oleObj name="Ecuación" r:id="rId4" imgW="6858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689" y="1433514"/>
                        <a:ext cx="18891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Imagen 7"/>
          <p:cNvPicPr>
            <a:picLocks noChangeAspect="1"/>
          </p:cNvPicPr>
          <p:nvPr/>
        </p:nvPicPr>
        <p:blipFill>
          <a:blip r:embed="rId6"/>
          <a:stretch>
            <a:fillRect/>
          </a:stretch>
        </p:blipFill>
        <p:spPr>
          <a:xfrm>
            <a:off x="7464153" y="1248569"/>
            <a:ext cx="2158171" cy="1450974"/>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205621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42811" y="845809"/>
            <a:ext cx="7644885" cy="729332"/>
          </a:xfrm>
        </p:spPr>
        <p:txBody>
          <a:bodyPr>
            <a:noAutofit/>
          </a:bodyPr>
          <a:lstStyle/>
          <a:p>
            <a:r>
              <a:rPr lang="es-ES" sz="3000" dirty="0">
                <a:latin typeface="Century Gothic" panose="020B0502020202020204" pitchFamily="34" charset="0"/>
              </a:rPr>
              <a:t>Campo magnético producido por un solenoide</a:t>
            </a:r>
            <a:endParaRPr lang="es-MX" sz="3000" dirty="0">
              <a:latin typeface="Century Gothic" panose="020B0502020202020204" pitchFamily="34" charset="0"/>
            </a:endParaRPr>
          </a:p>
        </p:txBody>
      </p:sp>
      <p:sp>
        <p:nvSpPr>
          <p:cNvPr id="5" name="Rectangle 3" descr="Rectangle: Click to edit Master text styles&#10;Second level&#10;Third level&#10;Fourth level&#10;Fifth level"/>
          <p:cNvSpPr txBox="1">
            <a:spLocks noChangeArrowheads="1"/>
          </p:cNvSpPr>
          <p:nvPr/>
        </p:nvSpPr>
        <p:spPr bwMode="auto">
          <a:xfrm>
            <a:off x="6023992" y="476672"/>
            <a:ext cx="236564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lvl1pPr marL="266700"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a:defRPr>
            </a:lvl1pPr>
            <a:lvl2pPr marL="534988"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a:defRPr>
            </a:lvl2pPr>
            <a:lvl3pPr marL="8032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a:defRPr>
            </a:lvl3pPr>
            <a:lvl4pPr marL="1069975"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a:defRPr>
            </a:lvl4pPr>
            <a:lvl5pPr marL="1338263" indent="-266700" algn="l" defTabSz="409575" rtl="0" eaLnBrk="0" fontAlgn="base" hangingPunct="0">
              <a:spcBef>
                <a:spcPts val="2950"/>
              </a:spcBef>
              <a:spcAft>
                <a:spcPct val="0"/>
              </a:spcAft>
              <a:buSzPct val="100000"/>
              <a:buChar char="•"/>
              <a:defRPr sz="2700">
                <a:solidFill>
                  <a:srgbClr val="000000"/>
                </a:solidFill>
                <a:latin typeface="+mn-lt"/>
                <a:ea typeface="+mn-ea"/>
                <a:cs typeface="+mn-cs"/>
                <a:sym typeface="Helvetica Light"/>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a:lstStyle>
          <a:p>
            <a:pPr eaLnBrk="1" hangingPunct="1">
              <a:buFont typeface="Wingdings" panose="05000000000000000000" pitchFamily="2" charset="2"/>
              <a:buNone/>
            </a:pPr>
            <a:endParaRPr lang="es-ES" kern="0" dirty="0"/>
          </a:p>
          <a:p>
            <a:pPr eaLnBrk="1" hangingPunct="1">
              <a:buFont typeface="Wingdings" panose="05000000000000000000" pitchFamily="2" charset="2"/>
              <a:buNone/>
            </a:pPr>
            <a:endParaRPr lang="es-ES" kern="0" dirty="0"/>
          </a:p>
          <a:p>
            <a:pPr eaLnBrk="1" hangingPunct="1">
              <a:buFont typeface="Wingdings" panose="05000000000000000000" pitchFamily="2" charset="2"/>
              <a:buNone/>
            </a:pPr>
            <a:r>
              <a:rPr lang="es-ES" kern="0" dirty="0"/>
              <a:t>B= </a:t>
            </a:r>
            <a:r>
              <a:rPr lang="el-GR" u="sng" kern="0" dirty="0">
                <a:cs typeface="Tahoma" panose="020B0604030504040204" pitchFamily="34" charset="0"/>
              </a:rPr>
              <a:t>μ</a:t>
            </a:r>
            <a:r>
              <a:rPr lang="es-ES" u="sng" kern="0" dirty="0">
                <a:cs typeface="Tahoma" panose="020B0604030504040204" pitchFamily="34" charset="0"/>
              </a:rPr>
              <a:t> </a:t>
            </a:r>
            <a:r>
              <a:rPr lang="en-US" u="sng" kern="0" dirty="0">
                <a:cs typeface="Tahoma" panose="020B0604030504040204" pitchFamily="34" charset="0"/>
              </a:rPr>
              <a:t>·</a:t>
            </a:r>
            <a:r>
              <a:rPr lang="es-ES" u="sng" kern="0" dirty="0">
                <a:cs typeface="Tahoma" panose="020B0604030504040204" pitchFamily="34" charset="0"/>
              </a:rPr>
              <a:t> N </a:t>
            </a:r>
            <a:r>
              <a:rPr lang="en-US" u="sng" kern="0" dirty="0">
                <a:cs typeface="Tahoma" panose="020B0604030504040204" pitchFamily="34" charset="0"/>
              </a:rPr>
              <a:t>·</a:t>
            </a:r>
            <a:r>
              <a:rPr lang="es-ES" u="sng" kern="0" dirty="0">
                <a:cs typeface="Tahoma" panose="020B0604030504040204" pitchFamily="34" charset="0"/>
              </a:rPr>
              <a:t> I</a:t>
            </a:r>
          </a:p>
          <a:p>
            <a:pPr eaLnBrk="1" hangingPunct="1">
              <a:buFont typeface="Wingdings" panose="05000000000000000000" pitchFamily="2" charset="2"/>
              <a:buNone/>
            </a:pPr>
            <a:r>
              <a:rPr lang="es-ES" kern="0" dirty="0">
                <a:cs typeface="Tahoma" panose="020B0604030504040204" pitchFamily="34" charset="0"/>
              </a:rPr>
              <a:t>           L</a:t>
            </a:r>
          </a:p>
          <a:p>
            <a:pPr eaLnBrk="1" hangingPunct="1">
              <a:buFont typeface="Wingdings" panose="05000000000000000000" pitchFamily="2" charset="2"/>
              <a:buNone/>
            </a:pPr>
            <a:endParaRPr lang="el-GR" kern="0" dirty="0">
              <a:cs typeface="Tahoma" panose="020B0604030504040204" pitchFamily="34" charset="0"/>
            </a:endParaRPr>
          </a:p>
        </p:txBody>
      </p:sp>
      <p:sp>
        <p:nvSpPr>
          <p:cNvPr id="7" name="Rectangle 6"/>
          <p:cNvSpPr>
            <a:spLocks noChangeArrowheads="1"/>
          </p:cNvSpPr>
          <p:nvPr/>
        </p:nvSpPr>
        <p:spPr bwMode="auto">
          <a:xfrm>
            <a:off x="2207569" y="5805264"/>
            <a:ext cx="79208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MX" sz="2000" dirty="0">
                <a:latin typeface="Arial" panose="020B0604020202020204" pitchFamily="34" charset="0"/>
                <a:cs typeface="Arial" panose="020B0604020202020204" pitchFamily="34" charset="0"/>
              </a:rPr>
              <a:t>Montaje </a:t>
            </a:r>
            <a:r>
              <a:rPr lang="es-MX" sz="2000" dirty="0">
                <a:latin typeface="Arial" panose="020B0604020202020204" pitchFamily="34" charset="0"/>
                <a:cs typeface="Arial" panose="020B0604020202020204" pitchFamily="34" charset="0"/>
              </a:rPr>
              <a:t>para visualizar el </a:t>
            </a:r>
            <a:r>
              <a:rPr lang="es-MX" sz="2000" dirty="0">
                <a:latin typeface="Arial" panose="020B0604020202020204" pitchFamily="34" charset="0"/>
                <a:cs typeface="Arial" panose="020B0604020202020204" pitchFamily="34" charset="0"/>
              </a:rPr>
              <a:t>campo magnético </a:t>
            </a:r>
            <a:r>
              <a:rPr lang="es-MX" sz="2000" dirty="0">
                <a:latin typeface="Arial" panose="020B0604020202020204" pitchFamily="34" charset="0"/>
                <a:cs typeface="Arial" panose="020B0604020202020204" pitchFamily="34" charset="0"/>
              </a:rPr>
              <a:t>generado por un solenoide.</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952" y="3573017"/>
            <a:ext cx="2592388"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nvPr>
        </p:nvGraphicFramePr>
        <p:xfrm>
          <a:off x="2710247" y="3820666"/>
          <a:ext cx="2089150" cy="1449387"/>
        </p:xfrm>
        <a:graphic>
          <a:graphicData uri="http://schemas.openxmlformats.org/presentationml/2006/ole">
            <mc:AlternateContent xmlns:mc="http://schemas.openxmlformats.org/markup-compatibility/2006">
              <mc:Choice xmlns:v="urn:schemas-microsoft-com:vml" Requires="v">
                <p:oleObj spid="_x0000_s5126" r:id="rId5" imgW="3607315" imgH="2500571" progId="CorelPhotoPaint.Image.9">
                  <p:embed/>
                </p:oleObj>
              </mc:Choice>
              <mc:Fallback>
                <p:oleObj r:id="rId5" imgW="3607315" imgH="2500571" progId="CorelPhotoPaint.Image.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0247" y="3820666"/>
                        <a:ext cx="208915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205018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8092" y="985552"/>
            <a:ext cx="7358062" cy="657324"/>
          </a:xfrm>
        </p:spPr>
        <p:txBody>
          <a:bodyPr>
            <a:normAutofit/>
          </a:bodyPr>
          <a:lstStyle/>
          <a:p>
            <a:pPr algn="r"/>
            <a:r>
              <a:rPr lang="es-ES" sz="2000" dirty="0">
                <a:latin typeface="Century Gothic" panose="020B0502020202020204" pitchFamily="34" charset="0"/>
              </a:rPr>
              <a:t>Campo magnético producido para una espira</a:t>
            </a:r>
            <a:endParaRPr lang="es-MX" sz="2000" dirty="0">
              <a:latin typeface="Century Gothic" panose="020B0502020202020204" pitchFamily="34" charset="0"/>
            </a:endParaRPr>
          </a:p>
        </p:txBody>
      </p:sp>
      <p:sp>
        <p:nvSpPr>
          <p:cNvPr id="3" name="2 Marcador de contenido"/>
          <p:cNvSpPr>
            <a:spLocks noGrp="1"/>
          </p:cNvSpPr>
          <p:nvPr>
            <p:ph idx="1"/>
          </p:nvPr>
        </p:nvSpPr>
        <p:spPr>
          <a:xfrm>
            <a:off x="1916735" y="1820819"/>
            <a:ext cx="7070030" cy="3569518"/>
          </a:xfrm>
        </p:spPr>
        <p:txBody>
          <a:bodyPr>
            <a:normAutofit/>
          </a:bodyPr>
          <a:lstStyle/>
          <a:p>
            <a:pPr algn="ctr" eaLnBrk="1" hangingPunct="1">
              <a:buFont typeface="Wingdings" panose="05000000000000000000" pitchFamily="2" charset="2"/>
              <a:buNone/>
            </a:pPr>
            <a:r>
              <a:rPr lang="en-US" sz="2000" dirty="0">
                <a:latin typeface="Arial" panose="020B0604020202020204" pitchFamily="34" charset="0"/>
                <a:cs typeface="Arial" panose="020B0604020202020204" pitchFamily="34" charset="0"/>
              </a:rPr>
              <a:t>Si en lugar de una espira se enrolla un alambre de tal manera que tenga un número N de vueltas, se obtendrá una bobina</a:t>
            </a:r>
          </a:p>
          <a:p>
            <a:pPr algn="ctr" eaLnBrk="1" hangingPunct="1">
              <a:buFont typeface="Wingdings" panose="05000000000000000000" pitchFamily="2" charset="2"/>
              <a:buNone/>
            </a:pPr>
            <a:r>
              <a:rPr lang="es-ES" sz="2000" dirty="0">
                <a:latin typeface="Arial" panose="020B0604020202020204" pitchFamily="34" charset="0"/>
                <a:cs typeface="Arial" panose="020B0604020202020204" pitchFamily="34" charset="0"/>
              </a:rPr>
              <a:t>		B = </a:t>
            </a:r>
            <a:r>
              <a:rPr lang="es-ES" sz="2000" u="sng" dirty="0">
                <a:latin typeface="Arial" panose="020B0604020202020204" pitchFamily="34" charset="0"/>
                <a:cs typeface="Arial" panose="020B0604020202020204" pitchFamily="34" charset="0"/>
              </a:rPr>
              <a:t>N </a:t>
            </a:r>
            <a:r>
              <a:rPr lang="en-US" sz="2000" u="sng" dirty="0">
                <a:latin typeface="Arial" panose="020B0604020202020204" pitchFamily="34" charset="0"/>
                <a:cs typeface="Arial" panose="020B0604020202020204" pitchFamily="34" charset="0"/>
              </a:rPr>
              <a:t>·</a:t>
            </a:r>
            <a:r>
              <a:rPr lang="es-ES" sz="2000" u="sng" dirty="0">
                <a:latin typeface="Arial" panose="020B0604020202020204" pitchFamily="34" charset="0"/>
                <a:cs typeface="Arial" panose="020B0604020202020204" pitchFamily="34" charset="0"/>
              </a:rPr>
              <a:t> </a:t>
            </a:r>
            <a:r>
              <a:rPr lang="el-GR" sz="2000" u="sng" dirty="0">
                <a:latin typeface="Arial" panose="020B0604020202020204" pitchFamily="34" charset="0"/>
                <a:cs typeface="Arial" panose="020B0604020202020204" pitchFamily="34" charset="0"/>
              </a:rPr>
              <a:t>μ</a:t>
            </a:r>
            <a:r>
              <a:rPr lang="es-ES" sz="2000" u="sng"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 I</a:t>
            </a:r>
          </a:p>
          <a:p>
            <a:pPr algn="ctr" eaLnBrk="1" hangingPunct="1">
              <a:buFont typeface="Wingdings" panose="05000000000000000000" pitchFamily="2" charset="2"/>
              <a:buNone/>
            </a:pPr>
            <a:r>
              <a:rPr lang="en-US" sz="2000" dirty="0">
                <a:latin typeface="Arial" panose="020B0604020202020204" pitchFamily="34" charset="0"/>
                <a:cs typeface="Arial" panose="020B0604020202020204" pitchFamily="34" charset="0"/>
              </a:rPr>
              <a:t>       		  2 r</a:t>
            </a:r>
          </a:p>
        </p:txBody>
      </p:sp>
      <p:pic>
        <p:nvPicPr>
          <p:cNvPr id="5" name="Picture 4" descr="Imagen ELECTRICIDAD Y MAGNETISMO 016"/>
          <p:cNvPicPr>
            <a:picLocks noChangeAspect="1" noChangeArrowheads="1"/>
          </p:cNvPicPr>
          <p:nvPr/>
        </p:nvPicPr>
        <p:blipFill>
          <a:blip r:embed="rId2">
            <a:extLst>
              <a:ext uri="{28A0092B-C50C-407E-A947-70E740481C1C}">
                <a14:useLocalDpi xmlns:a14="http://schemas.microsoft.com/office/drawing/2010/main" val="0"/>
              </a:ext>
            </a:extLst>
          </a:blip>
          <a:srcRect l="19489" t="25984" r="19489" b="25984"/>
          <a:stretch>
            <a:fillRect/>
          </a:stretch>
        </p:blipFill>
        <p:spPr bwMode="auto">
          <a:xfrm>
            <a:off x="4727848" y="4437658"/>
            <a:ext cx="360045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442467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4617" y="774485"/>
            <a:ext cx="8295502" cy="657324"/>
          </a:xfrm>
        </p:spPr>
        <p:txBody>
          <a:bodyPr>
            <a:noAutofit/>
          </a:bodyPr>
          <a:lstStyle/>
          <a:p>
            <a:r>
              <a:rPr lang="es-ES" sz="3000" dirty="0">
                <a:latin typeface="Century Gothic" panose="020B0502020202020204" pitchFamily="34" charset="0"/>
              </a:rPr>
              <a:t>Fuerza sobre un conductor por el que circula una corriente</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775520" y="2564905"/>
            <a:ext cx="6696744" cy="4017963"/>
          </a:xfrm>
        </p:spPr>
        <p:txBody>
          <a:bodyPr>
            <a:normAutofit/>
          </a:bodyPr>
          <a:lstStyle/>
          <a:p>
            <a:pPr eaLnBrk="1" hangingPunct="1">
              <a:lnSpc>
                <a:spcPct val="80000"/>
              </a:lnSpc>
              <a:buFont typeface="Wingdings" panose="05000000000000000000" pitchFamily="2" charset="2"/>
              <a:buNone/>
            </a:pPr>
            <a:r>
              <a:rPr lang="es-ES" sz="2000" dirty="0">
                <a:latin typeface="Arial" panose="020B0604020202020204" pitchFamily="34" charset="0"/>
                <a:cs typeface="Arial" panose="020B0604020202020204" pitchFamily="34" charset="0"/>
              </a:rPr>
              <a:t>F : Fuerza (N).</a:t>
            </a:r>
          </a:p>
          <a:p>
            <a:pPr eaLnBrk="1" hangingPunct="1">
              <a:lnSpc>
                <a:spcPct val="80000"/>
              </a:lnSpc>
              <a:buFont typeface="Wingdings" panose="05000000000000000000" pitchFamily="2" charset="2"/>
              <a:buNone/>
            </a:pPr>
            <a:r>
              <a:rPr lang="es-ES" sz="2000" dirty="0">
                <a:latin typeface="Arial" panose="020B0604020202020204" pitchFamily="34" charset="0"/>
                <a:cs typeface="Arial" panose="020B0604020202020204" pitchFamily="34" charset="0"/>
              </a:rPr>
              <a:t>L : Longitud del conductor dentro del campo (m).</a:t>
            </a:r>
          </a:p>
          <a:p>
            <a:pPr eaLnBrk="1" hangingPunct="1">
              <a:lnSpc>
                <a:spcPct val="80000"/>
              </a:lnSpc>
              <a:buFont typeface="Wingdings" panose="05000000000000000000" pitchFamily="2" charset="2"/>
              <a:buNone/>
            </a:pPr>
            <a:r>
              <a:rPr lang="es-ES" sz="2000" dirty="0">
                <a:latin typeface="Arial" panose="020B0604020202020204" pitchFamily="34" charset="0"/>
                <a:cs typeface="Arial" panose="020B0604020202020204" pitchFamily="34" charset="0"/>
              </a:rPr>
              <a:t>I : Intensidad de Corriente (</a:t>
            </a:r>
            <a:r>
              <a:rPr lang="es-ES" sz="2000" dirty="0">
                <a:latin typeface="Arial" panose="020B0604020202020204" pitchFamily="34" charset="0"/>
                <a:cs typeface="Arial" panose="020B0604020202020204" pitchFamily="34" charset="0"/>
              </a:rPr>
              <a:t>Ampere).</a:t>
            </a:r>
            <a:endParaRPr lang="es-ES" sz="20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pPr>
            <a:r>
              <a:rPr lang="es-ES" sz="2000" dirty="0">
                <a:latin typeface="Arial" panose="020B0604020202020204" pitchFamily="34" charset="0"/>
                <a:cs typeface="Arial" panose="020B0604020202020204" pitchFamily="34" charset="0"/>
              </a:rPr>
              <a:t>B : Inducción magnética (T).</a:t>
            </a:r>
          </a:p>
          <a:p>
            <a:pPr eaLnBrk="1" hangingPunct="1">
              <a:lnSpc>
                <a:spcPct val="80000"/>
              </a:lnSpc>
              <a:buFont typeface="Wingdings" panose="05000000000000000000" pitchFamily="2" charset="2"/>
              <a:buNone/>
            </a:pPr>
            <a:r>
              <a:rPr lang="ru-RU" sz="2000" dirty="0">
                <a:latin typeface="Arial" panose="020B0604020202020204" pitchFamily="34" charset="0"/>
                <a:cs typeface="Arial" panose="020B0604020202020204" pitchFamily="34" charset="0"/>
              </a:rPr>
              <a:t>ө</a:t>
            </a:r>
            <a:r>
              <a:rPr lang="es-ES" sz="2000" dirty="0">
                <a:latin typeface="Arial" panose="020B0604020202020204" pitchFamily="34" charset="0"/>
                <a:cs typeface="Arial" panose="020B0604020202020204" pitchFamily="34" charset="0"/>
              </a:rPr>
              <a:t> : Ángulo entre el campo y el conductor.</a:t>
            </a:r>
          </a:p>
        </p:txBody>
      </p:sp>
      <p:sp>
        <p:nvSpPr>
          <p:cNvPr id="5" name="Rectángulo 4"/>
          <p:cNvSpPr/>
          <p:nvPr/>
        </p:nvSpPr>
        <p:spPr>
          <a:xfrm>
            <a:off x="3899694" y="1803486"/>
            <a:ext cx="5197822" cy="486287"/>
          </a:xfrm>
          <a:prstGeom prst="rect">
            <a:avLst/>
          </a:prstGeom>
        </p:spPr>
        <p:txBody>
          <a:bodyPr wrap="square">
            <a:spAutoFit/>
          </a:bodyPr>
          <a:lstStyle/>
          <a:p>
            <a:pPr>
              <a:lnSpc>
                <a:spcPct val="80000"/>
              </a:lnSpc>
            </a:pPr>
            <a:r>
              <a:rPr lang="es-ES" sz="3200" dirty="0"/>
              <a:t>F = L * I * B * sen </a:t>
            </a:r>
            <a:r>
              <a:rPr lang="ru-RU" sz="3200" dirty="0"/>
              <a:t>ө</a:t>
            </a:r>
            <a:endParaRPr lang="es-ES" sz="3200" dirty="0"/>
          </a:p>
        </p:txBody>
      </p:sp>
      <p:graphicFrame>
        <p:nvGraphicFramePr>
          <p:cNvPr id="6" name="Object 4"/>
          <p:cNvGraphicFramePr>
            <a:graphicFrameLocks noChangeAspect="1"/>
          </p:cNvGraphicFramePr>
          <p:nvPr>
            <p:extLst>
              <p:ext uri="{D42A27DB-BD31-4B8C-83A1-F6EECF244321}">
                <p14:modId xmlns:p14="http://schemas.microsoft.com/office/powerpoint/2010/main" val="1424909775"/>
              </p:ext>
            </p:extLst>
          </p:nvPr>
        </p:nvGraphicFramePr>
        <p:xfrm>
          <a:off x="7051958" y="4409818"/>
          <a:ext cx="3086100" cy="1657350"/>
        </p:xfrm>
        <a:graphic>
          <a:graphicData uri="http://schemas.openxmlformats.org/presentationml/2006/ole">
            <mc:AlternateContent xmlns:mc="http://schemas.openxmlformats.org/markup-compatibility/2006">
              <mc:Choice xmlns:v="urn:schemas-microsoft-com:vml" Requires="v">
                <p:oleObj spid="_x0000_s6149" r:id="rId3" imgW="2464313" imgH="1325546" progId="CorelPhotoPaint.Image.9">
                  <p:embed/>
                </p:oleObj>
              </mc:Choice>
              <mc:Fallback>
                <p:oleObj r:id="rId3" imgW="2464313" imgH="1325546" progId="CorelPhotoPaint.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958" y="4409818"/>
                        <a:ext cx="3086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309571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33378" y="774485"/>
            <a:ext cx="7358062" cy="657324"/>
          </a:xfrm>
        </p:spPr>
        <p:txBody>
          <a:bodyPr>
            <a:normAutofit/>
          </a:bodyPr>
          <a:lstStyle/>
          <a:p>
            <a:r>
              <a:rPr lang="es-ES" sz="3000" dirty="0">
                <a:latin typeface="Century Gothic" panose="020B0502020202020204" pitchFamily="34" charset="0"/>
              </a:rPr>
              <a:t>Inducción Electromagnética</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867503" y="1845534"/>
            <a:ext cx="7358062" cy="3096344"/>
          </a:xfrm>
        </p:spPr>
        <p:txBody>
          <a:bodyPr>
            <a:normAutofit/>
          </a:bodyPr>
          <a:lstStyle/>
          <a:p>
            <a:pPr marL="0" indent="0" algn="just">
              <a:buNone/>
            </a:pP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Es el fenómeno que da origen a la producción de una fuerza electromotriz (FEM) y de una corriente eléctrica inducida, como resultado de la variación del flujo magnético debido al movimiento relativo entre un conductor y un campo magnético. </a:t>
            </a:r>
          </a:p>
        </p:txBody>
      </p:sp>
      <p:graphicFrame>
        <p:nvGraphicFramePr>
          <p:cNvPr id="5" name="Object 4"/>
          <p:cNvGraphicFramePr>
            <a:graphicFrameLocks noChangeAspect="1"/>
          </p:cNvGraphicFramePr>
          <p:nvPr>
            <p:extLst>
              <p:ext uri="{D42A27DB-BD31-4B8C-83A1-F6EECF244321}">
                <p14:modId xmlns:p14="http://schemas.microsoft.com/office/powerpoint/2010/main" val="3487223882"/>
              </p:ext>
            </p:extLst>
          </p:nvPr>
        </p:nvGraphicFramePr>
        <p:xfrm>
          <a:off x="4462015" y="3393706"/>
          <a:ext cx="3025775" cy="2798763"/>
        </p:xfrm>
        <a:graphic>
          <a:graphicData uri="http://schemas.openxmlformats.org/presentationml/2006/ole">
            <mc:AlternateContent xmlns:mc="http://schemas.openxmlformats.org/markup-compatibility/2006">
              <mc:Choice xmlns:v="urn:schemas-microsoft-com:vml" Requires="v">
                <p:oleObj spid="_x0000_s7173" r:id="rId3" imgW="2052832" imgH="1613919" progId="CorelPhotoPaint.Image.9">
                  <p:embed/>
                </p:oleObj>
              </mc:Choice>
              <mc:Fallback>
                <p:oleObj r:id="rId3" imgW="2052832" imgH="1613919" progId="CorelPhotoPaint.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015" y="3393706"/>
                        <a:ext cx="302577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1165582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57" y="573064"/>
            <a:ext cx="7358062" cy="657324"/>
          </a:xfrm>
        </p:spPr>
        <p:txBody>
          <a:bodyPr>
            <a:normAutofit/>
          </a:bodyPr>
          <a:lstStyle/>
          <a:p>
            <a:r>
              <a:rPr lang="es-ES" sz="3000" dirty="0">
                <a:latin typeface="Century Gothic" panose="020B0502020202020204" pitchFamily="34" charset="0"/>
              </a:rPr>
              <a:t>Ley de Lenz</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883979" y="1449064"/>
            <a:ext cx="7358062" cy="1872208"/>
          </a:xfrm>
        </p:spPr>
        <p:txBody>
          <a:bodyPr>
            <a:normAutofit/>
          </a:bodyPr>
          <a:lstStyle/>
          <a:p>
            <a:pPr algn="just" eaLnBrk="1" hangingPunct="1">
              <a:lnSpc>
                <a:spcPct val="90000"/>
              </a:lnSpc>
            </a:pPr>
            <a:r>
              <a:rPr lang="es-ES" sz="2000"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Siempre que se induce una fuerza electromotriz, la corriente inducida tiene un sentido tal que tiende a oponerse a la causa que lo produce.</a:t>
            </a:r>
            <a:endParaRPr lang="es-ES" sz="2000" b="1" dirty="0">
              <a:latin typeface="Arial" panose="020B0604020202020204" pitchFamily="34" charset="0"/>
              <a:cs typeface="Arial" panose="020B0604020202020204" pitchFamily="34" charset="0"/>
            </a:endParaRPr>
          </a:p>
        </p:txBody>
      </p:sp>
      <p:sp>
        <p:nvSpPr>
          <p:cNvPr id="5" name="Rectángulo 4"/>
          <p:cNvSpPr/>
          <p:nvPr/>
        </p:nvSpPr>
        <p:spPr>
          <a:xfrm>
            <a:off x="1775520" y="3933056"/>
            <a:ext cx="4392488" cy="1754326"/>
          </a:xfrm>
          <a:prstGeom prst="rect">
            <a:avLst/>
          </a:prstGeom>
        </p:spPr>
        <p:txBody>
          <a:bodyPr wrap="square">
            <a:spAutoFit/>
          </a:bodyPr>
          <a:lstStyle/>
          <a:p>
            <a:pPr algn="just">
              <a:lnSpc>
                <a:spcPct val="90000"/>
              </a:lnSpc>
            </a:pPr>
            <a:r>
              <a:rPr lang="es-ES" sz="2000" b="1" dirty="0">
                <a:latin typeface="Arial" panose="020B0604020202020204" pitchFamily="34" charset="0"/>
                <a:cs typeface="Arial" panose="020B0604020202020204" pitchFamily="34" charset="0"/>
              </a:rPr>
              <a:t>CORRIENTE INDUCIDAS </a:t>
            </a:r>
            <a:r>
              <a:rPr lang="es-ES" sz="2000" dirty="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a:p>
            <a:pPr algn="just">
              <a:lnSpc>
                <a:spcPct val="90000"/>
              </a:lnSpc>
            </a:pPr>
            <a:endParaRPr lang="es-ES" sz="2000" dirty="0">
              <a:latin typeface="Arial" panose="020B0604020202020204" pitchFamily="34" charset="0"/>
              <a:cs typeface="Arial" panose="020B0604020202020204" pitchFamily="34" charset="0"/>
            </a:endParaRPr>
          </a:p>
          <a:p>
            <a:pPr algn="just">
              <a:lnSpc>
                <a:spcPct val="90000"/>
              </a:lnSpc>
            </a:pPr>
            <a:r>
              <a:rPr lang="es-ES" sz="2000" dirty="0">
                <a:latin typeface="Arial" panose="020B0604020202020204" pitchFamily="34" charset="0"/>
                <a:cs typeface="Arial" panose="020B0604020202020204" pitchFamily="34" charset="0"/>
              </a:rPr>
              <a:t>Son </a:t>
            </a:r>
            <a:r>
              <a:rPr lang="es-ES" sz="2000" dirty="0">
                <a:latin typeface="Arial" panose="020B0604020202020204" pitchFamily="34" charset="0"/>
                <a:cs typeface="Arial" panose="020B0604020202020204" pitchFamily="34" charset="0"/>
              </a:rPr>
              <a:t>aquellas que se producen cuando se mueve un conductor en sentido trasversal a las líneas de flujo de un campo magnético.</a:t>
            </a:r>
            <a:endParaRPr lang="es-ES" sz="2000" b="1" dirty="0">
              <a:latin typeface="Arial" panose="020B0604020202020204" pitchFamily="34" charset="0"/>
              <a:cs typeface="Arial" panose="020B0604020202020204" pitchFamily="34"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175150146"/>
              </p:ext>
            </p:extLst>
          </p:nvPr>
        </p:nvGraphicFramePr>
        <p:xfrm>
          <a:off x="6686701" y="2537782"/>
          <a:ext cx="3527425" cy="3149600"/>
        </p:xfrm>
        <a:graphic>
          <a:graphicData uri="http://schemas.openxmlformats.org/presentationml/2006/ole">
            <mc:AlternateContent xmlns:mc="http://schemas.openxmlformats.org/markup-compatibility/2006">
              <mc:Choice xmlns:v="urn:schemas-microsoft-com:vml" Requires="v">
                <p:oleObj spid="_x0000_s8197" r:id="rId3" imgW="2674286" imgH="2171429" progId="CorelPhotoPaint.Image.9">
                  <p:embed/>
                </p:oleObj>
              </mc:Choice>
              <mc:Fallback>
                <p:oleObj r:id="rId3" imgW="2674286" imgH="2171429" progId="CorelPhotoPaint.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701" y="2537782"/>
                        <a:ext cx="35274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4630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14843" y="399723"/>
            <a:ext cx="7358062" cy="749523"/>
          </a:xfrm>
        </p:spPr>
        <p:txBody>
          <a:bodyPr>
            <a:normAutofit/>
          </a:bodyPr>
          <a:lstStyle/>
          <a:p>
            <a:r>
              <a:rPr lang="es-ES" sz="3000" dirty="0">
                <a:latin typeface="Century Gothic" panose="020B0502020202020204" pitchFamily="34" charset="0"/>
              </a:rPr>
              <a:t>Ley de Faraday</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2211225" y="1149246"/>
            <a:ext cx="6991796" cy="3786981"/>
          </a:xfrm>
        </p:spPr>
        <p:txBody>
          <a:bodyPr>
            <a:normAutofit/>
          </a:bodyPr>
          <a:lstStyle/>
          <a:p>
            <a:pPr algn="just" eaLnBrk="1" hangingPunct="1"/>
            <a:r>
              <a:rPr lang="es-ES" sz="2000" dirty="0">
                <a:latin typeface="Arial" panose="020B0604020202020204" pitchFamily="34" charset="0"/>
                <a:cs typeface="Arial" panose="020B0604020202020204" pitchFamily="34" charset="0"/>
              </a:rPr>
              <a:t>La fuerza electromotriz (FEM) inducida en un circuito que puede estar formado por un conductor o una bobina es directamente proporcional al número de líneas de fuerza magnéticas que son cortadas en un segundo. </a:t>
            </a:r>
            <a:endParaRPr lang="es-ES" sz="2000" dirty="0">
              <a:latin typeface="Arial" panose="020B0604020202020204" pitchFamily="34" charset="0"/>
              <a:cs typeface="Arial" panose="020B0604020202020204" pitchFamily="34" charset="0"/>
            </a:endParaRPr>
          </a:p>
          <a:p>
            <a:pPr algn="just" eaLnBrk="1" hangingPunct="1"/>
            <a:r>
              <a:rPr lang="es-ES" sz="2000" dirty="0">
                <a:latin typeface="Arial" panose="020B0604020202020204" pitchFamily="34" charset="0"/>
                <a:cs typeface="Arial" panose="020B0604020202020204" pitchFamily="34" charset="0"/>
              </a:rPr>
              <a:t>En </a:t>
            </a:r>
            <a:r>
              <a:rPr lang="es-ES" sz="2000" dirty="0">
                <a:latin typeface="Arial" panose="020B0604020202020204" pitchFamily="34" charset="0"/>
                <a:cs typeface="Arial" panose="020B0604020202020204" pitchFamily="34" charset="0"/>
              </a:rPr>
              <a:t>otras palabras la intensidad de la corriente inducida es directamente proporcional a la rapidez con que cambia el flujo magnético.</a:t>
            </a:r>
            <a:endParaRPr lang="es-ES" sz="2000" b="1" dirty="0">
              <a:latin typeface="Arial" panose="020B0604020202020204" pitchFamily="34" charset="0"/>
              <a:cs typeface="Arial" panose="020B0604020202020204" pitchFamily="34" charset="0"/>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084370235"/>
              </p:ext>
            </p:extLst>
          </p:nvPr>
        </p:nvGraphicFramePr>
        <p:xfrm>
          <a:off x="4457255" y="3633005"/>
          <a:ext cx="2170286" cy="1883211"/>
        </p:xfrm>
        <a:graphic>
          <a:graphicData uri="http://schemas.openxmlformats.org/presentationml/2006/ole">
            <mc:AlternateContent xmlns:mc="http://schemas.openxmlformats.org/markup-compatibility/2006">
              <mc:Choice xmlns:v="urn:schemas-microsoft-com:vml" Requires="v">
                <p:oleObj spid="_x0000_s9221" r:id="rId3" imgW="1938040" imgH="1682072" progId="CorelPhotoPaint.Image.9">
                  <p:embed/>
                </p:oleObj>
              </mc:Choice>
              <mc:Fallback>
                <p:oleObj r:id="rId3" imgW="1938040" imgH="1682072" progId="CorelPhotoPaint.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255" y="3633005"/>
                        <a:ext cx="2170286" cy="1883211"/>
                      </a:xfrm>
                      <a:prstGeom prst="rect">
                        <a:avLst/>
                      </a:prstGeom>
                      <a:noFill/>
                      <a:ln>
                        <a:noFill/>
                      </a:ln>
                    </p:spPr>
                  </p:pic>
                </p:oleObj>
              </mc:Fallback>
            </mc:AlternateContent>
          </a:graphicData>
        </a:graphic>
      </p:graphicFrame>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366233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a:xfrm>
            <a:off x="1373016" y="661000"/>
            <a:ext cx="8229600" cy="5846892"/>
          </a:xfrm>
        </p:spPr>
        <p:txBody>
          <a:bodyPr vert="horz" lIns="88892" tIns="50795" rIns="88892" bIns="50795" rtlCol="0" anchor="t">
            <a:noAutofit/>
          </a:bodyPr>
          <a:lstStyle/>
          <a:p>
            <a:pPr marL="0" indent="0" algn="just" defTabSz="912813">
              <a:spcBef>
                <a:spcPts val="425"/>
              </a:spcBef>
              <a:buNone/>
            </a:pPr>
            <a:r>
              <a:rPr lang="es-MX" sz="2000" b="1" dirty="0">
                <a:latin typeface="Arial" panose="020B0604020202020204" pitchFamily="34" charset="0"/>
                <a:cs typeface="Arial" panose="020B0604020202020204" pitchFamily="34" charset="0"/>
                <a:sym typeface="Helvetica" panose="020B0604020202020204" pitchFamily="34" charset="0"/>
              </a:rPr>
              <a:t>Resumen: </a:t>
            </a:r>
            <a:r>
              <a:rPr lang="es-MX" sz="2000" dirty="0">
                <a:latin typeface="Arial" panose="020B0604020202020204" pitchFamily="34" charset="0"/>
                <a:cs typeface="Arial" panose="020B0604020202020204" pitchFamily="34" charset="0"/>
                <a:sym typeface="Helvetica" panose="020B0604020202020204" pitchFamily="34" charset="0"/>
              </a:rPr>
              <a:t>la electricidad y el magnetismo son fenómenos que se encuentran a nuestro alrededor, tras una tormenta eléctrica podemos percatarnos en los relámpagos, al conectar nuestros aparatos electrodomésticos, estamos interaccionando con la electricidad y el magnetismo, de tal modo que en la actualidad dependemos en gran manera de ellos. Desde los griegos hasta la tecnología de punta la electricidad y el magnetismo ha sido parte de nuestras vidas. </a:t>
            </a:r>
            <a:endParaRPr lang="es-ES" sz="2000" dirty="0">
              <a:latin typeface="Arial" panose="020B0604020202020204" pitchFamily="34" charset="0"/>
              <a:cs typeface="Arial" panose="020B0604020202020204" pitchFamily="34" charset="0"/>
              <a:sym typeface="Helvetica" panose="020B0604020202020204" pitchFamily="34" charset="0"/>
            </a:endParaRPr>
          </a:p>
          <a:p>
            <a:pPr marL="0" indent="0" defTabSz="912813">
              <a:spcBef>
                <a:spcPts val="425"/>
              </a:spcBef>
              <a:buNone/>
            </a:pPr>
            <a:endParaRPr lang="es-ES" sz="2000" b="1" dirty="0">
              <a:latin typeface="Arial" panose="020B0604020202020204" pitchFamily="34" charset="0"/>
              <a:cs typeface="Arial" panose="020B0604020202020204" pitchFamily="34" charset="0"/>
              <a:sym typeface="Helvetica" panose="020B0604020202020204" pitchFamily="34" charset="0"/>
            </a:endParaRPr>
          </a:p>
          <a:p>
            <a:pPr marL="0" indent="0" defTabSz="912813">
              <a:spcBef>
                <a:spcPts val="425"/>
              </a:spcBef>
              <a:buNone/>
            </a:pPr>
            <a:r>
              <a:rPr lang="es-ES" sz="2000" b="1" dirty="0">
                <a:latin typeface="Arial" panose="020B0604020202020204" pitchFamily="34" charset="0"/>
                <a:cs typeface="Arial" panose="020B0604020202020204" pitchFamily="34" charset="0"/>
                <a:sym typeface="Helvetica" panose="020B0604020202020204" pitchFamily="34" charset="0"/>
              </a:rPr>
              <a:t>Palabras Clave: </a:t>
            </a:r>
            <a:r>
              <a:rPr lang="es-MX" sz="2000" dirty="0">
                <a:latin typeface="Arial" panose="020B0604020202020204" pitchFamily="34" charset="0"/>
                <a:cs typeface="Arial" panose="020B0604020202020204" pitchFamily="34" charset="0"/>
                <a:sym typeface="Helvetica" panose="020B0604020202020204" pitchFamily="34" charset="0"/>
              </a:rPr>
              <a:t>electricidad, magnetismo, electromagnetismo, bobina, solenoide, </a:t>
            </a:r>
            <a:r>
              <a:rPr lang="es-MX" sz="2000" dirty="0">
                <a:latin typeface="Arial" panose="020B0604020202020204" pitchFamily="34" charset="0"/>
                <a:cs typeface="Arial" panose="020B0604020202020204" pitchFamily="34" charset="0"/>
                <a:sym typeface="Helvetica" panose="020B0604020202020204" pitchFamily="34" charset="0"/>
              </a:rPr>
              <a:t>espiras, intensidad de </a:t>
            </a:r>
            <a:r>
              <a:rPr lang="es-MX" sz="2000" dirty="0">
                <a:latin typeface="Arial" panose="020B0604020202020204" pitchFamily="34" charset="0"/>
                <a:cs typeface="Arial" panose="020B0604020202020204" pitchFamily="34" charset="0"/>
                <a:sym typeface="Helvetica" panose="020B0604020202020204" pitchFamily="34" charset="0"/>
              </a:rPr>
              <a:t>corriente,  Tesla, Maxwell, Ampere, Faraday. </a:t>
            </a:r>
            <a:endParaRPr lang="es-ES" sz="2000" b="1" dirty="0">
              <a:latin typeface="Arial" panose="020B0604020202020204" pitchFamily="34" charset="0"/>
              <a:cs typeface="Arial" panose="020B0604020202020204" pitchFamily="34" charset="0"/>
              <a:sym typeface="Helvetica" panose="020B0604020202020204" pitchFamily="34" charset="0"/>
            </a:endParaRPr>
          </a:p>
          <a:p>
            <a:pPr marL="0" indent="0" defTabSz="912813">
              <a:spcBef>
                <a:spcPts val="425"/>
              </a:spcBef>
              <a:buNone/>
            </a:pPr>
            <a:endParaRPr lang="es-MX" sz="2000" b="1" dirty="0">
              <a:latin typeface="Arial" panose="020B0604020202020204" pitchFamily="34" charset="0"/>
              <a:cs typeface="Arial" panose="020B0604020202020204" pitchFamily="34" charset="0"/>
              <a:sym typeface="Helvetica" panose="020B0604020202020204" pitchFamily="34" charset="0"/>
            </a:endParaRPr>
          </a:p>
          <a:p>
            <a:pPr marL="0" indent="0" defTabSz="912813">
              <a:spcBef>
                <a:spcPts val="425"/>
              </a:spcBef>
              <a:buNone/>
            </a:pPr>
            <a:r>
              <a:rPr lang="es-MX" sz="2000" b="1" dirty="0" err="1">
                <a:latin typeface="Arial" panose="020B0604020202020204" pitchFamily="34" charset="0"/>
                <a:cs typeface="Arial" panose="020B0604020202020204" pitchFamily="34" charset="0"/>
                <a:sym typeface="Helvetica" panose="020B0604020202020204" pitchFamily="34" charset="0"/>
              </a:rPr>
              <a:t>Abstract</a:t>
            </a:r>
            <a:r>
              <a:rPr lang="es-MX" sz="2000" dirty="0">
                <a:latin typeface="Arial" panose="020B0604020202020204" pitchFamily="34" charset="0"/>
                <a:cs typeface="Arial" panose="020B0604020202020204" pitchFamily="34" charset="0"/>
                <a:sym typeface="Helvetica" panose="020B0604020202020204" pitchFamily="34" charset="0"/>
              </a:rPr>
              <a:t>: </a:t>
            </a:r>
            <a:r>
              <a:rPr lang="en-US" sz="2000" dirty="0">
                <a:latin typeface="Arial" panose="020B0604020202020204" pitchFamily="34" charset="0"/>
                <a:cs typeface="Arial" panose="020B0604020202020204" pitchFamily="34" charset="0"/>
                <a:sym typeface="Helvetica" panose="020B0604020202020204" pitchFamily="34" charset="0"/>
              </a:rPr>
              <a:t>electricity and magnetism are phenomena that are around us, after a thunderstorm can notice in the lightning, connecting our appliances, we are interacting with electricity and magnetism, so that currently depend greatly from them. From the Greeks to the technology of electricity and magnetism it has been part of our lives.</a:t>
            </a:r>
            <a:endParaRPr lang="es-MX" sz="2000" dirty="0">
              <a:latin typeface="Arial" panose="020B0604020202020204" pitchFamily="34" charset="0"/>
              <a:cs typeface="Arial" panose="020B0604020202020204" pitchFamily="34" charset="0"/>
              <a:sym typeface="Helvetica" panose="020B0604020202020204" pitchFamily="34" charset="0"/>
            </a:endParaRPr>
          </a:p>
          <a:p>
            <a:pPr marL="0" indent="0" defTabSz="912813">
              <a:spcBef>
                <a:spcPts val="425"/>
              </a:spcBef>
              <a:buNone/>
            </a:pPr>
            <a:r>
              <a:rPr lang="es-ES" sz="2000" b="1" dirty="0" err="1">
                <a:latin typeface="Arial" panose="020B0604020202020204" pitchFamily="34" charset="0"/>
                <a:cs typeface="Arial" panose="020B0604020202020204" pitchFamily="34" charset="0"/>
                <a:sym typeface="Helvetica" panose="020B0604020202020204" pitchFamily="34" charset="0"/>
              </a:rPr>
              <a:t>Keywords</a:t>
            </a:r>
            <a:r>
              <a:rPr lang="es-ES" sz="2000" b="1" dirty="0">
                <a:latin typeface="Arial" panose="020B0604020202020204" pitchFamily="34" charset="0"/>
                <a:cs typeface="Arial" panose="020B0604020202020204" pitchFamily="34" charset="0"/>
                <a:sym typeface="Helvetica" panose="020B0604020202020204" pitchFamily="34" charset="0"/>
              </a:rPr>
              <a:t>: </a:t>
            </a:r>
            <a:r>
              <a:rPr lang="en-US" sz="2000" b="1" dirty="0">
                <a:latin typeface="Arial" panose="020B0604020202020204" pitchFamily="34" charset="0"/>
                <a:cs typeface="Arial" panose="020B0604020202020204" pitchFamily="34" charset="0"/>
                <a:sym typeface="Helvetica" panose="020B0604020202020204" pitchFamily="34" charset="0"/>
              </a:rPr>
              <a:t>electricity</a:t>
            </a:r>
            <a:r>
              <a:rPr lang="en-US" sz="2000" b="1" dirty="0">
                <a:latin typeface="Arial" panose="020B0604020202020204" pitchFamily="34" charset="0"/>
                <a:cs typeface="Arial" panose="020B0604020202020204" pitchFamily="34" charset="0"/>
                <a:sym typeface="Helvetica" panose="020B0604020202020204" pitchFamily="34" charset="0"/>
              </a:rPr>
              <a:t>, magnetism, electromagnetism, coil, solenoid coils, current, Tesla, Maxwell, Ampere, Faraday.</a:t>
            </a:r>
            <a:endParaRPr lang="es-ES"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6" y="76801"/>
            <a:ext cx="1267340" cy="1548971"/>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52" y="0"/>
            <a:ext cx="2877848" cy="1484784"/>
          </a:xfrm>
          <a:prstGeom prst="rect">
            <a:avLst/>
          </a:prstGeom>
        </p:spPr>
      </p:pic>
    </p:spTree>
    <p:extLst>
      <p:ext uri="{BB962C8B-B14F-4D97-AF65-F5344CB8AC3E}">
        <p14:creationId xmlns:p14="http://schemas.microsoft.com/office/powerpoint/2010/main" val="5168585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28092" y="627569"/>
            <a:ext cx="7358062" cy="873348"/>
          </a:xfrm>
        </p:spPr>
        <p:txBody>
          <a:bodyPr>
            <a:normAutofit/>
          </a:bodyPr>
          <a:lstStyle/>
          <a:p>
            <a:pPr eaLnBrk="1" hangingPunct="1"/>
            <a:r>
              <a:rPr lang="es-MX" sz="3000" dirty="0">
                <a:solidFill>
                  <a:schemeClr val="tx2"/>
                </a:solidFill>
                <a:latin typeface="Century Gothic" panose="020B0502020202020204" pitchFamily="34" charset="0"/>
              </a:rPr>
              <a:t>Problemas de inducción Magnética</a:t>
            </a:r>
            <a:endParaRPr lang="es-ES" sz="3000" dirty="0">
              <a:solidFill>
                <a:schemeClr val="tx2"/>
              </a:solidFill>
              <a:latin typeface="Century Gothic" panose="020B0502020202020204" pitchFamily="34" charset="0"/>
            </a:endParaRPr>
          </a:p>
        </p:txBody>
      </p:sp>
      <p:sp>
        <p:nvSpPr>
          <p:cNvPr id="3" name="2 Marcador de contenido"/>
          <p:cNvSpPr>
            <a:spLocks noGrp="1"/>
          </p:cNvSpPr>
          <p:nvPr>
            <p:ph idx="1"/>
          </p:nvPr>
        </p:nvSpPr>
        <p:spPr>
          <a:xfrm>
            <a:off x="1928813" y="1791385"/>
            <a:ext cx="6768752" cy="2295003"/>
          </a:xfrm>
        </p:spPr>
        <p:txBody>
          <a:bodyPr>
            <a:normAutofit/>
          </a:bodyPr>
          <a:lstStyle/>
          <a:p>
            <a:pPr algn="just" eaLnBrk="1" hangingPunct="1">
              <a:spcBef>
                <a:spcPct val="50000"/>
              </a:spcBef>
              <a:buClrTx/>
              <a:buSzTx/>
              <a:buFontTx/>
              <a:buNone/>
            </a:pPr>
            <a:r>
              <a:rPr lang="es-MX" sz="2000" dirty="0">
                <a:latin typeface="Arial" panose="020B0604020202020204" pitchFamily="34" charset="0"/>
                <a:cs typeface="Arial" panose="020B0604020202020204" pitchFamily="34" charset="0"/>
              </a:rPr>
              <a:t>Calcular la </a:t>
            </a:r>
            <a:r>
              <a:rPr lang="es-MX" sz="2000" dirty="0" smtClean="0">
                <a:latin typeface="Arial" panose="020B0604020202020204" pitchFamily="34" charset="0"/>
                <a:cs typeface="Arial" panose="020B0604020202020204" pitchFamily="34" charset="0"/>
              </a:rPr>
              <a:t>inducción </a:t>
            </a:r>
            <a:r>
              <a:rPr lang="es-MX" sz="2000" dirty="0">
                <a:latin typeface="Arial" panose="020B0604020202020204" pitchFamily="34" charset="0"/>
                <a:cs typeface="Arial" panose="020B0604020202020204" pitchFamily="34" charset="0"/>
              </a:rPr>
              <a:t>magnética o densidad de flujo en el aire, en un punto a 10 cm de un conductor recto por el que circula una intensidad de corriente de 3A.</a:t>
            </a:r>
          </a:p>
        </p:txBody>
      </p:sp>
      <p:sp>
        <p:nvSpPr>
          <p:cNvPr id="4" name="Rectángulo 3"/>
          <p:cNvSpPr/>
          <p:nvPr/>
        </p:nvSpPr>
        <p:spPr>
          <a:xfrm>
            <a:off x="2063552" y="3501008"/>
            <a:ext cx="8604448" cy="369332"/>
          </a:xfrm>
          <a:prstGeom prst="rect">
            <a:avLst/>
          </a:prstGeom>
        </p:spPr>
        <p:txBody>
          <a:bodyPr wrap="square">
            <a:spAutoFit/>
          </a:bodyPr>
          <a:lstStyle/>
          <a:p>
            <a:r>
              <a:rPr lang="es-MX" dirty="0"/>
              <a:t>Datos </a:t>
            </a:r>
            <a:r>
              <a:rPr lang="es-MX" dirty="0"/>
              <a:t>		formula </a:t>
            </a:r>
            <a:r>
              <a:rPr lang="es-MX" dirty="0"/>
              <a:t>	</a:t>
            </a:r>
            <a:r>
              <a:rPr lang="es-MX" dirty="0"/>
              <a:t>	sustitución </a:t>
            </a:r>
            <a:r>
              <a:rPr lang="es-MX" dirty="0"/>
              <a:t>	</a:t>
            </a:r>
            <a:r>
              <a:rPr lang="es-MX" dirty="0"/>
              <a:t>	resultado </a:t>
            </a:r>
            <a:endParaRPr lang="es-MX" dirty="0"/>
          </a:p>
        </p:txBody>
      </p:sp>
      <p:sp>
        <p:nvSpPr>
          <p:cNvPr id="5" name="Text Box 13"/>
          <p:cNvSpPr txBox="1">
            <a:spLocks noChangeArrowheads="1"/>
          </p:cNvSpPr>
          <p:nvPr/>
        </p:nvSpPr>
        <p:spPr bwMode="auto">
          <a:xfrm>
            <a:off x="1996703" y="3864064"/>
            <a:ext cx="1517848"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s-MX" sz="2000" dirty="0">
                <a:latin typeface="Times New Roman" panose="02020603050405020304" pitchFamily="18" charset="0"/>
              </a:rPr>
              <a:t>d </a:t>
            </a:r>
            <a:r>
              <a:rPr lang="es-MX" sz="2000" dirty="0">
                <a:latin typeface="Times New Roman" panose="02020603050405020304" pitchFamily="18" charset="0"/>
              </a:rPr>
              <a:t>= 10 </a:t>
            </a:r>
            <a:r>
              <a:rPr lang="es-MX" sz="2000" dirty="0">
                <a:latin typeface="Times New Roman" panose="02020603050405020304" pitchFamily="18" charset="0"/>
              </a:rPr>
              <a:t>cm</a:t>
            </a:r>
            <a:endParaRPr lang="es-MX" sz="2000" dirty="0">
              <a:latin typeface="Times New Roman" panose="02020603050405020304" pitchFamily="18" charset="0"/>
            </a:endParaRPr>
          </a:p>
          <a:p>
            <a:pPr algn="just">
              <a:spcBef>
                <a:spcPct val="50000"/>
              </a:spcBef>
              <a:buClrTx/>
              <a:buSzTx/>
              <a:buNone/>
            </a:pPr>
            <a:r>
              <a:rPr lang="es-MX" sz="2000" dirty="0">
                <a:latin typeface="Times New Roman" panose="02020603050405020304" pitchFamily="18" charset="0"/>
              </a:rPr>
              <a:t>I = 3 </a:t>
            </a:r>
            <a:r>
              <a:rPr lang="es-MX" sz="2000" dirty="0">
                <a:latin typeface="Times New Roman" panose="02020603050405020304" pitchFamily="18" charset="0"/>
              </a:rPr>
              <a:t>A</a:t>
            </a:r>
          </a:p>
          <a:p>
            <a:pPr algn="just">
              <a:spcBef>
                <a:spcPct val="50000"/>
              </a:spcBef>
              <a:buClrTx/>
              <a:buSzTx/>
              <a:buNone/>
            </a:pPr>
            <a:r>
              <a:rPr lang="es-MX" sz="2400" dirty="0">
                <a:latin typeface="Times New Roman" panose="02020603050405020304" pitchFamily="18" charset="0"/>
              </a:rPr>
              <a:t>B </a:t>
            </a:r>
            <a:r>
              <a:rPr lang="es-MX" sz="2400" dirty="0">
                <a:latin typeface="Times New Roman" panose="02020603050405020304" pitchFamily="18" charset="0"/>
              </a:rPr>
              <a:t>= ?</a:t>
            </a:r>
          </a:p>
          <a:p>
            <a:pPr algn="just" eaLnBrk="1" hangingPunct="1">
              <a:spcBef>
                <a:spcPct val="50000"/>
              </a:spcBef>
              <a:buClrTx/>
              <a:buSzTx/>
              <a:buFontTx/>
              <a:buNone/>
            </a:pPr>
            <a:endParaRPr lang="es-ES" sz="2400" dirty="0"/>
          </a:p>
        </p:txBody>
      </p:sp>
      <p:graphicFrame>
        <p:nvGraphicFramePr>
          <p:cNvPr id="6" name="Object 5"/>
          <p:cNvGraphicFramePr>
            <a:graphicFrameLocks noChangeAspect="1"/>
          </p:cNvGraphicFramePr>
          <p:nvPr>
            <p:extLst/>
          </p:nvPr>
        </p:nvGraphicFramePr>
        <p:xfrm>
          <a:off x="3514551" y="4156661"/>
          <a:ext cx="1798638" cy="942975"/>
        </p:xfrm>
        <a:graphic>
          <a:graphicData uri="http://schemas.openxmlformats.org/presentationml/2006/ole">
            <mc:AlternateContent xmlns:mc="http://schemas.openxmlformats.org/markup-compatibility/2006">
              <mc:Choice xmlns:v="urn:schemas-microsoft-com:vml" Requires="v">
                <p:oleObj spid="_x0000_s10251" name="Ecuación" r:id="rId4" imgW="748975" imgH="393529" progId="Equation.3">
                  <p:embed/>
                </p:oleObj>
              </mc:Choice>
              <mc:Fallback>
                <p:oleObj name="Ecuación" r:id="rId4" imgW="748975"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551" y="4156661"/>
                        <a:ext cx="17986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6"/>
          <p:cNvGraphicFramePr>
            <a:graphicFrameLocks noChangeAspect="1"/>
          </p:cNvGraphicFramePr>
          <p:nvPr>
            <p:extLst/>
          </p:nvPr>
        </p:nvGraphicFramePr>
        <p:xfrm>
          <a:off x="1985864" y="5595709"/>
          <a:ext cx="2971800" cy="476250"/>
        </p:xfrm>
        <a:graphic>
          <a:graphicData uri="http://schemas.openxmlformats.org/presentationml/2006/ole">
            <mc:AlternateContent xmlns:mc="http://schemas.openxmlformats.org/markup-compatibility/2006">
              <mc:Choice xmlns:v="urn:schemas-microsoft-com:vml" Requires="v">
                <p:oleObj spid="_x0000_s10252" name="Ecuación" r:id="rId6" imgW="1524000" imgH="241300" progId="Equation.3">
                  <p:embed/>
                </p:oleObj>
              </mc:Choice>
              <mc:Fallback>
                <p:oleObj name="Ecuación" r:id="rId6" imgW="15240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5864" y="5595709"/>
                        <a:ext cx="2971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11"/>
          <p:cNvGraphicFramePr>
            <a:graphicFrameLocks noChangeAspect="1"/>
          </p:cNvGraphicFramePr>
          <p:nvPr>
            <p:extLst/>
          </p:nvPr>
        </p:nvGraphicFramePr>
        <p:xfrm>
          <a:off x="8256241" y="5402034"/>
          <a:ext cx="1819275" cy="431800"/>
        </p:xfrm>
        <a:graphic>
          <a:graphicData uri="http://schemas.openxmlformats.org/presentationml/2006/ole">
            <mc:AlternateContent xmlns:mc="http://schemas.openxmlformats.org/markup-compatibility/2006">
              <mc:Choice xmlns:v="urn:schemas-microsoft-com:vml" Requires="v">
                <p:oleObj spid="_x0000_s10253" name="Ecuación" r:id="rId8" imgW="837836" imgH="203112" progId="Equation.3">
                  <p:embed/>
                </p:oleObj>
              </mc:Choice>
              <mc:Fallback>
                <p:oleObj name="Ecuación" r:id="rId8" imgW="837836"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6241" y="5402034"/>
                        <a:ext cx="1819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Imagen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10" name="Imagen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4215205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6069" y="456423"/>
            <a:ext cx="7358062" cy="873348"/>
          </a:xfrm>
        </p:spPr>
        <p:txBody>
          <a:bodyPr>
            <a:normAutofit/>
          </a:bodyPr>
          <a:lstStyle/>
          <a:p>
            <a:r>
              <a:rPr lang="es-MX" sz="3000" dirty="0">
                <a:latin typeface="Century Gothic" panose="020B0502020202020204" pitchFamily="34" charset="0"/>
              </a:rPr>
              <a:t>Problema: inducción magnética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2117245" y="1402361"/>
            <a:ext cx="7056784" cy="1934963"/>
          </a:xfrm>
        </p:spPr>
        <p:txBody>
          <a:bodyPr>
            <a:normAutofit/>
          </a:bodyPr>
          <a:lstStyle/>
          <a:p>
            <a:r>
              <a:rPr lang="es-MX" sz="2000" dirty="0">
                <a:latin typeface="Arial" panose="020B0604020202020204" pitchFamily="34" charset="0"/>
                <a:cs typeface="Arial" panose="020B0604020202020204" pitchFamily="34" charset="0"/>
              </a:rPr>
              <a:t>Calcular el radio de una bobina que tiene 200 espiras de alambre en el aire, por la que circula una corriente de 5A y produce una inducción magnética en su centro </a:t>
            </a:r>
            <a:r>
              <a:rPr lang="es-MX" sz="2000" dirty="0">
                <a:latin typeface="Arial" panose="020B0604020202020204" pitchFamily="34" charset="0"/>
                <a:cs typeface="Arial" panose="020B0604020202020204" pitchFamily="34" charset="0"/>
              </a:rPr>
              <a:t>de </a:t>
            </a:r>
            <a:endParaRPr lang="es-MX" sz="2000" dirty="0">
              <a:latin typeface="Arial" panose="020B0604020202020204" pitchFamily="34" charset="0"/>
              <a:cs typeface="Arial" panose="020B0604020202020204" pitchFamily="34" charset="0"/>
            </a:endParaRPr>
          </a:p>
        </p:txBody>
      </p:sp>
      <p:sp>
        <p:nvSpPr>
          <p:cNvPr id="4" name="Rectángulo 3"/>
          <p:cNvSpPr/>
          <p:nvPr/>
        </p:nvSpPr>
        <p:spPr>
          <a:xfrm>
            <a:off x="1919536" y="3425470"/>
            <a:ext cx="8604448" cy="369332"/>
          </a:xfrm>
          <a:prstGeom prst="rect">
            <a:avLst/>
          </a:prstGeom>
        </p:spPr>
        <p:txBody>
          <a:bodyPr wrap="square">
            <a:spAutoFit/>
          </a:bodyPr>
          <a:lstStyle/>
          <a:p>
            <a:r>
              <a:rPr lang="es-MX" dirty="0"/>
              <a:t>Datos </a:t>
            </a:r>
            <a:r>
              <a:rPr lang="es-MX" dirty="0"/>
              <a:t>		formula </a:t>
            </a:r>
            <a:r>
              <a:rPr lang="es-MX" dirty="0"/>
              <a:t>	</a:t>
            </a:r>
            <a:r>
              <a:rPr lang="es-MX" dirty="0"/>
              <a:t>	sustitución </a:t>
            </a:r>
            <a:r>
              <a:rPr lang="es-MX" dirty="0"/>
              <a:t>	</a:t>
            </a:r>
            <a:r>
              <a:rPr lang="es-MX" dirty="0"/>
              <a:t>	resultado </a:t>
            </a:r>
            <a:endParaRPr lang="es-MX" dirty="0"/>
          </a:p>
        </p:txBody>
      </p:sp>
      <p:graphicFrame>
        <p:nvGraphicFramePr>
          <p:cNvPr id="5" name="Object 5"/>
          <p:cNvGraphicFramePr>
            <a:graphicFrameLocks noChangeAspect="1"/>
          </p:cNvGraphicFramePr>
          <p:nvPr>
            <p:extLst/>
          </p:nvPr>
        </p:nvGraphicFramePr>
        <p:xfrm>
          <a:off x="7464152" y="2420889"/>
          <a:ext cx="1531938" cy="354013"/>
        </p:xfrm>
        <a:graphic>
          <a:graphicData uri="http://schemas.openxmlformats.org/presentationml/2006/ole">
            <mc:AlternateContent xmlns:mc="http://schemas.openxmlformats.org/markup-compatibility/2006">
              <mc:Choice xmlns:v="urn:schemas-microsoft-com:vml" Requires="v">
                <p:oleObj spid="_x0000_s11272" name="Ecuación" r:id="rId3" imgW="863225" imgH="203112" progId="Equation.3">
                  <p:embed/>
                </p:oleObj>
              </mc:Choice>
              <mc:Fallback>
                <p:oleObj name="Ecuación" r:id="rId3" imgW="863225"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2420889"/>
                        <a:ext cx="15319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8"/>
          <p:cNvGraphicFramePr>
            <a:graphicFrameLocks noChangeAspect="1"/>
          </p:cNvGraphicFramePr>
          <p:nvPr>
            <p:extLst/>
          </p:nvPr>
        </p:nvGraphicFramePr>
        <p:xfrm>
          <a:off x="3719736" y="4293097"/>
          <a:ext cx="1554162" cy="942975"/>
        </p:xfrm>
        <a:graphic>
          <a:graphicData uri="http://schemas.openxmlformats.org/presentationml/2006/ole">
            <mc:AlternateContent xmlns:mc="http://schemas.openxmlformats.org/markup-compatibility/2006">
              <mc:Choice xmlns:v="urn:schemas-microsoft-com:vml" Requires="v">
                <p:oleObj spid="_x0000_s11273" name="Ecuación" r:id="rId5" imgW="647419" imgH="393529" progId="Equation.3">
                  <p:embed/>
                </p:oleObj>
              </mc:Choice>
              <mc:Fallback>
                <p:oleObj name="Ecuación" r:id="rId5" imgW="647419"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736" y="4293097"/>
                        <a:ext cx="15541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41916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1260" y="292441"/>
            <a:ext cx="7358062" cy="729332"/>
          </a:xfrm>
        </p:spPr>
        <p:txBody>
          <a:bodyPr>
            <a:normAutofit/>
          </a:bodyPr>
          <a:lstStyle/>
          <a:p>
            <a:r>
              <a:rPr lang="es-MX" sz="3000" dirty="0">
                <a:latin typeface="Century Gothic" panose="020B0502020202020204" pitchFamily="34" charset="0"/>
              </a:rPr>
              <a:t>Problema: inducción magnética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2279576" y="1412757"/>
            <a:ext cx="7224836" cy="1728191"/>
          </a:xfrm>
        </p:spPr>
        <p:txBody>
          <a:bodyPr>
            <a:normAutofit/>
          </a:bodyPr>
          <a:lstStyle/>
          <a:p>
            <a:pPr algn="just"/>
            <a:r>
              <a:rPr lang="es-MX" sz="2000" dirty="0">
                <a:latin typeface="Arial" panose="020B0604020202020204" pitchFamily="34" charset="0"/>
                <a:cs typeface="Arial" panose="020B0604020202020204" pitchFamily="34" charset="0"/>
              </a:rPr>
              <a:t>Un solenoide de 40 cm de largo, tiene 80 vueltas de alambre. Calcular la corriente eléctrica que se requiere para producir una inducción magnética en su centro  de</a:t>
            </a:r>
          </a:p>
        </p:txBody>
      </p:sp>
      <p:sp>
        <p:nvSpPr>
          <p:cNvPr id="4" name="Rectángulo 3"/>
          <p:cNvSpPr/>
          <p:nvPr/>
        </p:nvSpPr>
        <p:spPr>
          <a:xfrm>
            <a:off x="2279576" y="3406524"/>
            <a:ext cx="7791276" cy="369332"/>
          </a:xfrm>
          <a:prstGeom prst="rect">
            <a:avLst/>
          </a:prstGeom>
        </p:spPr>
        <p:txBody>
          <a:bodyPr wrap="square">
            <a:spAutoFit/>
          </a:bodyPr>
          <a:lstStyle/>
          <a:p>
            <a:r>
              <a:rPr lang="es-MX" dirty="0"/>
              <a:t>Datos </a:t>
            </a:r>
            <a:r>
              <a:rPr lang="es-MX" dirty="0"/>
              <a:t>		formula	 </a:t>
            </a:r>
            <a:r>
              <a:rPr lang="es-MX" dirty="0"/>
              <a:t>	sustitución </a:t>
            </a:r>
            <a:r>
              <a:rPr lang="es-MX" dirty="0"/>
              <a:t>	</a:t>
            </a:r>
            <a:r>
              <a:rPr lang="es-MX" dirty="0"/>
              <a:t>	resultado </a:t>
            </a:r>
          </a:p>
        </p:txBody>
      </p:sp>
      <p:graphicFrame>
        <p:nvGraphicFramePr>
          <p:cNvPr id="5" name="Object 12"/>
          <p:cNvGraphicFramePr>
            <a:graphicFrameLocks noChangeAspect="1"/>
          </p:cNvGraphicFramePr>
          <p:nvPr>
            <p:extLst>
              <p:ext uri="{D42A27DB-BD31-4B8C-83A1-F6EECF244321}">
                <p14:modId xmlns:p14="http://schemas.microsoft.com/office/powerpoint/2010/main" val="3883024743"/>
              </p:ext>
            </p:extLst>
          </p:nvPr>
        </p:nvGraphicFramePr>
        <p:xfrm>
          <a:off x="3013415" y="2857882"/>
          <a:ext cx="1042988" cy="304800"/>
        </p:xfrm>
        <a:graphic>
          <a:graphicData uri="http://schemas.openxmlformats.org/presentationml/2006/ole">
            <mc:AlternateContent xmlns:mc="http://schemas.openxmlformats.org/markup-compatibility/2006">
              <mc:Choice xmlns:v="urn:schemas-microsoft-com:vml" Requires="v">
                <p:oleObj spid="_x0000_s12296" name="Ecuación" r:id="rId3" imgW="583947" imgH="203112" progId="Equation.3">
                  <p:embed/>
                </p:oleObj>
              </mc:Choice>
              <mc:Fallback>
                <p:oleObj name="Ecuación" r:id="rId3" imgW="583947"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415" y="2857882"/>
                        <a:ext cx="1042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5"/>
          <p:cNvGraphicFramePr>
            <a:graphicFrameLocks noChangeAspect="1"/>
          </p:cNvGraphicFramePr>
          <p:nvPr>
            <p:extLst>
              <p:ext uri="{D42A27DB-BD31-4B8C-83A1-F6EECF244321}">
                <p14:modId xmlns:p14="http://schemas.microsoft.com/office/powerpoint/2010/main" val="1988251303"/>
              </p:ext>
            </p:extLst>
          </p:nvPr>
        </p:nvGraphicFramePr>
        <p:xfrm>
          <a:off x="3875834" y="4101243"/>
          <a:ext cx="1646238" cy="700088"/>
        </p:xfrm>
        <a:graphic>
          <a:graphicData uri="http://schemas.openxmlformats.org/presentationml/2006/ole">
            <mc:AlternateContent xmlns:mc="http://schemas.openxmlformats.org/markup-compatibility/2006">
              <mc:Choice xmlns:v="urn:schemas-microsoft-com:vml" Requires="v">
                <p:oleObj spid="_x0000_s12297" name="Ecuación" r:id="rId5" imgW="685800" imgH="393700" progId="Equation.3">
                  <p:embed/>
                </p:oleObj>
              </mc:Choice>
              <mc:Fallback>
                <p:oleObj name="Ecuación" r:id="rId5" imgW="6858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5834" y="4101243"/>
                        <a:ext cx="16462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3622789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2200" y="774485"/>
            <a:ext cx="10515600" cy="1325563"/>
          </a:xfrm>
        </p:spPr>
        <p:txBody>
          <a:bodyPr/>
          <a:lstStyle/>
          <a:p>
            <a:r>
              <a:rPr lang="es-MX" dirty="0" smtClean="0">
                <a:latin typeface="Century Gothic" panose="020B0502020202020204" pitchFamily="34" charset="0"/>
                <a:cs typeface="Arial" panose="020B0604020202020204" pitchFamily="34" charset="0"/>
              </a:rPr>
              <a:t>Bibliografía </a:t>
            </a:r>
            <a:endParaRPr lang="es-MX" dirty="0">
              <a:latin typeface="Century Gothic" panose="020B0502020202020204" pitchFamily="34" charset="0"/>
              <a:cs typeface="Arial" panose="020B0604020202020204" pitchFamily="34" charset="0"/>
            </a:endParaRPr>
          </a:p>
        </p:txBody>
      </p:sp>
      <p:sp>
        <p:nvSpPr>
          <p:cNvPr id="3" name="Marcador de contenido 2"/>
          <p:cNvSpPr>
            <a:spLocks noGrp="1"/>
          </p:cNvSpPr>
          <p:nvPr>
            <p:ph idx="1"/>
          </p:nvPr>
        </p:nvSpPr>
        <p:spPr>
          <a:xfrm>
            <a:off x="3431704" y="2492897"/>
            <a:ext cx="7056784" cy="4017963"/>
          </a:xfrm>
        </p:spPr>
        <p:txBody>
          <a:bodyPr>
            <a:normAutofit/>
          </a:bodyPr>
          <a:lstStyle/>
          <a:p>
            <a:r>
              <a:rPr lang="es-MX" sz="2000" dirty="0" smtClean="0">
                <a:latin typeface="Arial" panose="020B0604020202020204" pitchFamily="34" charset="0"/>
                <a:cs typeface="Arial" panose="020B0604020202020204" pitchFamily="34" charset="0"/>
              </a:rPr>
              <a:t>Pérez Montiel Héctor(2010), </a:t>
            </a:r>
            <a:r>
              <a:rPr lang="es-MX" sz="2000" i="1" dirty="0" smtClean="0">
                <a:latin typeface="Arial" panose="020B0604020202020204" pitchFamily="34" charset="0"/>
                <a:cs typeface="Arial" panose="020B0604020202020204" pitchFamily="34" charset="0"/>
              </a:rPr>
              <a:t>Física General. México</a:t>
            </a:r>
            <a:r>
              <a:rPr lang="es-MX" sz="2000" dirty="0" smtClean="0">
                <a:latin typeface="Arial" panose="020B0604020202020204" pitchFamily="34" charset="0"/>
                <a:cs typeface="Arial" panose="020B0604020202020204" pitchFamily="34" charset="0"/>
              </a:rPr>
              <a:t>: Patria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Tree>
    <p:extLst>
      <p:ext uri="{BB962C8B-B14F-4D97-AF65-F5344CB8AC3E}">
        <p14:creationId xmlns:p14="http://schemas.microsoft.com/office/powerpoint/2010/main" val="29140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47728" y="1772817"/>
            <a:ext cx="6408712" cy="4017963"/>
          </a:xfrm>
        </p:spPr>
        <p:txBody>
          <a:bodyPr>
            <a:normAutofit/>
          </a:bodyPr>
          <a:lstStyle/>
          <a:p>
            <a:pPr marL="0" indent="0">
              <a:spcBef>
                <a:spcPct val="50000"/>
              </a:spcBef>
              <a:buClr>
                <a:schemeClr val="hlink"/>
              </a:buClr>
              <a:defRPr/>
            </a:pP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Colaboración: </a:t>
            </a:r>
          </a:p>
          <a:p>
            <a:pPr marL="0" indent="0">
              <a:spcBef>
                <a:spcPct val="50000"/>
              </a:spcBef>
              <a:buClr>
                <a:schemeClr val="hlink"/>
              </a:buClr>
              <a:defRPr/>
            </a:pP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Ing. Y </a:t>
            </a:r>
            <a:r>
              <a:rPr lang="es-MX" sz="2000" dirty="0" err="1">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Psc</a:t>
            </a: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 M. Irma García Ordaz </a:t>
            </a:r>
          </a:p>
          <a:p>
            <a:pPr marL="0" indent="0">
              <a:spcBef>
                <a:spcPct val="50000"/>
              </a:spcBef>
              <a:buClr>
                <a:schemeClr val="hlink"/>
              </a:buClr>
              <a:defRPr/>
            </a:pP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Secretario de academia de física. </a:t>
            </a:r>
          </a:p>
          <a:p>
            <a:pPr marL="0" indent="0">
              <a:spcBef>
                <a:spcPct val="50000"/>
              </a:spcBef>
              <a:buClr>
                <a:schemeClr val="hlink"/>
              </a:buClr>
              <a:defRPr/>
            </a:pP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Correo </a:t>
            </a: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hlinkClick r:id="rId2"/>
              </a:rPr>
              <a:t>irmag@uaeh.edu.mx</a:t>
            </a:r>
            <a:endPar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spcBef>
                <a:spcPct val="50000"/>
              </a:spcBef>
              <a:buClr>
                <a:schemeClr val="hlink"/>
              </a:buClr>
              <a:defRPr/>
            </a:pPr>
            <a:endPar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spcBef>
                <a:spcPct val="50000"/>
              </a:spcBef>
              <a:buClr>
                <a:schemeClr val="hlink"/>
              </a:buClr>
              <a:defRPr/>
            </a:pP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rPr>
              <a:t>Gracias </a:t>
            </a:r>
          </a:p>
          <a:p>
            <a:pPr marL="0" indent="0">
              <a:spcBef>
                <a:spcPct val="50000"/>
              </a:spcBef>
              <a:buClr>
                <a:schemeClr val="hlink"/>
              </a:buClr>
              <a:defRPr/>
            </a:pPr>
            <a:r>
              <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hlinkClick r:id="rId3"/>
              </a:rPr>
              <a:t>https://sites.google.com/a/uaeh.edu.mx/fisica_prepa3</a:t>
            </a:r>
            <a:endPar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0" indent="0">
              <a:spcBef>
                <a:spcPct val="50000"/>
              </a:spcBef>
              <a:buClr>
                <a:schemeClr val="hlink"/>
              </a:buClr>
              <a:defRPr/>
            </a:pPr>
            <a:endParaRPr lang="es-MX" sz="2000" dirty="0">
              <a:solidFill>
                <a:srgbClr val="001926"/>
              </a:solidFill>
              <a:effectLst>
                <a:outerShdw blurRad="38100" dist="38100" dir="2700000" algn="tl">
                  <a:srgbClr val="C0C0C0"/>
                </a:outerShdw>
              </a:effectLst>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5504" y="0"/>
            <a:ext cx="2206496" cy="1314214"/>
          </a:xfrm>
          <a:prstGeom prst="rect">
            <a:avLst/>
          </a:prstGeom>
        </p:spPr>
      </p:pic>
      <p:sp>
        <p:nvSpPr>
          <p:cNvPr id="6" name="Título 1"/>
          <p:cNvSpPr>
            <a:spLocks noGrp="1"/>
          </p:cNvSpPr>
          <p:nvPr>
            <p:ph type="title"/>
          </p:nvPr>
        </p:nvSpPr>
        <p:spPr>
          <a:xfrm>
            <a:off x="1284288" y="634565"/>
            <a:ext cx="8981303" cy="1817902"/>
          </a:xfrm>
        </p:spPr>
        <p:txBody>
          <a:bodyPr>
            <a:normAutofit/>
          </a:bodyPr>
          <a:lstStyle/>
          <a:p>
            <a:pPr algn="ctr"/>
            <a:r>
              <a:rPr lang="es-MX" sz="4000" dirty="0" smtClean="0">
                <a:latin typeface="Century Gothic" panose="020B0502020202020204" pitchFamily="34" charset="0"/>
              </a:rPr>
              <a:t>REFERENCIA</a:t>
            </a:r>
            <a:br>
              <a:rPr lang="es-MX" sz="4000" dirty="0" smtClean="0">
                <a:latin typeface="Century Gothic" panose="020B0502020202020204" pitchFamily="34" charset="0"/>
              </a:rPr>
            </a:br>
            <a:r>
              <a:rPr lang="es-MX" sz="4000" dirty="0" smtClean="0">
                <a:latin typeface="Century Gothic" panose="020B0502020202020204" pitchFamily="34" charset="0"/>
              </a:rPr>
              <a:t/>
            </a:r>
            <a:br>
              <a:rPr lang="es-MX" sz="4000" dirty="0" smtClean="0">
                <a:latin typeface="Century Gothic" panose="020B0502020202020204" pitchFamily="34" charset="0"/>
              </a:rPr>
            </a:br>
            <a:endParaRPr lang="es-MX" sz="2000" dirty="0">
              <a:latin typeface="Century Gothic" panose="020B0502020202020204" pitchFamily="34" charset="0"/>
            </a:endParaRPr>
          </a:p>
        </p:txBody>
      </p:sp>
    </p:spTree>
    <p:extLst>
      <p:ext uri="{BB962C8B-B14F-4D97-AF65-F5344CB8AC3E}">
        <p14:creationId xmlns:p14="http://schemas.microsoft.com/office/powerpoint/2010/main" val="42209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09938" y="1484785"/>
            <a:ext cx="7358062" cy="2664296"/>
          </a:xfrm>
        </p:spPr>
        <p:txBody>
          <a:bodyPr/>
          <a:lstStyle/>
          <a:p>
            <a:r>
              <a:rPr lang="es-MX" dirty="0" smtClean="0">
                <a:latin typeface="Century Gothic" panose="020B0502020202020204" pitchFamily="34" charset="0"/>
              </a:rPr>
              <a:t>Objetivo: </a:t>
            </a:r>
          </a:p>
          <a:p>
            <a:endParaRPr lang="es-MX" dirty="0">
              <a:latin typeface="Century Gothic" panose="020B0502020202020204" pitchFamily="34" charset="0"/>
            </a:endParaRPr>
          </a:p>
        </p:txBody>
      </p:sp>
      <p:sp>
        <p:nvSpPr>
          <p:cNvPr id="2" name="Rectangle 1"/>
          <p:cNvSpPr>
            <a:spLocks noChangeArrowheads="1"/>
          </p:cNvSpPr>
          <p:nvPr/>
        </p:nvSpPr>
        <p:spPr bwMode="auto">
          <a:xfrm>
            <a:off x="2469717" y="2453794"/>
            <a:ext cx="64807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sz="2400" b="1" dirty="0">
                <a:latin typeface="Century Gothic" panose="020B0502020202020204" pitchFamily="34" charset="0"/>
                <a:ea typeface="Times New Roman" panose="02020603050405020304" pitchFamily="18" charset="0"/>
                <a:cs typeface="Arial" panose="020B0604020202020204" pitchFamily="34" charset="0"/>
              </a:rPr>
              <a:t>Comprender</a:t>
            </a:r>
            <a:r>
              <a:rPr lang="es-MX" sz="2400" dirty="0">
                <a:latin typeface="Century Gothic" panose="020B0502020202020204" pitchFamily="34" charset="0"/>
                <a:ea typeface="Times New Roman" panose="02020603050405020304" pitchFamily="18" charset="0"/>
                <a:cs typeface="Arial" panose="020B0604020202020204" pitchFamily="34" charset="0"/>
              </a:rPr>
              <a:t> </a:t>
            </a:r>
            <a:r>
              <a:rPr lang="es-MX" sz="2400" b="1" dirty="0">
                <a:latin typeface="Century Gothic" panose="020B0502020202020204" pitchFamily="34" charset="0"/>
                <a:ea typeface="Times New Roman" panose="02020603050405020304" pitchFamily="18" charset="0"/>
                <a:cs typeface="Arial" panose="020B0604020202020204" pitchFamily="34" charset="0"/>
              </a:rPr>
              <a:t>el fenómeno eléctrico y </a:t>
            </a:r>
            <a:r>
              <a:rPr lang="es-MX" sz="2400" b="1" dirty="0" smtClean="0">
                <a:latin typeface="Century Gothic" panose="020B0502020202020204" pitchFamily="34" charset="0"/>
                <a:ea typeface="Times New Roman" panose="02020603050405020304" pitchFamily="18" charset="0"/>
                <a:cs typeface="Arial" panose="020B0604020202020204" pitchFamily="34" charset="0"/>
              </a:rPr>
              <a:t>magnético </a:t>
            </a:r>
            <a:r>
              <a:rPr lang="es-MX" sz="2400" b="1" dirty="0">
                <a:latin typeface="Century Gothic" panose="020B0502020202020204" pitchFamily="34" charset="0"/>
                <a:ea typeface="Times New Roman" panose="02020603050405020304" pitchFamily="18" charset="0"/>
                <a:cs typeface="Arial" panose="020B0604020202020204" pitchFamily="34" charset="0"/>
              </a:rPr>
              <a:t>en la vida cotidiana, así como su trascendencia en la aplicación al resolver problemas, analizando el medio que lo rodea.  </a:t>
            </a:r>
            <a:endParaRPr lang="es-MX" sz="3600" dirty="0">
              <a:latin typeface="Century Gothic" panose="020B0502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6" y="76801"/>
            <a:ext cx="1267340" cy="154897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52" y="0"/>
            <a:ext cx="2877848" cy="1484784"/>
          </a:xfrm>
          <a:prstGeom prst="rect">
            <a:avLst/>
          </a:prstGeom>
        </p:spPr>
      </p:pic>
    </p:spTree>
    <p:extLst>
      <p:ext uri="{BB962C8B-B14F-4D97-AF65-F5344CB8AC3E}">
        <p14:creationId xmlns:p14="http://schemas.microsoft.com/office/powerpoint/2010/main" val="261752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463" y="171669"/>
            <a:ext cx="7358062" cy="1714500"/>
          </a:xfrm>
        </p:spPr>
        <p:txBody>
          <a:bodyPr>
            <a:normAutofit/>
          </a:bodyPr>
          <a:lstStyle/>
          <a:p>
            <a:r>
              <a:rPr lang="es-MX" sz="3000" dirty="0">
                <a:latin typeface="Century Gothic" panose="020B0502020202020204" pitchFamily="34" charset="0"/>
              </a:rPr>
              <a:t>Introducción al magnetismo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775520" y="1499757"/>
            <a:ext cx="8546702" cy="2160240"/>
          </a:xfrm>
        </p:spPr>
        <p:txBody>
          <a:bodyPr>
            <a:normAutofit/>
          </a:bodyPr>
          <a:lstStyle/>
          <a:p>
            <a:pPr algn="ctr" eaLnBrk="1" hangingPunct="1">
              <a:lnSpc>
                <a:spcPct val="90000"/>
              </a:lnSpc>
              <a:spcBef>
                <a:spcPct val="20000"/>
              </a:spcBef>
              <a:buClr>
                <a:schemeClr val="accent1"/>
              </a:buClr>
              <a:buSzPct val="80000"/>
              <a:buFont typeface="Wingdings" pitchFamily="2" charset="2"/>
              <a:buNone/>
              <a:defRPr/>
            </a:pPr>
            <a:r>
              <a:rPr lang="es-VE" sz="2000" dirty="0">
                <a:latin typeface="Arial" panose="020B0604020202020204" pitchFamily="34" charset="0"/>
                <a:cs typeface="Arial" panose="020B0604020202020204" pitchFamily="34" charset="0"/>
              </a:rPr>
              <a:t>Antecedentes</a:t>
            </a:r>
          </a:p>
          <a:p>
            <a:pPr algn="just" eaLnBrk="1" hangingPunct="1">
              <a:lnSpc>
                <a:spcPct val="90000"/>
              </a:lnSpc>
              <a:spcBef>
                <a:spcPct val="20000"/>
              </a:spcBef>
              <a:buClr>
                <a:schemeClr val="accent1"/>
              </a:buClr>
              <a:buSzPct val="80000"/>
              <a:buFont typeface="Wingdings" pitchFamily="2" charset="2"/>
              <a:buNone/>
              <a:defRPr/>
            </a:pPr>
            <a:r>
              <a:rPr lang="es-ES" sz="2000" dirty="0">
                <a:latin typeface="Arial" panose="020B0604020202020204" pitchFamily="34" charset="0"/>
                <a:cs typeface="Arial" panose="020B0604020202020204" pitchFamily="34" charset="0"/>
              </a:rPr>
              <a:t>El conocimiento de las acciones magnéticas se remonta a la antigüedad griega, ya entonces se había observado la acción de la </a:t>
            </a:r>
            <a:r>
              <a:rPr lang="es-ES" sz="2000" i="1" dirty="0">
                <a:latin typeface="Arial" panose="020B0604020202020204" pitchFamily="34" charset="0"/>
                <a:cs typeface="Arial" panose="020B0604020202020204" pitchFamily="34" charset="0"/>
              </a:rPr>
              <a:t>magnetita o piedra imán</a:t>
            </a:r>
            <a:r>
              <a:rPr lang="es-ES" sz="2000" dirty="0">
                <a:latin typeface="Arial" panose="020B0604020202020204" pitchFamily="34" charset="0"/>
                <a:cs typeface="Arial" panose="020B0604020202020204" pitchFamily="34" charset="0"/>
              </a:rPr>
              <a:t> sobre el hierro.</a:t>
            </a:r>
            <a:endParaRPr lang="es-MX" sz="2000" dirty="0">
              <a:latin typeface="Arial" panose="020B0604020202020204" pitchFamily="34" charset="0"/>
              <a:cs typeface="Arial" panose="020B0604020202020204" pitchFamily="34" charset="0"/>
            </a:endParaRPr>
          </a:p>
        </p:txBody>
      </p:sp>
      <p:sp>
        <p:nvSpPr>
          <p:cNvPr id="5" name="Rectángulo 4"/>
          <p:cNvSpPr/>
          <p:nvPr/>
        </p:nvSpPr>
        <p:spPr>
          <a:xfrm>
            <a:off x="1704306" y="3565650"/>
            <a:ext cx="8784976" cy="707886"/>
          </a:xfrm>
          <a:prstGeom prst="rect">
            <a:avLst/>
          </a:prstGeom>
        </p:spPr>
        <p:txBody>
          <a:bodyPr wrap="square">
            <a:spAutoFit/>
          </a:bodyPr>
          <a:lstStyle/>
          <a:p>
            <a:r>
              <a:rPr lang="es-ES" sz="2000" dirty="0">
                <a:solidFill>
                  <a:srgbClr val="000000"/>
                </a:solidFill>
                <a:latin typeface="Arial" panose="020B0604020202020204" pitchFamily="34" charset="0"/>
                <a:cs typeface="Arial" panose="020B0604020202020204" pitchFamily="34" charset="0"/>
                <a:sym typeface="Helvetica Light"/>
              </a:rPr>
              <a:t>Pero el estudio fundamentado del magnetismo y sus leyes tienen su inicio en el siglo XIX.</a:t>
            </a:r>
            <a:endParaRPr lang="es-MX" sz="2000" dirty="0">
              <a:solidFill>
                <a:srgbClr val="000000"/>
              </a:solidFill>
              <a:latin typeface="Arial" panose="020B0604020202020204" pitchFamily="34" charset="0"/>
              <a:cs typeface="Arial" panose="020B0604020202020204" pitchFamily="34" charset="0"/>
              <a:sym typeface="Helvetica Ligh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009" y="4437112"/>
            <a:ext cx="2703893" cy="202792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7" y="4549484"/>
            <a:ext cx="2343045" cy="187692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76" y="76801"/>
            <a:ext cx="1267340" cy="154897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3525" y="0"/>
            <a:ext cx="3038475" cy="1809750"/>
          </a:xfrm>
          <a:prstGeom prst="rect">
            <a:avLst/>
          </a:prstGeom>
        </p:spPr>
      </p:pic>
    </p:spTree>
    <p:extLst>
      <p:ext uri="{BB962C8B-B14F-4D97-AF65-F5344CB8AC3E}">
        <p14:creationId xmlns:p14="http://schemas.microsoft.com/office/powerpoint/2010/main" val="2178544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56694" y="256022"/>
            <a:ext cx="7358062" cy="801340"/>
          </a:xfrm>
        </p:spPr>
        <p:txBody>
          <a:bodyPr/>
          <a:lstStyle/>
          <a:p>
            <a:r>
              <a:rPr lang="es-MX" sz="2800" dirty="0"/>
              <a:t>Antecedentes del electromagnetismo </a:t>
            </a:r>
            <a:endParaRPr lang="es-MX" sz="2800" dirty="0"/>
          </a:p>
        </p:txBody>
      </p:sp>
      <p:sp>
        <p:nvSpPr>
          <p:cNvPr id="3" name="2 Marcador de contenido"/>
          <p:cNvSpPr>
            <a:spLocks noGrp="1"/>
          </p:cNvSpPr>
          <p:nvPr>
            <p:ph idx="1"/>
          </p:nvPr>
        </p:nvSpPr>
        <p:spPr>
          <a:xfrm>
            <a:off x="1704175" y="2104938"/>
            <a:ext cx="8640960" cy="2016224"/>
          </a:xfrm>
        </p:spPr>
        <p:txBody>
          <a:bodyPr/>
          <a:lstStyle/>
          <a:p>
            <a:pPr algn="just" eaLnBrk="1" hangingPunct="1">
              <a:lnSpc>
                <a:spcPct val="90000"/>
              </a:lnSpc>
              <a:spcBef>
                <a:spcPct val="20000"/>
              </a:spcBef>
              <a:buClr>
                <a:schemeClr val="accent1"/>
              </a:buClr>
              <a:buSzPct val="80000"/>
              <a:buFont typeface="Wingdings" pitchFamily="2" charset="2"/>
              <a:buNone/>
              <a:defRPr/>
            </a:pPr>
            <a:r>
              <a:rPr lang="es-ES" dirty="0">
                <a:latin typeface="Times New Roman" pitchFamily="18" charset="0"/>
              </a:rPr>
              <a:t>El físico danés </a:t>
            </a:r>
            <a:r>
              <a:rPr lang="es-ES" i="1" dirty="0">
                <a:latin typeface="Times New Roman" pitchFamily="18" charset="0"/>
              </a:rPr>
              <a:t>Oersted</a:t>
            </a:r>
            <a:r>
              <a:rPr lang="es-ES" dirty="0">
                <a:latin typeface="Times New Roman" pitchFamily="18" charset="0"/>
              </a:rPr>
              <a:t> comprobó la interacción entre la corriente eléctrica y una aguja imantada, lo que indicaba que los efectos de imanes y corrientes eléctricas eran similares.</a:t>
            </a:r>
            <a:r>
              <a:rPr lang="es-ES" dirty="0">
                <a:latin typeface="Arial" charset="0"/>
              </a:rPr>
              <a:t> </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404" y="4221088"/>
            <a:ext cx="3061353" cy="1836812"/>
          </a:xfrm>
          <a:prstGeom prst="rect">
            <a:avLst/>
          </a:prstGeom>
        </p:spPr>
      </p:pic>
      <p:pic>
        <p:nvPicPr>
          <p:cNvPr id="6" name="Picture 19" descr="MVC-005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5" y="4210794"/>
            <a:ext cx="4033111" cy="179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1991544" y="6309320"/>
            <a:ext cx="7704856" cy="369332"/>
          </a:xfrm>
          <a:prstGeom prst="rect">
            <a:avLst/>
          </a:prstGeom>
        </p:spPr>
        <p:txBody>
          <a:bodyPr wrap="square">
            <a:spAutoFit/>
          </a:bodyPr>
          <a:lstStyle/>
          <a:p>
            <a:r>
              <a:rPr lang="es-MX" dirty="0">
                <a:effectLst>
                  <a:outerShdw blurRad="38100" dist="38100" dir="2700000" algn="tl">
                    <a:srgbClr val="C0C0C0"/>
                  </a:outerShdw>
                </a:effectLst>
              </a:rPr>
              <a:t>Desviación de la brújula cuando circula una corriente en un conductor. </a:t>
            </a:r>
            <a:endParaRPr lang="es-MX" dirty="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76" y="76801"/>
            <a:ext cx="1267340" cy="154897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3525" y="0"/>
            <a:ext cx="3038475" cy="1809750"/>
          </a:xfrm>
          <a:prstGeom prst="rect">
            <a:avLst/>
          </a:prstGeom>
        </p:spPr>
      </p:pic>
    </p:spTree>
    <p:extLst>
      <p:ext uri="{BB962C8B-B14F-4D97-AF65-F5344CB8AC3E}">
        <p14:creationId xmlns:p14="http://schemas.microsoft.com/office/powerpoint/2010/main" val="232682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7763" y="179388"/>
            <a:ext cx="7358062" cy="801340"/>
          </a:xfrm>
        </p:spPr>
        <p:txBody>
          <a:bodyPr>
            <a:normAutofit/>
          </a:bodyPr>
          <a:lstStyle/>
          <a:p>
            <a:r>
              <a:rPr lang="es-MX" sz="3000" dirty="0">
                <a:latin typeface="Century Gothic" panose="020B0502020202020204" pitchFamily="34" charset="0"/>
              </a:rPr>
              <a:t>Antecedentes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713285" y="1124746"/>
            <a:ext cx="7358062" cy="1440159"/>
          </a:xfrm>
        </p:spPr>
        <p:txBody>
          <a:bodyPr>
            <a:normAutofit/>
          </a:bodyPr>
          <a:lstStyle/>
          <a:p>
            <a:pPr algn="ctr"/>
            <a:r>
              <a:rPr lang="es-ES" sz="2000" i="1" dirty="0">
                <a:latin typeface="Arial" panose="020B0604020202020204" pitchFamily="34" charset="0"/>
                <a:cs typeface="Arial" panose="020B0604020202020204" pitchFamily="34" charset="0"/>
              </a:rPr>
              <a:t>Faraday</a:t>
            </a:r>
            <a:r>
              <a:rPr lang="es-ES" sz="2000" dirty="0">
                <a:latin typeface="Arial" panose="020B0604020202020204" pitchFamily="34" charset="0"/>
                <a:cs typeface="Arial" panose="020B0604020202020204" pitchFamily="34" charset="0"/>
              </a:rPr>
              <a:t> consiguió generar una corriente eléctrica en una espira variando la intensidad de corriente en un circuito próximo.</a:t>
            </a:r>
            <a:endParaRPr lang="es-MX" sz="2000" dirty="0">
              <a:latin typeface="Arial" panose="020B0604020202020204" pitchFamily="34" charset="0"/>
              <a:cs typeface="Arial" panose="020B0604020202020204" pitchFamily="34" charset="0"/>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163324050"/>
              </p:ext>
            </p:extLst>
          </p:nvPr>
        </p:nvGraphicFramePr>
        <p:xfrm>
          <a:off x="3582790" y="2133821"/>
          <a:ext cx="3267711" cy="2835474"/>
        </p:xfrm>
        <a:graphic>
          <a:graphicData uri="http://schemas.openxmlformats.org/presentationml/2006/ole">
            <mc:AlternateContent xmlns:mc="http://schemas.openxmlformats.org/markup-compatibility/2006">
              <mc:Choice xmlns:v="urn:schemas-microsoft-com:vml" Requires="v">
                <p:oleObj spid="_x0000_s1029" r:id="rId3" imgW="1938040" imgH="1682072" progId="CorelPhotoPaint.Image.9">
                  <p:embed/>
                </p:oleObj>
              </mc:Choice>
              <mc:Fallback>
                <p:oleObj r:id="rId3" imgW="1938040" imgH="1682072" progId="CorelPhotoPaint.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790" y="2133821"/>
                        <a:ext cx="3267711" cy="283547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pic>
                </p:oleObj>
              </mc:Fallback>
            </mc:AlternateContent>
          </a:graphicData>
        </a:graphic>
      </p:graphicFrame>
      <p:sp>
        <p:nvSpPr>
          <p:cNvPr id="6" name="Rectángulo 5"/>
          <p:cNvSpPr/>
          <p:nvPr/>
        </p:nvSpPr>
        <p:spPr>
          <a:xfrm>
            <a:off x="1650554" y="5235014"/>
            <a:ext cx="8892480" cy="707886"/>
          </a:xfrm>
          <a:prstGeom prst="rect">
            <a:avLst/>
          </a:prstGeom>
        </p:spPr>
        <p:txBody>
          <a:bodyPr wrap="square">
            <a:spAutoFit/>
          </a:bodyPr>
          <a:lstStyle/>
          <a:p>
            <a:pPr algn="ctr"/>
            <a:r>
              <a:rPr lang="es-ES" sz="2000" dirty="0">
                <a:solidFill>
                  <a:srgbClr val="000000"/>
                </a:solidFill>
                <a:latin typeface="Arial" panose="020B0604020202020204" pitchFamily="34" charset="0"/>
                <a:cs typeface="Arial" panose="020B0604020202020204" pitchFamily="34" charset="0"/>
                <a:sym typeface="Helvetica Light"/>
              </a:rPr>
              <a:t>Ambos resultados se deben a fuerzas originadas por la carga eléctrica en movimiento.</a:t>
            </a:r>
            <a:endParaRPr lang="es-MX" sz="2000" dirty="0">
              <a:solidFill>
                <a:srgbClr val="000000"/>
              </a:solidFill>
              <a:latin typeface="Arial" panose="020B0604020202020204" pitchFamily="34" charset="0"/>
              <a:cs typeface="Arial" panose="020B0604020202020204" pitchFamily="34" charset="0"/>
              <a:sym typeface="Helvetica Light"/>
            </a:endParaRP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76" y="76801"/>
            <a:ext cx="1267340" cy="1548971"/>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525" y="0"/>
            <a:ext cx="3038475" cy="1809750"/>
          </a:xfrm>
          <a:prstGeom prst="rect">
            <a:avLst/>
          </a:prstGeom>
        </p:spPr>
      </p:pic>
    </p:spTree>
    <p:extLst>
      <p:ext uri="{BB962C8B-B14F-4D97-AF65-F5344CB8AC3E}">
        <p14:creationId xmlns:p14="http://schemas.microsoft.com/office/powerpoint/2010/main" val="25240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7763" y="179388"/>
            <a:ext cx="7358062" cy="945356"/>
          </a:xfrm>
        </p:spPr>
        <p:txBody>
          <a:bodyPr>
            <a:normAutofit/>
          </a:bodyPr>
          <a:lstStyle/>
          <a:p>
            <a:r>
              <a:rPr lang="es-MX" sz="3000" dirty="0">
                <a:latin typeface="Century Gothic" panose="020B0502020202020204" pitchFamily="34" charset="0"/>
              </a:rPr>
              <a:t>Antecedentes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694844" y="1446769"/>
            <a:ext cx="7311726" cy="2016223"/>
          </a:xfrm>
        </p:spPr>
        <p:txBody>
          <a:bodyPr>
            <a:normAutofit/>
          </a:bodyPr>
          <a:lstStyle/>
          <a:p>
            <a:pPr algn="ctr" eaLnBrk="1" hangingPunct="1">
              <a:lnSpc>
                <a:spcPct val="90000"/>
              </a:lnSpc>
              <a:spcBef>
                <a:spcPct val="20000"/>
              </a:spcBef>
              <a:buClr>
                <a:schemeClr val="accent1"/>
              </a:buClr>
              <a:buSzPct val="80000"/>
              <a:buFont typeface="Wingdings" pitchFamily="2" charset="2"/>
              <a:buNone/>
              <a:defRPr/>
            </a:pPr>
            <a:r>
              <a:rPr lang="es-ES" sz="2000" dirty="0">
                <a:latin typeface="Arial" panose="020B0604020202020204" pitchFamily="34" charset="0"/>
                <a:cs typeface="Arial" panose="020B0604020202020204" pitchFamily="34" charset="0"/>
              </a:rPr>
              <a:t>Estas fuerzas no son las electrostáticas ya estudiadas, sino que tienen un carácter diferente (magnético), atribuible sin duda al movimiento de la carga eléctrica.</a:t>
            </a:r>
          </a:p>
          <a:p>
            <a:pPr algn="ctr"/>
            <a:endParaRPr lang="es-MX" sz="2000" dirty="0">
              <a:latin typeface="Arial" panose="020B0604020202020204" pitchFamily="34" charset="0"/>
              <a:cs typeface="Arial" panose="020B0604020202020204" pitchFamily="34" charset="0"/>
            </a:endParaRPr>
          </a:p>
        </p:txBody>
      </p:sp>
      <p:sp>
        <p:nvSpPr>
          <p:cNvPr id="5" name="Rectángulo 4"/>
          <p:cNvSpPr/>
          <p:nvPr/>
        </p:nvSpPr>
        <p:spPr>
          <a:xfrm>
            <a:off x="1373016" y="2755106"/>
            <a:ext cx="8640960" cy="707886"/>
          </a:xfrm>
          <a:prstGeom prst="rect">
            <a:avLst/>
          </a:prstGeom>
        </p:spPr>
        <p:txBody>
          <a:bodyPr wrap="square">
            <a:spAutoFit/>
          </a:bodyPr>
          <a:lstStyle/>
          <a:p>
            <a:pPr algn="ctr"/>
            <a:r>
              <a:rPr lang="es-ES" sz="2000" dirty="0">
                <a:solidFill>
                  <a:srgbClr val="000000"/>
                </a:solidFill>
                <a:latin typeface="Arial" panose="020B0604020202020204" pitchFamily="34" charset="0"/>
                <a:cs typeface="Arial" panose="020B0604020202020204" pitchFamily="34" charset="0"/>
                <a:sym typeface="Helvetica Light"/>
              </a:rPr>
              <a:t>El campo magnético varía a lo largo del día. En ocasiones sus variaciones son tan grandes que se les denomina "tormentas magnéticas". </a:t>
            </a:r>
            <a:endParaRPr lang="es-MX" sz="2000" dirty="0">
              <a:solidFill>
                <a:srgbClr val="000000"/>
              </a:solidFill>
              <a:latin typeface="Arial" panose="020B0604020202020204" pitchFamily="34" charset="0"/>
              <a:cs typeface="Arial" panose="020B0604020202020204" pitchFamily="34" charset="0"/>
              <a:sym typeface="Helvetica Ligh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829" y="3954940"/>
            <a:ext cx="3513584" cy="1920759"/>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76" y="76801"/>
            <a:ext cx="1267340" cy="1548971"/>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525" y="0"/>
            <a:ext cx="3038475" cy="1809750"/>
          </a:xfrm>
          <a:prstGeom prst="rect">
            <a:avLst/>
          </a:prstGeom>
        </p:spPr>
      </p:pic>
    </p:spTree>
    <p:extLst>
      <p:ext uri="{BB962C8B-B14F-4D97-AF65-F5344CB8AC3E}">
        <p14:creationId xmlns:p14="http://schemas.microsoft.com/office/powerpoint/2010/main" val="1005747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8314" y="179390"/>
            <a:ext cx="7358062" cy="873348"/>
          </a:xfrm>
        </p:spPr>
        <p:txBody>
          <a:bodyPr/>
          <a:lstStyle/>
          <a:p>
            <a:pPr eaLnBrk="1" hangingPunct="1"/>
            <a:r>
              <a:rPr lang="es-MX" sz="2800" dirty="0">
                <a:solidFill>
                  <a:schemeClr val="tx2"/>
                </a:solidFill>
              </a:rPr>
              <a:t>Campo magnético producido por una corriente</a:t>
            </a:r>
            <a:endParaRPr lang="es-ES" sz="2800" dirty="0">
              <a:solidFill>
                <a:schemeClr val="tx2"/>
              </a:solidFill>
            </a:endParaRPr>
          </a:p>
        </p:txBody>
      </p:sp>
      <p:sp>
        <p:nvSpPr>
          <p:cNvPr id="3" name="2 Marcador de contenido"/>
          <p:cNvSpPr>
            <a:spLocks noGrp="1"/>
          </p:cNvSpPr>
          <p:nvPr>
            <p:ph idx="1"/>
          </p:nvPr>
        </p:nvSpPr>
        <p:spPr>
          <a:xfrm>
            <a:off x="2154784" y="1013141"/>
            <a:ext cx="7201592" cy="1512167"/>
          </a:xfrm>
        </p:spPr>
        <p:txBody>
          <a:bodyPr>
            <a:normAutofit/>
          </a:bodyPr>
          <a:lstStyle/>
          <a:p>
            <a:pPr algn="ctr"/>
            <a:r>
              <a:rPr lang="es-MX" sz="2000" dirty="0">
                <a:latin typeface="Arial" panose="020B0604020202020204" pitchFamily="34" charset="0"/>
                <a:cs typeface="Arial" panose="020B0604020202020204" pitchFamily="34" charset="0"/>
              </a:rPr>
              <a:t>Para verificar este experimento se atraviesa el conductor rectilíneo con un cartón horizontal rígido, en el momento que circula la corriente</a:t>
            </a:r>
            <a:endParaRPr lang="es-MX" sz="2000" dirty="0">
              <a:latin typeface="Arial" panose="020B0604020202020204" pitchFamily="34" charset="0"/>
              <a:cs typeface="Arial" panose="020B0604020202020204" pitchFamily="34" charset="0"/>
            </a:endParaRPr>
          </a:p>
        </p:txBody>
      </p:sp>
      <p:sp>
        <p:nvSpPr>
          <p:cNvPr id="5" name="Rectángulo 4"/>
          <p:cNvSpPr/>
          <p:nvPr/>
        </p:nvSpPr>
        <p:spPr>
          <a:xfrm>
            <a:off x="1716517" y="2456677"/>
            <a:ext cx="8496943" cy="1015663"/>
          </a:xfrm>
          <a:prstGeom prst="rect">
            <a:avLst/>
          </a:prstGeom>
        </p:spPr>
        <p:txBody>
          <a:bodyPr wrap="square">
            <a:spAutoFit/>
          </a:bodyPr>
          <a:lstStyle/>
          <a:p>
            <a:r>
              <a:rPr lang="es-MX" sz="2000" dirty="0">
                <a:latin typeface="Arial" panose="020B0604020202020204" pitchFamily="34" charset="0"/>
                <a:cs typeface="Arial" panose="020B0604020202020204" pitchFamily="34" charset="0"/>
              </a:rPr>
              <a:t>por el conductor se agrega al cartón limaduras de hierro y se  observa que estas se orientan formando circunferencias concéntricas con el alambre</a:t>
            </a:r>
          </a:p>
        </p:txBody>
      </p:sp>
      <p:sp>
        <p:nvSpPr>
          <p:cNvPr id="6" name="Rectángulo 5"/>
          <p:cNvSpPr/>
          <p:nvPr/>
        </p:nvSpPr>
        <p:spPr>
          <a:xfrm>
            <a:off x="1998314" y="5784799"/>
            <a:ext cx="8346950" cy="707886"/>
          </a:xfrm>
          <a:prstGeom prst="rect">
            <a:avLst/>
          </a:prstGeom>
        </p:spPr>
        <p:txBody>
          <a:bodyPr wrap="square">
            <a:spAutoFit/>
          </a:bodyPr>
          <a:lstStyle/>
          <a:p>
            <a:r>
              <a:rPr lang="es-MX" sz="2000" dirty="0">
                <a:latin typeface="Arial" panose="020B0604020202020204" pitchFamily="34" charset="0"/>
                <a:cs typeface="Arial" panose="020B0604020202020204" pitchFamily="34" charset="0"/>
              </a:rPr>
              <a:t>es posible conocer  la dirección del campo magnético debido a la corriente de electrones y se aplica la regla de la mano izquierda.</a:t>
            </a:r>
          </a:p>
        </p:txBody>
      </p:sp>
      <p:pic>
        <p:nvPicPr>
          <p:cNvPr id="7" name="Picture 59" descr="MVC-00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992" y="3403708"/>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99" y="0"/>
            <a:ext cx="1267340" cy="154897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4216" y="0"/>
            <a:ext cx="2347784" cy="1398367"/>
          </a:xfrm>
          <a:prstGeom prst="rect">
            <a:avLst/>
          </a:prstGeom>
        </p:spPr>
      </p:pic>
    </p:spTree>
    <p:extLst>
      <p:ext uri="{BB962C8B-B14F-4D97-AF65-F5344CB8AC3E}">
        <p14:creationId xmlns:p14="http://schemas.microsoft.com/office/powerpoint/2010/main" val="59706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98875" y="646670"/>
            <a:ext cx="7358062" cy="857250"/>
          </a:xfrm>
        </p:spPr>
        <p:txBody>
          <a:bodyPr>
            <a:normAutofit/>
          </a:bodyPr>
          <a:lstStyle/>
          <a:p>
            <a:r>
              <a:rPr lang="es-MX" sz="3000" dirty="0">
                <a:latin typeface="Century Gothic" panose="020B0502020202020204" pitchFamily="34" charset="0"/>
              </a:rPr>
              <a:t>Regla de la mano izquierda  </a:t>
            </a:r>
            <a:endParaRPr lang="es-MX" sz="3000" dirty="0">
              <a:latin typeface="Century Gothic" panose="020B0502020202020204" pitchFamily="34" charset="0"/>
            </a:endParaRPr>
          </a:p>
        </p:txBody>
      </p:sp>
      <p:sp>
        <p:nvSpPr>
          <p:cNvPr id="3" name="2 Marcador de contenido"/>
          <p:cNvSpPr>
            <a:spLocks noGrp="1"/>
          </p:cNvSpPr>
          <p:nvPr>
            <p:ph idx="1"/>
          </p:nvPr>
        </p:nvSpPr>
        <p:spPr>
          <a:xfrm>
            <a:off x="1748372" y="1844825"/>
            <a:ext cx="6746502" cy="2592288"/>
          </a:xfrm>
        </p:spPr>
        <p:txBody>
          <a:bodyPr>
            <a:normAutofit/>
          </a:bodyPr>
          <a:lstStyle/>
          <a:p>
            <a:pPr algn="just" eaLnBrk="1" hangingPunct="1">
              <a:spcBef>
                <a:spcPct val="50000"/>
              </a:spcBef>
              <a:defRPr/>
            </a:pPr>
            <a:r>
              <a:rPr lang="es-MX" sz="2000" dirty="0">
                <a:latin typeface="Arial" panose="020B0604020202020204" pitchFamily="34" charset="0"/>
                <a:cs typeface="Arial" panose="020B0604020202020204" pitchFamily="34" charset="0"/>
              </a:rPr>
              <a:t>Si un alambre que lleva corriente, se toma con la mano izquierda señalando con el pulgar el sentido de la corriente electrones de menos hacia más, los demás dedos apuntarán en la dirección del campo magnético.</a:t>
            </a:r>
            <a:endParaRPr lang="es-ES" sz="2000" dirty="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024" y="3264536"/>
            <a:ext cx="3228479" cy="322847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02" y="0"/>
            <a:ext cx="1267340" cy="154897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548" y="0"/>
            <a:ext cx="2171451" cy="1293341"/>
          </a:xfrm>
          <a:prstGeom prst="rect">
            <a:avLst/>
          </a:prstGeom>
        </p:spPr>
      </p:pic>
    </p:spTree>
    <p:extLst>
      <p:ext uri="{BB962C8B-B14F-4D97-AF65-F5344CB8AC3E}">
        <p14:creationId xmlns:p14="http://schemas.microsoft.com/office/powerpoint/2010/main" val="4176602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1270</Words>
  <Application>Microsoft Office PowerPoint</Application>
  <PresentationFormat>Panorámica</PresentationFormat>
  <Paragraphs>116</Paragraphs>
  <Slides>24</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2</vt:i4>
      </vt:variant>
      <vt:variant>
        <vt:lpstr>Títulos de diapositiva</vt:lpstr>
      </vt:variant>
      <vt:variant>
        <vt:i4>24</vt:i4>
      </vt:variant>
    </vt:vector>
  </HeadingPairs>
  <TitlesOfParts>
    <vt:vector size="37" baseType="lpstr">
      <vt:lpstr>Arial</vt:lpstr>
      <vt:lpstr>Calibri</vt:lpstr>
      <vt:lpstr>Calibri Light</vt:lpstr>
      <vt:lpstr>Century Gothic</vt:lpstr>
      <vt:lpstr>Helvetica</vt:lpstr>
      <vt:lpstr>Helvetica Light</vt:lpstr>
      <vt:lpstr>Symbol</vt:lpstr>
      <vt:lpstr>Tahoma</vt:lpstr>
      <vt:lpstr>Times New Roman</vt:lpstr>
      <vt:lpstr>Wingdings</vt:lpstr>
      <vt:lpstr>Tema de Office</vt:lpstr>
      <vt:lpstr>CorelPhotoPaint.Image.9</vt:lpstr>
      <vt:lpstr>Ecuación</vt:lpstr>
      <vt:lpstr>ESCUELA PREPARATORIA No.3 </vt:lpstr>
      <vt:lpstr>Presentación de PowerPoint</vt:lpstr>
      <vt:lpstr>Presentación de PowerPoint</vt:lpstr>
      <vt:lpstr>Introducción al magnetismo </vt:lpstr>
      <vt:lpstr>Antecedentes del electromagnetismo </vt:lpstr>
      <vt:lpstr>Antecedentes </vt:lpstr>
      <vt:lpstr>Antecedentes </vt:lpstr>
      <vt:lpstr>Campo magnético producido por una corriente</vt:lpstr>
      <vt:lpstr>Regla de la mano izquierda  </vt:lpstr>
      <vt:lpstr>Campo magnético producido por una corriente eléctrica en un conductor recto</vt:lpstr>
      <vt:lpstr>Valor de la inducción magnética</vt:lpstr>
      <vt:lpstr>Inducción magnética </vt:lpstr>
      <vt:lpstr>Valor de la inducción magnética cuando se enrolla un alambre en forma circular</vt:lpstr>
      <vt:lpstr>Campo magnético producido por un solenoide</vt:lpstr>
      <vt:lpstr>Campo magnético producido para una espira</vt:lpstr>
      <vt:lpstr>Fuerza sobre un conductor por el que circula una corriente</vt:lpstr>
      <vt:lpstr>Inducción Electromagnética</vt:lpstr>
      <vt:lpstr>Ley de Lenz</vt:lpstr>
      <vt:lpstr>Ley de Faraday</vt:lpstr>
      <vt:lpstr>Problemas de inducción Magnética</vt:lpstr>
      <vt:lpstr>Problema: inducción magnética </vt:lpstr>
      <vt:lpstr>Problema: inducción magnética </vt:lpstr>
      <vt:lpstr>Bibliografía </vt:lpstr>
      <vt:lpstr>REFERENCIA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SAUCEDO A</dc:creator>
  <cp:lastModifiedBy>ANGEL SAUCEDO A</cp:lastModifiedBy>
  <cp:revision>26</cp:revision>
  <dcterms:created xsi:type="dcterms:W3CDTF">2016-04-14T17:39:31Z</dcterms:created>
  <dcterms:modified xsi:type="dcterms:W3CDTF">2016-05-23T18:12:03Z</dcterms:modified>
</cp:coreProperties>
</file>