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62" r:id="rId27"/>
    <p:sldId id="290" r:id="rId28"/>
    <p:sldId id="291" r:id="rId2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1848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275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8831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8383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4763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6668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8965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072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2479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335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413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7082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sites.google.com/a/uaeh.edu.mx/fisica_prepa3" TargetMode="External"/><Relationship Id="rId2" Type="http://schemas.openxmlformats.org/officeDocument/2006/relationships/hyperlink" Target="mailto:irmag@uaeh.edu.mx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00433" y="562157"/>
            <a:ext cx="9144000" cy="2387600"/>
          </a:xfrm>
        </p:spPr>
        <p:txBody>
          <a:bodyPr>
            <a:normAutofit/>
          </a:bodyPr>
          <a:lstStyle/>
          <a:p>
            <a:r>
              <a:rPr lang="es-MX" sz="4000" b="1" dirty="0" smtClean="0">
                <a:latin typeface="Century Gothic" panose="020B0502020202020204" pitchFamily="34" charset="0"/>
              </a:rPr>
              <a:t>ESCUELA PREPARATORIA No.3 </a:t>
            </a:r>
            <a:endParaRPr lang="es-MX" sz="4000" b="1" dirty="0">
              <a:latin typeface="Century Gothic" panose="020B0502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0433" y="3163126"/>
            <a:ext cx="9144000" cy="2164778"/>
          </a:xfrm>
        </p:spPr>
        <p:txBody>
          <a:bodyPr>
            <a:normAutofit lnSpcReduction="10000"/>
          </a:bodyPr>
          <a:lstStyle/>
          <a:p>
            <a:r>
              <a:rPr lang="es-MX" i="1" dirty="0" smtClean="0">
                <a:latin typeface="Century Gothic" panose="020B0502020202020204" pitchFamily="34" charset="0"/>
              </a:rPr>
              <a:t>Área académica</a:t>
            </a:r>
            <a:r>
              <a:rPr lang="es-MX" i="1" dirty="0" smtClean="0">
                <a:latin typeface="Century Gothic" panose="020B0502020202020204" pitchFamily="34" charset="0"/>
              </a:rPr>
              <a:t>: </a:t>
            </a:r>
            <a:r>
              <a:rPr lang="es-ES" b="1" dirty="0" smtClean="0">
                <a:latin typeface="Century Gothic" panose="020B0502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Física</a:t>
            </a:r>
            <a:r>
              <a:rPr lang="es-MX" b="1" i="1" dirty="0" smtClean="0">
                <a:latin typeface="Century Gothic" panose="020B0502020202020204" pitchFamily="34" charset="0"/>
              </a:rPr>
              <a:t> </a:t>
            </a:r>
            <a:endParaRPr lang="es-MX" b="1" i="1" dirty="0" smtClean="0">
              <a:latin typeface="Century Gothic" panose="020B0502020202020204" pitchFamily="34" charset="0"/>
            </a:endParaRPr>
          </a:p>
          <a:p>
            <a:r>
              <a:rPr lang="es-MX" i="1" dirty="0" smtClean="0">
                <a:latin typeface="Century Gothic" panose="020B0502020202020204" pitchFamily="34" charset="0"/>
              </a:rPr>
              <a:t>Tema</a:t>
            </a:r>
            <a:r>
              <a:rPr lang="es-MX" i="1" dirty="0" smtClean="0">
                <a:latin typeface="Century Gothic" panose="020B0502020202020204" pitchFamily="34" charset="0"/>
              </a:rPr>
              <a:t>: </a:t>
            </a:r>
            <a:r>
              <a:rPr lang="es-ES" b="1" dirty="0" smtClean="0">
                <a:latin typeface="Century Gothic" panose="020B0502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Problemas de Cinemática</a:t>
            </a:r>
            <a:endParaRPr lang="es-MX" b="1" dirty="0" smtClean="0">
              <a:latin typeface="Century Gothic" panose="020B0502020202020204" pitchFamily="34" charset="0"/>
            </a:endParaRPr>
          </a:p>
          <a:p>
            <a:r>
              <a:rPr lang="es-MX" i="1" dirty="0" smtClean="0">
                <a:latin typeface="Century Gothic" panose="020B0502020202020204" pitchFamily="34" charset="0"/>
              </a:rPr>
              <a:t>Profesora</a:t>
            </a:r>
            <a:r>
              <a:rPr lang="es-MX" dirty="0" smtClean="0">
                <a:latin typeface="Century Gothic" panose="020B0502020202020204" pitchFamily="34" charset="0"/>
              </a:rPr>
              <a:t>: </a:t>
            </a:r>
            <a:r>
              <a:rPr lang="es-ES" b="1" dirty="0">
                <a:latin typeface="Century Gothic" panose="020B0502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Ing. y </a:t>
            </a:r>
            <a:r>
              <a:rPr lang="es-ES" b="1" dirty="0" err="1">
                <a:latin typeface="Century Gothic" panose="020B0502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Psc</a:t>
            </a:r>
            <a:r>
              <a:rPr lang="es-ES" b="1" dirty="0">
                <a:latin typeface="Century Gothic" panose="020B0502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. María Irma García </a:t>
            </a:r>
            <a:r>
              <a:rPr lang="es-ES" b="1" dirty="0" smtClean="0">
                <a:latin typeface="Century Gothic" panose="020B0502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Ordaz</a:t>
            </a:r>
            <a:endParaRPr lang="es-MX" b="1" dirty="0" smtClean="0">
              <a:latin typeface="Century Gothic" panose="020B0502020202020204" pitchFamily="34" charset="0"/>
            </a:endParaRPr>
          </a:p>
          <a:p>
            <a:r>
              <a:rPr lang="es-MX" i="1" dirty="0">
                <a:latin typeface="Century Gothic" panose="020B0502020202020204" pitchFamily="34" charset="0"/>
              </a:rPr>
              <a:t>Periodo</a:t>
            </a:r>
            <a:r>
              <a:rPr lang="es-MX" i="1" dirty="0" smtClean="0">
                <a:latin typeface="Century Gothic" panose="020B0502020202020204" pitchFamily="34" charset="0"/>
              </a:rPr>
              <a:t>: </a:t>
            </a:r>
            <a:r>
              <a:rPr lang="es-MX" b="1" i="1" dirty="0" smtClean="0">
                <a:latin typeface="Century Gothic" panose="020B0502020202020204" pitchFamily="34" charset="0"/>
              </a:rPr>
              <a:t>Enero – junio 2016 </a:t>
            </a:r>
            <a:endParaRPr lang="es-MX" b="1" dirty="0">
              <a:latin typeface="Century Gothic" panose="020B0502020202020204" pitchFamily="34" charset="0"/>
            </a:endParaRPr>
          </a:p>
          <a:p>
            <a:r>
              <a:rPr lang="es-MX" i="1" dirty="0" smtClean="0">
                <a:latin typeface="Century Gothic" panose="020B0502020202020204" pitchFamily="34" charset="0"/>
              </a:rPr>
              <a:t>Materia</a:t>
            </a:r>
            <a:r>
              <a:rPr lang="es-MX" i="1" dirty="0" smtClean="0">
                <a:latin typeface="Century Gothic" panose="020B0502020202020204" pitchFamily="34" charset="0"/>
              </a:rPr>
              <a:t>: </a:t>
            </a:r>
            <a:r>
              <a:rPr lang="es-ES" b="1" dirty="0">
                <a:latin typeface="Century Gothic" panose="020B0502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Física</a:t>
            </a:r>
            <a:endParaRPr lang="es-MX" b="1" dirty="0" smtClean="0">
              <a:latin typeface="Century Gothic" panose="020B0502020202020204" pitchFamily="34" charset="0"/>
            </a:endParaRPr>
          </a:p>
          <a:p>
            <a:endParaRPr lang="es-MX" dirty="0" smtClean="0">
              <a:latin typeface="Century Gothic" panose="020B0502020202020204" pitchFamily="34" charset="0"/>
            </a:endParaRPr>
          </a:p>
          <a:p>
            <a:endParaRPr lang="es-MX" dirty="0" smtClean="0">
              <a:latin typeface="Century Gothic" panose="020B0502020202020204" pitchFamily="34" charset="0"/>
            </a:endParaRPr>
          </a:p>
          <a:p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8811" y="22418"/>
            <a:ext cx="3038475" cy="180975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93" y="69828"/>
            <a:ext cx="1267340" cy="154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42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94392" y="662625"/>
            <a:ext cx="7358062" cy="857250"/>
          </a:xfrm>
        </p:spPr>
        <p:txBody>
          <a:bodyPr>
            <a:normAutofit/>
          </a:bodyPr>
          <a:lstStyle/>
          <a:p>
            <a:r>
              <a:rPr lang="es-MX" sz="3000" dirty="0">
                <a:latin typeface="Century Gothic" panose="020B0502020202020204" pitchFamily="34" charset="0"/>
              </a:rPr>
              <a:t>Problema: movimiento </a:t>
            </a:r>
            <a:r>
              <a:rPr lang="es-MX" sz="3000" dirty="0">
                <a:latin typeface="Century Gothic" panose="020B0502020202020204" pitchFamily="34" charset="0"/>
              </a:rPr>
              <a:t>horizontal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36365" y="1972743"/>
            <a:ext cx="7119788" cy="4201853"/>
          </a:xfrm>
        </p:spPr>
        <p:txBody>
          <a:bodyPr>
            <a:normAutofit/>
          </a:bodyPr>
          <a:lstStyle/>
          <a:p>
            <a:pPr algn="ctr"/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Encontrar la velocidad promedio de un carro, que durante su recorrido hacia el norte tuvo las siguientes velocidades. </a:t>
            </a:r>
          </a:p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s-MX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=18.5 m/s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s-MX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=22 m/s 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s-MX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=20.3 m/s </a:t>
            </a:r>
          </a:p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s-MX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=21.5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m/s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711624" y="5805264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Datos </a:t>
            </a:r>
            <a:r>
              <a:rPr lang="es-MX" dirty="0"/>
              <a:t>		formula 	</a:t>
            </a:r>
            <a:r>
              <a:rPr lang="es-MX" dirty="0"/>
              <a:t>	sustitución </a:t>
            </a:r>
            <a:r>
              <a:rPr lang="es-MX" dirty="0"/>
              <a:t>	</a:t>
            </a:r>
            <a:r>
              <a:rPr lang="es-MX" dirty="0"/>
              <a:t>	resultado 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454" y="1"/>
            <a:ext cx="2339545" cy="132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55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94392" y="851286"/>
            <a:ext cx="7358062" cy="857250"/>
          </a:xfrm>
        </p:spPr>
        <p:txBody>
          <a:bodyPr>
            <a:normAutofit/>
          </a:bodyPr>
          <a:lstStyle/>
          <a:p>
            <a:r>
              <a:rPr lang="es-MX" sz="3000" dirty="0">
                <a:latin typeface="Century Gothic" panose="020B0502020202020204" pitchFamily="34" charset="0"/>
              </a:rPr>
              <a:t>Problema: movimiento </a:t>
            </a:r>
            <a:r>
              <a:rPr lang="es-MX" sz="3000" dirty="0">
                <a:latin typeface="Century Gothic" panose="020B0502020202020204" pitchFamily="34" charset="0"/>
              </a:rPr>
              <a:t>horizontal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24155" y="2091214"/>
            <a:ext cx="6746502" cy="4248472"/>
          </a:xfrm>
        </p:spPr>
        <p:txBody>
          <a:bodyPr>
            <a:normAutofit/>
          </a:bodyPr>
          <a:lstStyle/>
          <a:p>
            <a:pPr algn="ctr"/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Encontrar la velocidad promedio de un auto, que durante su recorrido hacia el norte tuvo las siguientes velocidades. </a:t>
            </a:r>
          </a:p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s-MX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=38.5m/s</a:t>
            </a:r>
          </a:p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s-MX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=23m/s </a:t>
            </a:r>
          </a:p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s-MX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=21.9 m/s </a:t>
            </a:r>
          </a:p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s-MX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=41.5 m/s</a:t>
            </a:r>
          </a:p>
          <a:p>
            <a:pPr algn="ctr"/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855169" y="5517232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Datos </a:t>
            </a:r>
            <a:r>
              <a:rPr lang="es-MX" dirty="0"/>
              <a:t>		formula 	</a:t>
            </a:r>
            <a:r>
              <a:rPr lang="es-MX" dirty="0"/>
              <a:t>	sustitución </a:t>
            </a:r>
            <a:r>
              <a:rPr lang="es-MX" dirty="0"/>
              <a:t>	</a:t>
            </a:r>
            <a:r>
              <a:rPr lang="es-MX" dirty="0"/>
              <a:t>	resultado 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454" y="1"/>
            <a:ext cx="2339545" cy="132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78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24446" y="896624"/>
            <a:ext cx="7358062" cy="857250"/>
          </a:xfrm>
        </p:spPr>
        <p:txBody>
          <a:bodyPr>
            <a:normAutofit/>
          </a:bodyPr>
          <a:lstStyle/>
          <a:p>
            <a:r>
              <a:rPr lang="es-MX" sz="3000" dirty="0">
                <a:latin typeface="Century Gothic" panose="020B0502020202020204" pitchFamily="34" charset="0"/>
              </a:rPr>
              <a:t>Problema: movimiento </a:t>
            </a:r>
            <a:r>
              <a:rPr lang="es-MX" sz="3000" dirty="0">
                <a:latin typeface="Century Gothic" panose="020B0502020202020204" pitchFamily="34" charset="0"/>
              </a:rPr>
              <a:t>horizontal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324446" y="2188620"/>
            <a:ext cx="6746502" cy="1456257"/>
          </a:xfrm>
        </p:spPr>
        <p:txBody>
          <a:bodyPr>
            <a:normAutofit/>
          </a:bodyPr>
          <a:lstStyle/>
          <a:p>
            <a:pPr algn="just"/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Un coche, adquiere una velocidad de 40Km/h al sur en 4s ¿Cuál es su aceleración en m/s</a:t>
            </a:r>
            <a:r>
              <a:rPr lang="es-MX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4" name="Rectángulo 3"/>
          <p:cNvSpPr/>
          <p:nvPr/>
        </p:nvSpPr>
        <p:spPr>
          <a:xfrm>
            <a:off x="2711624" y="4869160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Datos </a:t>
            </a:r>
            <a:r>
              <a:rPr lang="es-MX" dirty="0"/>
              <a:t>		formula 	</a:t>
            </a:r>
            <a:r>
              <a:rPr lang="es-MX" dirty="0"/>
              <a:t>	sustitución </a:t>
            </a:r>
            <a:r>
              <a:rPr lang="es-MX" dirty="0"/>
              <a:t>	</a:t>
            </a:r>
            <a:r>
              <a:rPr lang="es-MX" dirty="0"/>
              <a:t>	resultado 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454" y="1"/>
            <a:ext cx="2339545" cy="132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66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69444" y="502752"/>
            <a:ext cx="7358062" cy="873348"/>
          </a:xfrm>
        </p:spPr>
        <p:txBody>
          <a:bodyPr>
            <a:normAutofit/>
          </a:bodyPr>
          <a:lstStyle/>
          <a:p>
            <a:r>
              <a:rPr lang="es-MX" sz="3000" dirty="0">
                <a:latin typeface="Century Gothic" panose="020B0502020202020204" pitchFamily="34" charset="0"/>
              </a:rPr>
              <a:t>Problema: </a:t>
            </a:r>
            <a:r>
              <a:rPr lang="es-MX" sz="3000" dirty="0">
                <a:latin typeface="Century Gothic" panose="020B0502020202020204" pitchFamily="34" charset="0"/>
              </a:rPr>
              <a:t>Movimiento </a:t>
            </a:r>
            <a:r>
              <a:rPr lang="es-MX" sz="3000" dirty="0">
                <a:latin typeface="Century Gothic" panose="020B0502020202020204" pitchFamily="34" charset="0"/>
              </a:rPr>
              <a:t>vertical</a:t>
            </a:r>
            <a:endParaRPr lang="es-MX" sz="3000" dirty="0">
              <a:latin typeface="Century Gothic" panose="020B0502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76771" y="1510083"/>
            <a:ext cx="7358062" cy="2577803"/>
          </a:xfrm>
        </p:spPr>
        <p:txBody>
          <a:bodyPr>
            <a:normAutofit/>
          </a:bodyPr>
          <a:lstStyle/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Desde un puente de deja caer una piedra, la cual tarda en llegar al suelo 1.5 segundos. 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A) ¿cuál es la altura del puente?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B) ¿con que velocidad cae la piedra?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169444" y="5229200"/>
            <a:ext cx="7854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Datos </a:t>
            </a:r>
            <a:r>
              <a:rPr lang="es-MX" dirty="0"/>
              <a:t>		formula 	</a:t>
            </a:r>
            <a:r>
              <a:rPr lang="es-MX" dirty="0"/>
              <a:t>	sustitución 	</a:t>
            </a:r>
            <a:r>
              <a:rPr lang="es-MX" dirty="0"/>
              <a:t>	resultado </a:t>
            </a: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454" y="1"/>
            <a:ext cx="2339545" cy="132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01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24021" y="960583"/>
            <a:ext cx="7358062" cy="729332"/>
          </a:xfrm>
        </p:spPr>
        <p:txBody>
          <a:bodyPr>
            <a:normAutofit/>
          </a:bodyPr>
          <a:lstStyle/>
          <a:p>
            <a:r>
              <a:rPr lang="es-MX" sz="3000" dirty="0">
                <a:latin typeface="Century Gothic" panose="020B0502020202020204" pitchFamily="34" charset="0"/>
              </a:rPr>
              <a:t>Problema: movimiento vertical</a:t>
            </a:r>
            <a:endParaRPr lang="es-MX" sz="3000" dirty="0">
              <a:latin typeface="Century Gothic" panose="020B0502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24021" y="2009842"/>
            <a:ext cx="7128792" cy="2016224"/>
          </a:xfrm>
        </p:spPr>
        <p:txBody>
          <a:bodyPr>
            <a:normAutofit/>
          </a:bodyPr>
          <a:lstStyle/>
          <a:p>
            <a:pPr algn="ctr"/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Calcular el tiempo que tarda en caer un objeto, desde 30 000 pies de altura.  y  ¿cual es la velocidad que alcanza  al tocar el suelo? 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417764" y="4710659"/>
            <a:ext cx="76386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Datos </a:t>
            </a:r>
            <a:r>
              <a:rPr lang="es-MX" dirty="0"/>
              <a:t>		formula 	</a:t>
            </a:r>
            <a:r>
              <a:rPr lang="es-MX" dirty="0"/>
              <a:t>	sustitución 	</a:t>
            </a:r>
            <a:r>
              <a:rPr lang="es-MX" dirty="0"/>
              <a:t>	resultado </a:t>
            </a: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454" y="1"/>
            <a:ext cx="2339545" cy="132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70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05871" y="851286"/>
            <a:ext cx="7358062" cy="657324"/>
          </a:xfrm>
        </p:spPr>
        <p:txBody>
          <a:bodyPr>
            <a:normAutofit/>
          </a:bodyPr>
          <a:lstStyle/>
          <a:p>
            <a:r>
              <a:rPr lang="es-MX" sz="3000" dirty="0">
                <a:latin typeface="Century Gothic" panose="020B0502020202020204" pitchFamily="34" charset="0"/>
              </a:rPr>
              <a:t>Problema: movimiento vertical</a:t>
            </a:r>
            <a:endParaRPr lang="es-MX" sz="3000" dirty="0">
              <a:latin typeface="Century Gothic" panose="020B0502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78858" y="1957006"/>
            <a:ext cx="7358062" cy="3569518"/>
          </a:xfrm>
        </p:spPr>
        <p:txBody>
          <a:bodyPr>
            <a:normAutofit/>
          </a:bodyPr>
          <a:lstStyle/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Desde un edificio se deja caer un objeto con una velocidad de 25 m/s. 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Calcular:</a:t>
            </a:r>
          </a:p>
          <a:p>
            <a:pPr marL="0" indent="0"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A) El tiempo en caer del objeto </a:t>
            </a:r>
          </a:p>
          <a:p>
            <a:pPr marL="0" indent="0"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B) La altura del edificio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417763" y="5157192"/>
            <a:ext cx="80707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Datos </a:t>
            </a:r>
            <a:r>
              <a:rPr lang="es-MX" dirty="0"/>
              <a:t>		formula </a:t>
            </a:r>
            <a:r>
              <a:rPr lang="es-MX" dirty="0"/>
              <a:t>	</a:t>
            </a:r>
            <a:r>
              <a:rPr lang="es-MX" dirty="0"/>
              <a:t>	sustitución </a:t>
            </a:r>
            <a:r>
              <a:rPr lang="es-MX" dirty="0"/>
              <a:t>	</a:t>
            </a:r>
            <a:r>
              <a:rPr lang="es-MX" dirty="0"/>
              <a:t>	resultado </a:t>
            </a: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454" y="1"/>
            <a:ext cx="2339545" cy="132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94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61244" y="829312"/>
            <a:ext cx="7358062" cy="657324"/>
          </a:xfrm>
        </p:spPr>
        <p:txBody>
          <a:bodyPr>
            <a:normAutofit/>
          </a:bodyPr>
          <a:lstStyle/>
          <a:p>
            <a:r>
              <a:rPr lang="es-MX" sz="3000" dirty="0">
                <a:latin typeface="Century Gothic" panose="020B0502020202020204" pitchFamily="34" charset="0"/>
              </a:rPr>
              <a:t>Problema: movimiento vertical</a:t>
            </a:r>
            <a:endParaRPr lang="es-MX" sz="3000" dirty="0">
              <a:latin typeface="Century Gothic" panose="020B0502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91681" y="1918276"/>
            <a:ext cx="7358062" cy="4017963"/>
          </a:xfrm>
        </p:spPr>
        <p:txBody>
          <a:bodyPr>
            <a:normAutofit/>
          </a:bodyPr>
          <a:lstStyle/>
          <a:p>
            <a:pPr algn="ctr"/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Desde un avión de deja caer un objeto, que tarda en llegar al suelo 45 segundo. 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Calcular: 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A) la altura de lanzamiento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B) la velocidad con la que llega al suelo.  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417763" y="5157192"/>
            <a:ext cx="80707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Datos </a:t>
            </a:r>
            <a:r>
              <a:rPr lang="es-MX" dirty="0"/>
              <a:t>		formula </a:t>
            </a:r>
            <a:r>
              <a:rPr lang="es-MX" dirty="0"/>
              <a:t>	</a:t>
            </a:r>
            <a:r>
              <a:rPr lang="es-MX" dirty="0"/>
              <a:t>	sustitución </a:t>
            </a:r>
            <a:r>
              <a:rPr lang="es-MX" dirty="0"/>
              <a:t>	</a:t>
            </a:r>
            <a:r>
              <a:rPr lang="es-MX" dirty="0"/>
              <a:t>	resultado </a:t>
            </a: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454" y="1"/>
            <a:ext cx="2339545" cy="132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71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29439" y="851286"/>
            <a:ext cx="7358062" cy="657324"/>
          </a:xfrm>
        </p:spPr>
        <p:txBody>
          <a:bodyPr>
            <a:normAutofit/>
          </a:bodyPr>
          <a:lstStyle/>
          <a:p>
            <a:r>
              <a:rPr lang="es-MX" sz="3000" dirty="0">
                <a:latin typeface="Century Gothic" panose="020B0502020202020204" pitchFamily="34" charset="0"/>
              </a:rPr>
              <a:t>Problema: movimiento vertical</a:t>
            </a:r>
            <a:endParaRPr lang="es-MX" sz="3000" dirty="0">
              <a:latin typeface="Century Gothic" panose="020B0502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34219" y="1899847"/>
            <a:ext cx="7358062" cy="4320480"/>
          </a:xfrm>
        </p:spPr>
        <p:txBody>
          <a:bodyPr>
            <a:normAutofit/>
          </a:bodyPr>
          <a:lstStyle/>
          <a:p>
            <a:pPr algn="ctr"/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Desde la azotea de una casa de deja caer un ladrillo, el cual tarda en llegar al suelo 2 segundos.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Calcular: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A) La altura de la casa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B) La velocidad de caída. </a:t>
            </a:r>
          </a:p>
          <a:p>
            <a:pPr algn="ctr"/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417763" y="5157192"/>
            <a:ext cx="80707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Datos </a:t>
            </a:r>
            <a:r>
              <a:rPr lang="es-MX" dirty="0"/>
              <a:t>		formula </a:t>
            </a:r>
            <a:r>
              <a:rPr lang="es-MX" dirty="0"/>
              <a:t>	</a:t>
            </a:r>
            <a:r>
              <a:rPr lang="es-MX" dirty="0"/>
              <a:t>	sustitución </a:t>
            </a:r>
            <a:r>
              <a:rPr lang="es-MX" dirty="0"/>
              <a:t>	</a:t>
            </a:r>
            <a:r>
              <a:rPr lang="es-MX" dirty="0"/>
              <a:t>	resultado </a:t>
            </a: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454" y="1"/>
            <a:ext cx="2339545" cy="132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50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60098" y="559747"/>
            <a:ext cx="7358062" cy="657324"/>
          </a:xfrm>
        </p:spPr>
        <p:txBody>
          <a:bodyPr>
            <a:normAutofit/>
          </a:bodyPr>
          <a:lstStyle/>
          <a:p>
            <a:r>
              <a:rPr lang="es-MX" sz="3000" dirty="0">
                <a:latin typeface="Century Gothic" panose="020B0502020202020204" pitchFamily="34" charset="0"/>
              </a:rPr>
              <a:t>Problema: movimiento vertical</a:t>
            </a:r>
            <a:endParaRPr lang="es-MX" sz="3000" dirty="0">
              <a:latin typeface="Century Gothic" panose="020B0502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826314" y="1625772"/>
            <a:ext cx="7358062" cy="4320480"/>
          </a:xfrm>
        </p:spPr>
        <p:txBody>
          <a:bodyPr>
            <a:normAutofit/>
          </a:bodyPr>
          <a:lstStyle/>
          <a:p>
            <a:pPr algn="ctr"/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 lanza una bala en tiro vertical con una velocidad de 25 m/s.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Calcular: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A) La altura que alcanza la bala. 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B) El tiempo que tarda en alcanzar su altura máxima. </a:t>
            </a:r>
          </a:p>
          <a:p>
            <a:pPr marL="0" indent="0" algn="ctr">
              <a:buNone/>
            </a:pPr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417763" y="5157192"/>
            <a:ext cx="80707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Datos </a:t>
            </a:r>
            <a:r>
              <a:rPr lang="es-MX" dirty="0"/>
              <a:t>		formula </a:t>
            </a:r>
            <a:r>
              <a:rPr lang="es-MX" dirty="0"/>
              <a:t>	</a:t>
            </a:r>
            <a:r>
              <a:rPr lang="es-MX" dirty="0"/>
              <a:t>	sustitución </a:t>
            </a:r>
            <a:r>
              <a:rPr lang="es-MX" dirty="0"/>
              <a:t>	</a:t>
            </a:r>
            <a:r>
              <a:rPr lang="es-MX" dirty="0"/>
              <a:t>	resultado </a:t>
            </a: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454" y="1"/>
            <a:ext cx="2339545" cy="1325248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3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72210" y="581680"/>
            <a:ext cx="7358062" cy="749523"/>
          </a:xfrm>
        </p:spPr>
        <p:txBody>
          <a:bodyPr>
            <a:normAutofit/>
          </a:bodyPr>
          <a:lstStyle/>
          <a:p>
            <a:r>
              <a:rPr lang="es-MX" sz="3000" dirty="0">
                <a:latin typeface="Century Gothic" panose="020B0502020202020204" pitchFamily="34" charset="0"/>
              </a:rPr>
              <a:t>Problema: movimiento parabólico </a:t>
            </a:r>
            <a:endParaRPr lang="es-MX" sz="3000" dirty="0">
              <a:latin typeface="Century Gothic" panose="020B0502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372210" y="1471025"/>
            <a:ext cx="6991796" cy="4896544"/>
          </a:xfrm>
        </p:spPr>
        <p:txBody>
          <a:bodyPr>
            <a:normAutofit/>
          </a:bodyPr>
          <a:lstStyle/>
          <a:p>
            <a:pPr algn="ctr"/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Desde el área de lanzamiento en un juego de béisbol,  se lanza una pelota con una velocidad de 25 m/s, a un ángulo de lanzamiento de 37°</a:t>
            </a:r>
          </a:p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Calcular: </a:t>
            </a:r>
          </a:p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A) Altura máxima</a:t>
            </a:r>
          </a:p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B) Distancia horizontal</a:t>
            </a:r>
          </a:p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C) Tiempo en caer</a:t>
            </a:r>
          </a:p>
          <a:p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D) Tiempo en el aire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351584" y="5877272"/>
            <a:ext cx="7950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Datos </a:t>
            </a:r>
            <a:r>
              <a:rPr lang="es-MX" dirty="0"/>
              <a:t>		formula </a:t>
            </a:r>
            <a:r>
              <a:rPr lang="es-MX" dirty="0"/>
              <a:t>	</a:t>
            </a:r>
            <a:r>
              <a:rPr lang="es-MX" dirty="0"/>
              <a:t>	sustitución 	</a:t>
            </a:r>
            <a:r>
              <a:rPr lang="es-MX" dirty="0"/>
              <a:t>	resultado 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454" y="1"/>
            <a:ext cx="2339545" cy="1325248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69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1505511" y="1126696"/>
            <a:ext cx="8229600" cy="5022850"/>
          </a:xfrm>
        </p:spPr>
        <p:txBody>
          <a:bodyPr vert="horz" lIns="88892" tIns="50795" rIns="88892" bIns="50795" rtlCol="0" anchor="t">
            <a:normAutofit/>
          </a:bodyPr>
          <a:lstStyle/>
          <a:p>
            <a:pPr marL="0" indent="0" algn="just" defTabSz="912813">
              <a:spcBef>
                <a:spcPts val="425"/>
              </a:spcBef>
              <a:buNone/>
            </a:pPr>
            <a:r>
              <a:rPr lang="es-MX" sz="2000" b="1" dirty="0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Resumen: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cinemática, parte de la mecánica que se encarga de la trayectoria del movimiento de los cuerpos, ya sea; horizontal, vertical, parabólica o circular. 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  <a:sym typeface="Helvetica" panose="020B0604020202020204" pitchFamily="34" charset="0"/>
            </a:endParaRPr>
          </a:p>
          <a:p>
            <a:pPr marL="0" indent="0" defTabSz="912813">
              <a:spcBef>
                <a:spcPts val="425"/>
              </a:spcBef>
              <a:buNone/>
            </a:pPr>
            <a:endParaRPr lang="es-ES" sz="2000" b="1" dirty="0">
              <a:latin typeface="Arial" panose="020B0604020202020204" pitchFamily="34" charset="0"/>
              <a:cs typeface="Arial" panose="020B0604020202020204" pitchFamily="34" charset="0"/>
              <a:sym typeface="Helvetica" panose="020B0604020202020204" pitchFamily="34" charset="0"/>
            </a:endParaRPr>
          </a:p>
          <a:p>
            <a:pPr marL="0" indent="0" defTabSz="912813">
              <a:spcBef>
                <a:spcPts val="425"/>
              </a:spcBef>
              <a:buNone/>
            </a:pP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Palabras Clave: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Cinemática,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movimiento horizontal, movimiento vertical, movimiento circular, movimiento parabólico  oblicuo. </a:t>
            </a:r>
            <a:endParaRPr lang="es-ES" sz="2000" b="1" dirty="0">
              <a:latin typeface="Arial" panose="020B0604020202020204" pitchFamily="34" charset="0"/>
              <a:cs typeface="Arial" panose="020B0604020202020204" pitchFamily="34" charset="0"/>
              <a:sym typeface="Helvetica" panose="020B0604020202020204" pitchFamily="34" charset="0"/>
            </a:endParaRPr>
          </a:p>
          <a:p>
            <a:pPr marL="0" indent="0" defTabSz="912813">
              <a:spcBef>
                <a:spcPts val="425"/>
              </a:spcBef>
              <a:buNone/>
            </a:pPr>
            <a:endParaRPr lang="es-MX" sz="2000" b="1" dirty="0">
              <a:latin typeface="Arial" panose="020B0604020202020204" pitchFamily="34" charset="0"/>
              <a:cs typeface="Arial" panose="020B0604020202020204" pitchFamily="34" charset="0"/>
              <a:sym typeface="Helvetica" panose="020B0604020202020204" pitchFamily="34" charset="0"/>
            </a:endParaRPr>
          </a:p>
          <a:p>
            <a:pPr marL="0" indent="0" defTabSz="912813">
              <a:spcBef>
                <a:spcPts val="425"/>
              </a:spcBef>
              <a:buNone/>
            </a:pPr>
            <a:r>
              <a:rPr lang="es-MX" sz="2000" b="1" dirty="0" err="1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Abstract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kinematics of the mechanism that is responsible for the path of movement of the bodies, either on a path; horizontal, vertical, parabolic or circular..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  <a:sym typeface="Helvetica" panose="020B0604020202020204" pitchFamily="34" charset="0"/>
            </a:endParaRPr>
          </a:p>
          <a:p>
            <a:pPr marL="0" indent="0" defTabSz="912813">
              <a:spcBef>
                <a:spcPts val="425"/>
              </a:spcBef>
              <a:buNone/>
            </a:pPr>
            <a:endParaRPr lang="es-MX" sz="2000" dirty="0">
              <a:latin typeface="Arial" panose="020B0604020202020204" pitchFamily="34" charset="0"/>
              <a:cs typeface="Arial" panose="020B0604020202020204" pitchFamily="34" charset="0"/>
              <a:sym typeface="Helvetica" panose="020B0604020202020204" pitchFamily="34" charset="0"/>
            </a:endParaRPr>
          </a:p>
          <a:p>
            <a:pPr marL="0" indent="0" defTabSz="912813">
              <a:spcBef>
                <a:spcPts val="425"/>
              </a:spcBef>
              <a:buNone/>
            </a:pPr>
            <a:r>
              <a:rPr lang="es-ES" sz="2000" b="1" dirty="0" err="1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Keywords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: </a:t>
            </a:r>
            <a:r>
              <a:rPr lang="es-ES" sz="2000" b="1" dirty="0" err="1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kinematics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, horizontal </a:t>
            </a:r>
            <a:r>
              <a:rPr lang="es-ES" sz="2000" b="1" dirty="0" err="1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movement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, vertical </a:t>
            </a:r>
            <a:r>
              <a:rPr lang="es-ES" sz="2000" b="1" dirty="0" err="1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movement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, circular </a:t>
            </a:r>
            <a:r>
              <a:rPr lang="es-ES" sz="2000" b="1" dirty="0" err="1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motion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, </a:t>
            </a:r>
            <a:r>
              <a:rPr lang="es-ES" sz="2000" b="1" dirty="0" err="1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oblique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es-ES" sz="2000" b="1" dirty="0" err="1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parabolic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es-ES" sz="2000" b="1" dirty="0" err="1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movement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.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Energy, work, power, Newton's laws, momentum, friction.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215795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33695" y="451901"/>
            <a:ext cx="7358062" cy="873348"/>
          </a:xfrm>
        </p:spPr>
        <p:txBody>
          <a:bodyPr>
            <a:normAutofit/>
          </a:bodyPr>
          <a:lstStyle/>
          <a:p>
            <a:r>
              <a:rPr lang="es-MX" sz="3000" dirty="0">
                <a:latin typeface="Century Gothic" panose="020B0502020202020204" pitchFamily="34" charset="0"/>
              </a:rPr>
              <a:t>Problema: </a:t>
            </a:r>
            <a:r>
              <a:rPr lang="es-MX" sz="3000" dirty="0">
                <a:latin typeface="Century Gothic" panose="020B0502020202020204" pitchFamily="34" charset="0"/>
                <a:cs typeface="Arial" panose="020B0604020202020204" pitchFamily="34" charset="0"/>
              </a:rPr>
              <a:t>movimiento</a:t>
            </a:r>
            <a:r>
              <a:rPr lang="es-MX" sz="3000" dirty="0">
                <a:latin typeface="Century Gothic" panose="020B0502020202020204" pitchFamily="34" charset="0"/>
              </a:rPr>
              <a:t> parabólico </a:t>
            </a:r>
            <a:endParaRPr lang="es-MX" sz="3000" dirty="0">
              <a:latin typeface="Century Gothic" panose="020B0502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218610" y="1830709"/>
            <a:ext cx="7320806" cy="2295003"/>
          </a:xfrm>
        </p:spPr>
        <p:txBody>
          <a:bodyPr>
            <a:normAutofit/>
          </a:bodyPr>
          <a:lstStyle/>
          <a:p>
            <a:pPr algn="ctr"/>
            <a:r>
              <a:rPr lang="es-MX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Cual es el ángulo de lanzamiento de una pelota de futbol que alcanza una distancia horizontal de 240 m, y una velocidad de 20 m/s.   </a:t>
            </a:r>
            <a:endParaRPr lang="es-MX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063552" y="5641072"/>
            <a:ext cx="86044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Datos </a:t>
            </a:r>
            <a:r>
              <a:rPr lang="es-MX" dirty="0"/>
              <a:t>		formula </a:t>
            </a:r>
            <a:r>
              <a:rPr lang="es-MX" dirty="0"/>
              <a:t>	</a:t>
            </a:r>
            <a:r>
              <a:rPr lang="es-MX" dirty="0"/>
              <a:t>	sustitución </a:t>
            </a:r>
            <a:r>
              <a:rPr lang="es-MX" dirty="0"/>
              <a:t>	</a:t>
            </a:r>
            <a:r>
              <a:rPr lang="es-MX" dirty="0"/>
              <a:t>	resultado </a:t>
            </a: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454" y="1"/>
            <a:ext cx="2339545" cy="132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25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14186" y="317138"/>
            <a:ext cx="7358062" cy="873348"/>
          </a:xfrm>
        </p:spPr>
        <p:txBody>
          <a:bodyPr>
            <a:normAutofit/>
          </a:bodyPr>
          <a:lstStyle/>
          <a:p>
            <a:r>
              <a:rPr lang="es-MX" sz="3000" dirty="0">
                <a:latin typeface="Century Gothic" panose="020B0502020202020204" pitchFamily="34" charset="0"/>
              </a:rPr>
              <a:t>Problema: movimiento parabólico </a:t>
            </a:r>
            <a:endParaRPr lang="es-MX" sz="3000" dirty="0">
              <a:latin typeface="Century Gothic" panose="020B0502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464" y="1461623"/>
            <a:ext cx="7056784" cy="4167211"/>
          </a:xfrm>
        </p:spPr>
        <p:txBody>
          <a:bodyPr>
            <a:normAutofit/>
          </a:bodyPr>
          <a:lstStyle/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Un objeto es arrojado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 un ángulo de 21° en el aire, con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una velocidad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32 ft/s. C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alcular: </a:t>
            </a:r>
          </a:p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a)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ltura máxima</a:t>
            </a:r>
          </a:p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B) D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istancia horizontal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C) Tiempo en el aire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D) Tiempo en caer 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063552" y="5641072"/>
            <a:ext cx="86044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Datos </a:t>
            </a:r>
            <a:r>
              <a:rPr lang="es-MX" dirty="0"/>
              <a:t>		formula </a:t>
            </a:r>
            <a:r>
              <a:rPr lang="es-MX" dirty="0"/>
              <a:t>	</a:t>
            </a:r>
            <a:r>
              <a:rPr lang="es-MX" dirty="0"/>
              <a:t>	sustitución </a:t>
            </a:r>
            <a:r>
              <a:rPr lang="es-MX" dirty="0"/>
              <a:t>	</a:t>
            </a:r>
            <a:r>
              <a:rPr lang="es-MX" dirty="0"/>
              <a:t>	resultado </a:t>
            </a: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454" y="1"/>
            <a:ext cx="2339545" cy="132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59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750774" y="913023"/>
            <a:ext cx="7358062" cy="729332"/>
          </a:xfrm>
        </p:spPr>
        <p:txBody>
          <a:bodyPr>
            <a:normAutofit/>
          </a:bodyPr>
          <a:lstStyle/>
          <a:p>
            <a:r>
              <a:rPr lang="es-MX" sz="3000" dirty="0">
                <a:latin typeface="Century Gothic" panose="020B0502020202020204" pitchFamily="34" charset="0"/>
              </a:rPr>
              <a:t>Problema: movimiento circular </a:t>
            </a:r>
            <a:endParaRPr lang="es-MX" sz="3000" dirty="0">
              <a:latin typeface="Century Gothic" panose="020B0502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35228" y="2477883"/>
            <a:ext cx="7224836" cy="1296144"/>
          </a:xfrm>
        </p:spPr>
        <p:txBody>
          <a:bodyPr>
            <a:normAutofit/>
          </a:bodyPr>
          <a:lstStyle/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Calcular la velocidad angular que alcanzan las manecillas de un reloj.  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409180" y="5137571"/>
            <a:ext cx="77912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Datos </a:t>
            </a:r>
            <a:r>
              <a:rPr lang="es-MX" dirty="0"/>
              <a:t>		formula	 </a:t>
            </a:r>
            <a:r>
              <a:rPr lang="es-MX" dirty="0"/>
              <a:t>	sustitución </a:t>
            </a:r>
            <a:r>
              <a:rPr lang="es-MX" dirty="0"/>
              <a:t>	</a:t>
            </a:r>
            <a:r>
              <a:rPr lang="es-MX" dirty="0"/>
              <a:t>	resultado 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454" y="1"/>
            <a:ext cx="2339545" cy="132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03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625787" y="486620"/>
            <a:ext cx="7358062" cy="729332"/>
          </a:xfrm>
        </p:spPr>
        <p:txBody>
          <a:bodyPr>
            <a:normAutofit/>
          </a:bodyPr>
          <a:lstStyle/>
          <a:p>
            <a:r>
              <a:rPr lang="es-MX" sz="3000" dirty="0">
                <a:latin typeface="Century Gothic" panose="020B0502020202020204" pitchFamily="34" charset="0"/>
              </a:rPr>
              <a:t>Problema: movimiento circular </a:t>
            </a:r>
            <a:endParaRPr lang="es-MX" sz="3000" dirty="0">
              <a:latin typeface="Century Gothic" panose="020B0502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494392" y="1625772"/>
            <a:ext cx="7358062" cy="4067149"/>
          </a:xfrm>
        </p:spPr>
        <p:txBody>
          <a:bodyPr>
            <a:normAutofit/>
          </a:bodyPr>
          <a:lstStyle/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 disco gira a razón de 45 rpm. 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Calcular: </a:t>
            </a:r>
          </a:p>
          <a:p>
            <a:pPr marL="514350" indent="-514350">
              <a:buAutoNum type="alphaLcParenR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Frecuencia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lphaLcParenR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Periodo</a:t>
            </a:r>
          </a:p>
          <a:p>
            <a:pPr marL="514350" indent="-514350">
              <a:buAutoNum type="alphaLcParenR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Velocidad angular. </a:t>
            </a:r>
          </a:p>
          <a:p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409180" y="5137571"/>
            <a:ext cx="77912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Datos </a:t>
            </a:r>
            <a:r>
              <a:rPr lang="es-MX" dirty="0"/>
              <a:t>		formula	 </a:t>
            </a:r>
            <a:r>
              <a:rPr lang="es-MX" dirty="0"/>
              <a:t>	sustitución </a:t>
            </a:r>
            <a:r>
              <a:rPr lang="es-MX" dirty="0"/>
              <a:t>	</a:t>
            </a:r>
            <a:r>
              <a:rPr lang="es-MX" dirty="0"/>
              <a:t>	resultado 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454" y="1"/>
            <a:ext cx="2339545" cy="132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96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8349" y="595917"/>
            <a:ext cx="7358062" cy="729332"/>
          </a:xfrm>
        </p:spPr>
        <p:txBody>
          <a:bodyPr>
            <a:normAutofit/>
          </a:bodyPr>
          <a:lstStyle/>
          <a:p>
            <a:r>
              <a:rPr lang="es-MX" sz="3000" dirty="0">
                <a:latin typeface="Century Gothic" panose="020B0502020202020204" pitchFamily="34" charset="0"/>
              </a:rPr>
              <a:t>Problema: movimiento circular </a:t>
            </a:r>
            <a:endParaRPr lang="es-MX" sz="3000" dirty="0">
              <a:latin typeface="Century Gothic" panose="020B0502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288349" y="1625772"/>
            <a:ext cx="6648772" cy="4067149"/>
          </a:xfrm>
        </p:spPr>
        <p:txBody>
          <a:bodyPr>
            <a:normAutofit/>
          </a:bodyPr>
          <a:lstStyle/>
          <a:p>
            <a:pPr algn="ctr"/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 engrane de un motor se mueve a razón de 600 rad/s, durante dos minutos. 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Calcular: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A) Su aceleración angular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B) Su frecuencia 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C) su periodo 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423592" y="5517232"/>
            <a:ext cx="77912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Datos </a:t>
            </a:r>
            <a:r>
              <a:rPr lang="es-MX" dirty="0"/>
              <a:t>		formula	 </a:t>
            </a:r>
            <a:r>
              <a:rPr lang="es-MX" dirty="0"/>
              <a:t>	sustitución </a:t>
            </a:r>
            <a:r>
              <a:rPr lang="es-MX" dirty="0"/>
              <a:t>	</a:t>
            </a:r>
            <a:r>
              <a:rPr lang="es-MX" dirty="0"/>
              <a:t>	resultado 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454" y="1"/>
            <a:ext cx="2339545" cy="132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25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09180" y="553865"/>
            <a:ext cx="7358062" cy="729332"/>
          </a:xfrm>
        </p:spPr>
        <p:txBody>
          <a:bodyPr>
            <a:normAutofit/>
          </a:bodyPr>
          <a:lstStyle/>
          <a:p>
            <a:r>
              <a:rPr lang="es-MX" sz="3000" dirty="0">
                <a:latin typeface="Century Gothic" panose="020B0502020202020204" pitchFamily="34" charset="0"/>
              </a:rPr>
              <a:t>Problema: movimiento circular </a:t>
            </a:r>
            <a:endParaRPr lang="es-MX" sz="3000" dirty="0">
              <a:latin typeface="Century Gothic" panose="020B0502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269969" y="1684625"/>
            <a:ext cx="7224836" cy="2736304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50000"/>
              </a:spcBef>
              <a:buClr>
                <a:schemeClr val="accent2"/>
              </a:buClr>
              <a:buNone/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Una rueda gira inicialmente a 6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revoluciones por segundo 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y después se somete a una aceleración a regular constante de 4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Rad/s</a:t>
            </a:r>
            <a:r>
              <a:rPr lang="es-MX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</a:p>
          <a:p>
            <a:pPr marL="0" indent="0" algn="ctr">
              <a:spcBef>
                <a:spcPct val="50000"/>
              </a:spcBef>
              <a:buClr>
                <a:schemeClr val="accent2"/>
              </a:buClr>
              <a:buNone/>
            </a:pPr>
            <a:endParaRPr lang="es-MX" sz="20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50000"/>
              </a:spcBef>
              <a:buClr>
                <a:schemeClr val="accent2"/>
              </a:buClr>
              <a:buNone/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cual es su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velocidad angular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después de 5 s? 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ct val="50000"/>
              </a:spcBef>
              <a:buClr>
                <a:schemeClr val="accent2"/>
              </a:buClr>
              <a:buNone/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cuántas revoluciones completarán una rueda?</a:t>
            </a:r>
          </a:p>
        </p:txBody>
      </p:sp>
      <p:sp>
        <p:nvSpPr>
          <p:cNvPr id="4" name="Rectángulo 3"/>
          <p:cNvSpPr/>
          <p:nvPr/>
        </p:nvSpPr>
        <p:spPr>
          <a:xfrm>
            <a:off x="2409180" y="5137571"/>
            <a:ext cx="77912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Datos </a:t>
            </a:r>
            <a:r>
              <a:rPr lang="es-MX" dirty="0"/>
              <a:t>		formula	 </a:t>
            </a:r>
            <a:r>
              <a:rPr lang="es-MX" dirty="0"/>
              <a:t>	sustitución </a:t>
            </a:r>
            <a:r>
              <a:rPr lang="es-MX" dirty="0"/>
              <a:t>	</a:t>
            </a:r>
            <a:r>
              <a:rPr lang="es-MX" dirty="0"/>
              <a:t>	resultado 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454" y="1"/>
            <a:ext cx="2339545" cy="132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07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2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4908" y="1355617"/>
            <a:ext cx="10600038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altLang="es-MX" sz="1800" dirty="0" smtClean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525" y="0"/>
            <a:ext cx="3038475" cy="1809750"/>
          </a:xfrm>
          <a:prstGeom prst="rect">
            <a:avLst/>
          </a:prstGeom>
        </p:spPr>
      </p:pic>
      <p:pic>
        <p:nvPicPr>
          <p:cNvPr id="7" name="Marcador de contenido 7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9751" y="1970558"/>
            <a:ext cx="9426400" cy="4759926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>
          <a:xfrm>
            <a:off x="3126217" y="558038"/>
            <a:ext cx="7358062" cy="1714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3000" dirty="0" smtClean="0">
                <a:latin typeface="Century Gothic" panose="020B0502020202020204" pitchFamily="34" charset="0"/>
              </a:rPr>
              <a:t>Formulario</a:t>
            </a:r>
            <a:r>
              <a:rPr lang="es-MX" dirty="0" smtClean="0"/>
              <a:t>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9307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32687" y="858366"/>
            <a:ext cx="10515600" cy="1325563"/>
          </a:xfrm>
        </p:spPr>
        <p:txBody>
          <a:bodyPr>
            <a:normAutofit/>
          </a:bodyPr>
          <a:lstStyle/>
          <a:p>
            <a:r>
              <a:rPr lang="es-MX" sz="3000" dirty="0" smtClean="0">
                <a:latin typeface="Century Gothic" panose="020B0502020202020204" pitchFamily="34" charset="0"/>
              </a:rPr>
              <a:t>Bibliografía </a:t>
            </a:r>
            <a:endParaRPr lang="es-MX" sz="30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00612" y="2278713"/>
            <a:ext cx="7056784" cy="4017963"/>
          </a:xfrm>
        </p:spPr>
        <p:txBody>
          <a:bodyPr>
            <a:normAutofit/>
          </a:bodyPr>
          <a:lstStyle/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Pérez Montiel Héctor(2010), </a:t>
            </a:r>
            <a:r>
              <a:rPr lang="es-MX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Física General. México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Patria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525" y="0"/>
            <a:ext cx="3038475" cy="180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66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5047" y="2301532"/>
            <a:ext cx="6408712" cy="4017963"/>
          </a:xfrm>
        </p:spPr>
        <p:txBody>
          <a:bodyPr>
            <a:normAutofit/>
          </a:bodyPr>
          <a:lstStyle/>
          <a:p>
            <a:pPr marL="0" indent="0">
              <a:spcBef>
                <a:spcPct val="50000"/>
              </a:spcBef>
              <a:buClr>
                <a:schemeClr val="hlink"/>
              </a:buClr>
              <a:defRPr/>
            </a:pPr>
            <a:r>
              <a:rPr lang="es-MX" sz="2000" dirty="0">
                <a:solidFill>
                  <a:srgbClr val="00192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Colaboración: </a:t>
            </a:r>
          </a:p>
          <a:p>
            <a:pPr marL="0" indent="0">
              <a:spcBef>
                <a:spcPct val="50000"/>
              </a:spcBef>
              <a:buClr>
                <a:schemeClr val="hlink"/>
              </a:buClr>
              <a:defRPr/>
            </a:pPr>
            <a:r>
              <a:rPr lang="es-MX" sz="2000" dirty="0">
                <a:solidFill>
                  <a:srgbClr val="00192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Ing. Y </a:t>
            </a:r>
            <a:r>
              <a:rPr lang="es-MX" sz="2000" dirty="0" err="1">
                <a:solidFill>
                  <a:srgbClr val="00192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Psc</a:t>
            </a:r>
            <a:r>
              <a:rPr lang="es-MX" sz="2000" dirty="0">
                <a:solidFill>
                  <a:srgbClr val="00192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M. Irma García Ordaz </a:t>
            </a:r>
          </a:p>
          <a:p>
            <a:pPr marL="0" indent="0">
              <a:spcBef>
                <a:spcPct val="50000"/>
              </a:spcBef>
              <a:buClr>
                <a:schemeClr val="hlink"/>
              </a:buClr>
              <a:defRPr/>
            </a:pPr>
            <a:r>
              <a:rPr lang="es-MX" sz="2000" dirty="0">
                <a:solidFill>
                  <a:srgbClr val="00192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Secretario de academia de física. </a:t>
            </a:r>
          </a:p>
          <a:p>
            <a:pPr marL="0" indent="0">
              <a:spcBef>
                <a:spcPct val="50000"/>
              </a:spcBef>
              <a:buClr>
                <a:schemeClr val="hlink"/>
              </a:buClr>
              <a:defRPr/>
            </a:pPr>
            <a:r>
              <a:rPr lang="es-MX" sz="2000" dirty="0">
                <a:solidFill>
                  <a:srgbClr val="00192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Correo </a:t>
            </a:r>
            <a:r>
              <a:rPr lang="es-MX" sz="2000" dirty="0">
                <a:solidFill>
                  <a:srgbClr val="00192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irmag@uaeh.edu.mx</a:t>
            </a:r>
            <a:endParaRPr lang="es-MX" sz="2000" dirty="0">
              <a:solidFill>
                <a:srgbClr val="00192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50000"/>
              </a:spcBef>
              <a:buClr>
                <a:schemeClr val="hlink"/>
              </a:buClr>
              <a:defRPr/>
            </a:pPr>
            <a:endParaRPr lang="es-MX" sz="2000" dirty="0">
              <a:solidFill>
                <a:srgbClr val="00192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50000"/>
              </a:spcBef>
              <a:buClr>
                <a:schemeClr val="hlink"/>
              </a:buClr>
              <a:defRPr/>
            </a:pPr>
            <a:r>
              <a:rPr lang="es-MX" sz="2000" dirty="0">
                <a:solidFill>
                  <a:srgbClr val="00192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Gracias </a:t>
            </a:r>
          </a:p>
          <a:p>
            <a:pPr marL="0" indent="0">
              <a:spcBef>
                <a:spcPct val="50000"/>
              </a:spcBef>
              <a:buClr>
                <a:schemeClr val="hlink"/>
              </a:buClr>
              <a:defRPr/>
            </a:pPr>
            <a:r>
              <a:rPr lang="es-MX" sz="2000" dirty="0">
                <a:solidFill>
                  <a:srgbClr val="00192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https://sites.google.com/a/uaeh.edu.mx/fisica_prepa3</a:t>
            </a:r>
            <a:endParaRPr lang="es-MX" sz="2000" dirty="0">
              <a:solidFill>
                <a:srgbClr val="00192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50000"/>
              </a:spcBef>
              <a:buClr>
                <a:schemeClr val="hlink"/>
              </a:buClr>
              <a:defRPr/>
            </a:pPr>
            <a:endParaRPr lang="es-MX" sz="2000" dirty="0">
              <a:solidFill>
                <a:srgbClr val="00192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525" y="0"/>
            <a:ext cx="3038475" cy="180975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293339" y="904875"/>
            <a:ext cx="8264611" cy="1340107"/>
          </a:xfrm>
        </p:spPr>
        <p:txBody>
          <a:bodyPr>
            <a:normAutofit/>
          </a:bodyPr>
          <a:lstStyle/>
          <a:p>
            <a:pPr algn="ctr"/>
            <a:r>
              <a:rPr lang="es-MX" sz="3000" dirty="0" smtClean="0">
                <a:latin typeface="Century Gothic" panose="020B0502020202020204" pitchFamily="34" charset="0"/>
              </a:rPr>
              <a:t>REFERENCIA</a:t>
            </a:r>
            <a:br>
              <a:rPr lang="es-MX" sz="3000" dirty="0" smtClean="0">
                <a:latin typeface="Century Gothic" panose="020B0502020202020204" pitchFamily="34" charset="0"/>
              </a:rPr>
            </a:br>
            <a:r>
              <a:rPr lang="es-MX" sz="3000" dirty="0" smtClean="0">
                <a:latin typeface="Century Gothic" panose="020B0502020202020204" pitchFamily="34" charset="0"/>
              </a:rPr>
              <a:t/>
            </a:r>
            <a:br>
              <a:rPr lang="es-MX" sz="3000" dirty="0" smtClean="0">
                <a:latin typeface="Century Gothic" panose="020B0502020202020204" pitchFamily="34" charset="0"/>
              </a:rPr>
            </a:br>
            <a:endParaRPr lang="es-MX" sz="3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504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309938" y="1484785"/>
            <a:ext cx="7358062" cy="2664296"/>
          </a:xfrm>
        </p:spPr>
        <p:txBody>
          <a:bodyPr>
            <a:normAutofit/>
          </a:bodyPr>
          <a:lstStyle/>
          <a:p>
            <a:r>
              <a:rPr lang="es-MX" sz="3000" dirty="0" smtClean="0">
                <a:latin typeface="Century Gothic" panose="020B0502020202020204" pitchFamily="34" charset="0"/>
              </a:rPr>
              <a:t>Objetivo: </a:t>
            </a:r>
          </a:p>
          <a:p>
            <a:endParaRPr lang="es-MX" sz="3000" dirty="0">
              <a:latin typeface="Century Gothic" panose="020B0502020202020204" pitchFamily="34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547951" y="2530910"/>
            <a:ext cx="648072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Comprender</a:t>
            </a:r>
            <a:r>
              <a:rPr lang="es-MX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MX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 movimiento de los cuerpo  su  importancia en la vida cotidiana, así como su trascendencia en la aplicación al resolver problemas, analizando el medio que lo rodea.  </a:t>
            </a:r>
            <a:endParaRPr lang="es-MX" sz="2000" dirty="0">
              <a:latin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141" y="-30473"/>
            <a:ext cx="2973859" cy="1684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55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39019" y="395417"/>
            <a:ext cx="7358062" cy="1714500"/>
          </a:xfrm>
        </p:spPr>
        <p:txBody>
          <a:bodyPr>
            <a:normAutofit/>
          </a:bodyPr>
          <a:lstStyle/>
          <a:p>
            <a:r>
              <a:rPr lang="es-MX" sz="3000" dirty="0">
                <a:latin typeface="Century Gothic" panose="020B0502020202020204" pitchFamily="34" charset="0"/>
              </a:rPr>
              <a:t>Problema: </a:t>
            </a:r>
            <a:r>
              <a:rPr lang="es-MX" sz="3000" dirty="0">
                <a:latin typeface="Century Gothic" panose="020B0502020202020204" pitchFamily="34" charset="0"/>
              </a:rPr>
              <a:t>m</a:t>
            </a:r>
            <a:r>
              <a:rPr lang="es-MX" sz="3000" dirty="0">
                <a:latin typeface="Century Gothic" panose="020B0502020202020204" pitchFamily="34" charset="0"/>
              </a:rPr>
              <a:t>ovimiento horizontal</a:t>
            </a:r>
            <a:endParaRPr lang="es-MX" sz="3000" dirty="0">
              <a:latin typeface="Century Gothic" panose="020B0502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14796" y="1714500"/>
            <a:ext cx="6890518" cy="21602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Encontrar la velocidad en m/s de un automóvil de la formula uno, cuyo desplazamiento es de 7 Km al norte en 6 minutos. 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Reporta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tu resultado en el sistema internacional de unidades.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3287688" y="5661248"/>
            <a:ext cx="68905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Datos </a:t>
            </a:r>
            <a:r>
              <a:rPr lang="es-MX" dirty="0"/>
              <a:t>		formula </a:t>
            </a:r>
            <a:r>
              <a:rPr lang="es-MX" dirty="0"/>
              <a:t>	</a:t>
            </a:r>
            <a:r>
              <a:rPr lang="es-MX" dirty="0"/>
              <a:t>	sustitución </a:t>
            </a:r>
            <a:r>
              <a:rPr lang="es-MX" dirty="0"/>
              <a:t>	</a:t>
            </a:r>
            <a:r>
              <a:rPr lang="es-MX" dirty="0"/>
              <a:t>resultado </a:t>
            </a: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7081" y="-71661"/>
            <a:ext cx="2594919" cy="146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39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44768" y="673658"/>
            <a:ext cx="7358062" cy="801340"/>
          </a:xfrm>
        </p:spPr>
        <p:txBody>
          <a:bodyPr>
            <a:normAutofit/>
          </a:bodyPr>
          <a:lstStyle/>
          <a:p>
            <a:r>
              <a:rPr lang="es-MX" sz="3000" dirty="0">
                <a:latin typeface="Century Gothic" panose="020B0502020202020204" pitchFamily="34" charset="0"/>
              </a:rPr>
              <a:t>Problema: movimiento </a:t>
            </a:r>
            <a:r>
              <a:rPr lang="es-MX" sz="3000" dirty="0">
                <a:latin typeface="Century Gothic" panose="020B0502020202020204" pitchFamily="34" charset="0"/>
              </a:rPr>
              <a:t>horizontal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35560" y="1786933"/>
            <a:ext cx="6984776" cy="3528392"/>
          </a:xfrm>
        </p:spPr>
        <p:txBody>
          <a:bodyPr>
            <a:normAutofit/>
          </a:bodyPr>
          <a:lstStyle/>
          <a:p>
            <a:pPr algn="just"/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</a:rPr>
              <a:t>Encontrar la velocidad en m/s de un automóvil 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</a:rPr>
              <a:t>en la carretera, 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</a:rPr>
              <a:t>cuyo desplazamiento es de 5 Km al norte en 8 segundos. </a:t>
            </a:r>
            <a:endParaRPr lang="es-ES" sz="20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</a:rPr>
              <a:t>Reporta 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</a:rPr>
              <a:t>tu resultado en el sistema internacional de unidades. </a:t>
            </a:r>
            <a:endParaRPr lang="es-MX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135560" y="5805264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Datos </a:t>
            </a:r>
            <a:r>
              <a:rPr lang="es-MX" dirty="0"/>
              <a:t>	formula </a:t>
            </a:r>
            <a:r>
              <a:rPr lang="es-MX" dirty="0"/>
              <a:t>	</a:t>
            </a:r>
            <a:r>
              <a:rPr lang="es-MX" dirty="0"/>
              <a:t>	sustitución </a:t>
            </a:r>
            <a:r>
              <a:rPr lang="es-MX" dirty="0"/>
              <a:t>	</a:t>
            </a:r>
            <a:r>
              <a:rPr lang="es-MX" dirty="0"/>
              <a:t>	resultado </a:t>
            </a: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5825" y="-71661"/>
            <a:ext cx="2416175" cy="1368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99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18957" y="1153377"/>
            <a:ext cx="7358062" cy="801340"/>
          </a:xfrm>
        </p:spPr>
        <p:txBody>
          <a:bodyPr>
            <a:normAutofit/>
          </a:bodyPr>
          <a:lstStyle/>
          <a:p>
            <a:r>
              <a:rPr lang="es-MX" sz="3000" dirty="0">
                <a:latin typeface="Century Gothic" panose="020B0502020202020204" pitchFamily="34" charset="0"/>
              </a:rPr>
              <a:t>Problema: movimiento horizontal </a:t>
            </a:r>
            <a:endParaRPr lang="es-MX" sz="3000" dirty="0">
              <a:latin typeface="Century Gothic" panose="020B0502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58728" y="2447064"/>
            <a:ext cx="7358062" cy="2088232"/>
          </a:xfrm>
        </p:spPr>
        <p:txBody>
          <a:bodyPr>
            <a:normAutofit/>
          </a:bodyPr>
          <a:lstStyle/>
          <a:p>
            <a:pPr algn="just"/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Una lancha alcanza una velocidad de 6.5 m/s al sur, si se ha desplazado 8 Km ¿Cuánto tiempo tardo en recorrerlos?</a:t>
            </a:r>
          </a:p>
        </p:txBody>
      </p:sp>
      <p:sp>
        <p:nvSpPr>
          <p:cNvPr id="4" name="Rectángulo 3"/>
          <p:cNvSpPr/>
          <p:nvPr/>
        </p:nvSpPr>
        <p:spPr>
          <a:xfrm>
            <a:off x="2711624" y="5519990"/>
            <a:ext cx="76328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Datos </a:t>
            </a:r>
            <a:r>
              <a:rPr lang="es-MX" dirty="0"/>
              <a:t>		formula </a:t>
            </a:r>
            <a:r>
              <a:rPr lang="es-MX" dirty="0"/>
              <a:t>	</a:t>
            </a:r>
            <a:r>
              <a:rPr lang="es-MX" dirty="0"/>
              <a:t>	sustitución </a:t>
            </a:r>
            <a:r>
              <a:rPr lang="es-MX" dirty="0"/>
              <a:t>	resultado 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5824" y="0"/>
            <a:ext cx="2416175" cy="1368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48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77713" y="827004"/>
            <a:ext cx="7358062" cy="945356"/>
          </a:xfrm>
        </p:spPr>
        <p:txBody>
          <a:bodyPr>
            <a:normAutofit/>
          </a:bodyPr>
          <a:lstStyle/>
          <a:p>
            <a:r>
              <a:rPr lang="es-MX" sz="3000" dirty="0">
                <a:latin typeface="Century Gothic" panose="020B0502020202020204" pitchFamily="34" charset="0"/>
              </a:rPr>
              <a:t>Problema: movimiento </a:t>
            </a:r>
            <a:r>
              <a:rPr lang="es-MX" sz="3000" dirty="0">
                <a:latin typeface="Century Gothic" panose="020B0502020202020204" pitchFamily="34" charset="0"/>
              </a:rPr>
              <a:t>horizontal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77713" y="1985452"/>
            <a:ext cx="6984776" cy="2232248"/>
          </a:xfrm>
        </p:spPr>
        <p:txBody>
          <a:bodyPr>
            <a:normAutofit/>
          </a:bodyPr>
          <a:lstStyle/>
          <a:p>
            <a:pPr algn="just"/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 velero 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alcanza una velocidad de 23.4  Km/H al sur, si se ha desplazado 10 Km ¿Cuánto tiempo tardo en recorrerlos?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927648" y="5589240"/>
            <a:ext cx="7416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Datos </a:t>
            </a:r>
            <a:r>
              <a:rPr lang="es-MX" dirty="0"/>
              <a:t>		formula 	</a:t>
            </a:r>
            <a:r>
              <a:rPr lang="es-MX" dirty="0"/>
              <a:t>	sustitución 	resultado 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5824" y="0"/>
            <a:ext cx="2416175" cy="1368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75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33704" y="1060890"/>
            <a:ext cx="7358062" cy="873348"/>
          </a:xfrm>
        </p:spPr>
        <p:txBody>
          <a:bodyPr/>
          <a:lstStyle/>
          <a:p>
            <a:r>
              <a:rPr lang="es-MX" sz="2800" dirty="0">
                <a:latin typeface="Century Gothic" panose="020B0502020202020204" pitchFamily="34" charset="0"/>
              </a:rPr>
              <a:t>Problema: movimiento </a:t>
            </a:r>
            <a:r>
              <a:rPr lang="es-MX" sz="2800" dirty="0">
                <a:latin typeface="Century Gothic" panose="020B0502020202020204" pitchFamily="34" charset="0"/>
              </a:rPr>
              <a:t>horizontal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33704" y="2429591"/>
            <a:ext cx="6895653" cy="2160239"/>
          </a:xfrm>
        </p:spPr>
        <p:txBody>
          <a:bodyPr>
            <a:normAutofit/>
          </a:bodyPr>
          <a:lstStyle/>
          <a:p>
            <a:pPr algn="just"/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Determinar el desplazamiento en m de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una pelota,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que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alcanza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una velocidad de 80 Km/h al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este durante su lanzamiento, del saque de banda, durante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0.5 min.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2417764" y="5085184"/>
            <a:ext cx="73580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Datos </a:t>
            </a:r>
            <a:r>
              <a:rPr lang="es-MX" dirty="0"/>
              <a:t>	formula </a:t>
            </a:r>
            <a:r>
              <a:rPr lang="es-MX" dirty="0"/>
              <a:t>	</a:t>
            </a:r>
            <a:r>
              <a:rPr lang="es-MX" dirty="0"/>
              <a:t>	sustitución 	</a:t>
            </a:r>
            <a:r>
              <a:rPr lang="es-MX" dirty="0"/>
              <a:t>	resultado 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454" y="1"/>
            <a:ext cx="2339545" cy="132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63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94392" y="521426"/>
            <a:ext cx="7358062" cy="857250"/>
          </a:xfrm>
        </p:spPr>
        <p:txBody>
          <a:bodyPr>
            <a:normAutofit/>
          </a:bodyPr>
          <a:lstStyle/>
          <a:p>
            <a:r>
              <a:rPr lang="es-MX" sz="3000" dirty="0">
                <a:latin typeface="Century Gothic" panose="020B0502020202020204" pitchFamily="34" charset="0"/>
                <a:cs typeface="Arial" panose="020B0604020202020204" pitchFamily="34" charset="0"/>
              </a:rPr>
              <a:t>Problema: movimiento </a:t>
            </a:r>
            <a:r>
              <a:rPr lang="es-MX" sz="3000" dirty="0">
                <a:latin typeface="Century Gothic" panose="020B0502020202020204" pitchFamily="34" charset="0"/>
                <a:cs typeface="Arial" panose="020B0604020202020204" pitchFamily="34" charset="0"/>
              </a:rPr>
              <a:t>horizontal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280208" y="1967849"/>
            <a:ext cx="6746502" cy="2464369"/>
          </a:xfrm>
        </p:spPr>
        <p:txBody>
          <a:bodyPr>
            <a:normAutofit/>
          </a:bodyPr>
          <a:lstStyle/>
          <a:p>
            <a:pPr algn="ctr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Determinar el desplazamiento en m de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una piedra,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que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alcanza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una velocidad de 140  Km/h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 trayectoria al 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este, durante 15 min. 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711624" y="4869160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Datos </a:t>
            </a:r>
            <a:r>
              <a:rPr lang="es-MX" dirty="0"/>
              <a:t>		formula 	</a:t>
            </a:r>
            <a:r>
              <a:rPr lang="es-MX" dirty="0"/>
              <a:t>	sustitución </a:t>
            </a:r>
            <a:r>
              <a:rPr lang="es-MX" dirty="0"/>
              <a:t>	</a:t>
            </a:r>
            <a:r>
              <a:rPr lang="es-MX" dirty="0"/>
              <a:t>	resultado 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454" y="1"/>
            <a:ext cx="2339545" cy="132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45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1002</Words>
  <Application>Microsoft Office PowerPoint</Application>
  <PresentationFormat>Panorámica</PresentationFormat>
  <Paragraphs>141</Paragraphs>
  <Slides>28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6" baseType="lpstr">
      <vt:lpstr>Batang</vt:lpstr>
      <vt:lpstr>Arial</vt:lpstr>
      <vt:lpstr>Calibri</vt:lpstr>
      <vt:lpstr>Calibri Light</vt:lpstr>
      <vt:lpstr>Century Gothic</vt:lpstr>
      <vt:lpstr>Helvetica</vt:lpstr>
      <vt:lpstr>Times New Roman</vt:lpstr>
      <vt:lpstr>Tema de Office</vt:lpstr>
      <vt:lpstr>ESCUELA PREPARATORIA No.3 </vt:lpstr>
      <vt:lpstr>Presentación de PowerPoint</vt:lpstr>
      <vt:lpstr>Presentación de PowerPoint</vt:lpstr>
      <vt:lpstr>Problema: movimiento horizontal</vt:lpstr>
      <vt:lpstr>Problema: movimiento horizontal</vt:lpstr>
      <vt:lpstr>Problema: movimiento horizontal </vt:lpstr>
      <vt:lpstr>Problema: movimiento horizontal </vt:lpstr>
      <vt:lpstr>Problema: movimiento horizontal</vt:lpstr>
      <vt:lpstr>Problema: movimiento horizontal</vt:lpstr>
      <vt:lpstr>Problema: movimiento horizontal</vt:lpstr>
      <vt:lpstr>Problema: movimiento horizontal</vt:lpstr>
      <vt:lpstr>Problema: movimiento horizontal</vt:lpstr>
      <vt:lpstr>Problema: Movimiento vertical</vt:lpstr>
      <vt:lpstr>Problema: movimiento vertical</vt:lpstr>
      <vt:lpstr>Problema: movimiento vertical</vt:lpstr>
      <vt:lpstr>Problema: movimiento vertical</vt:lpstr>
      <vt:lpstr>Problema: movimiento vertical</vt:lpstr>
      <vt:lpstr>Problema: movimiento vertical</vt:lpstr>
      <vt:lpstr>Problema: movimiento parabólico </vt:lpstr>
      <vt:lpstr>Problema: movimiento parabólico </vt:lpstr>
      <vt:lpstr>Problema: movimiento parabólico </vt:lpstr>
      <vt:lpstr>Problema: movimiento circular </vt:lpstr>
      <vt:lpstr>Problema: movimiento circular </vt:lpstr>
      <vt:lpstr>Problema: movimiento circular </vt:lpstr>
      <vt:lpstr>Problema: movimiento circular </vt:lpstr>
      <vt:lpstr>     </vt:lpstr>
      <vt:lpstr>Bibliografía </vt:lpstr>
      <vt:lpstr>REFERENCIA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ANGEL SAUCEDO A</dc:creator>
  <cp:lastModifiedBy>ANGEL SAUCEDO A</cp:lastModifiedBy>
  <cp:revision>24</cp:revision>
  <dcterms:created xsi:type="dcterms:W3CDTF">2016-04-14T17:39:31Z</dcterms:created>
  <dcterms:modified xsi:type="dcterms:W3CDTF">2016-05-23T17:36:30Z</dcterms:modified>
</cp:coreProperties>
</file>