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71" r:id="rId9"/>
    <p:sldId id="267" r:id="rId10"/>
    <p:sldId id="269" r:id="rId11"/>
  </p:sldIdLst>
  <p:sldSz cx="13004800" cy="9753600"/>
  <p:notesSz cx="6858000" cy="9144000"/>
  <p:defaultTextStyle>
    <a:defPPr>
      <a:defRPr lang="es-MX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33CC"/>
    <a:srgbClr val="FFFF00"/>
    <a:srgbClr val="FF6600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5" autoAdjust="0"/>
    <p:restoredTop sz="94660"/>
  </p:normalViewPr>
  <p:slideViewPr>
    <p:cSldViewPr>
      <p:cViewPr>
        <p:scale>
          <a:sx n="83" d="100"/>
          <a:sy n="83" d="100"/>
        </p:scale>
        <p:origin x="-1638" y="-4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s-MX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s-MX" noProof="0" smtClean="0">
                <a:sym typeface="Noteworthy Bold" charset="0"/>
              </a:rPr>
              <a:t>Third level</a:t>
            </a:r>
          </a:p>
          <a:p>
            <a:pPr lvl="3"/>
            <a:r>
              <a:rPr lang="es-MX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s-MX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67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49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60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88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205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040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97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45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910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81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255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>
              <a:sym typeface="Helvetica Ligh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9579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s-MX" smtClean="0">
                <a:sym typeface="Helvetica Light" charset="0"/>
              </a:rPr>
              <a:t>Second level</a:t>
            </a:r>
          </a:p>
          <a:p>
            <a:pPr lvl="2"/>
            <a:r>
              <a:rPr lang="es-MX" smtClean="0">
                <a:sym typeface="Helvetica Light" charset="0"/>
              </a:rPr>
              <a:t>Third level</a:t>
            </a:r>
          </a:p>
          <a:p>
            <a:pPr lvl="3"/>
            <a:r>
              <a:rPr lang="es-MX" smtClean="0">
                <a:sym typeface="Helvetica Light" charset="0"/>
              </a:rPr>
              <a:t>Fourth level</a:t>
            </a:r>
          </a:p>
          <a:p>
            <a:pPr lvl="4"/>
            <a:r>
              <a:rPr lang="es-MX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iuly@hot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hyperlink" Target="http://es.wikipedia.org/wiki/Archivo:Hd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http://www.itlp.edu.mx/publica/tutoriales/admonarch/cdasus.gif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>
            <p:ph type="body" idx="1"/>
          </p:nvPr>
        </p:nvSpPr>
        <p:spPr>
          <a:xfrm>
            <a:off x="1101800" y="2928010"/>
            <a:ext cx="10472738" cy="4505325"/>
          </a:xfrm>
        </p:spPr>
        <p:txBody>
          <a:bodyPr lIns="126435" tIns="72248" rIns="126435" bIns="72248" anchor="t"/>
          <a:lstStyle/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MX" sz="33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Área Académica: Informática</a:t>
            </a:r>
            <a:endParaRPr lang="es-MX" sz="3300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MX" sz="33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MX" sz="33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Tema: Hardware</a:t>
            </a:r>
            <a:endParaRPr lang="es-MX" sz="3300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MX" sz="33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MX" sz="33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Profesor(a) : L.S.C. Esmeralda Quintero López</a:t>
            </a:r>
            <a:endParaRPr lang="es-MX" sz="3300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MX" sz="33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r>
              <a:rPr lang="es-MX" sz="3300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Periodo: Julio - Diciembre de 2013</a:t>
            </a:r>
            <a:endParaRPr lang="es-MX" sz="3300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defTabSz="1300163" eaLnBrk="1">
              <a:lnSpc>
                <a:spcPct val="80000"/>
              </a:lnSpc>
              <a:spcBef>
                <a:spcPts val="600"/>
              </a:spcBef>
              <a:buSzTx/>
              <a:buFontTx/>
              <a:buNone/>
            </a:pPr>
            <a:endParaRPr lang="es-MX" sz="3300" dirty="0" smtClean="0">
              <a:solidFill>
                <a:srgbClr val="888888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57488" y="484188"/>
            <a:ext cx="9866312" cy="771207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s-MX" sz="3200" b="1" dirty="0" smtClean="0"/>
              <a:t>Universidad Autónoma del Estado de Hidalgo</a:t>
            </a:r>
            <a:r>
              <a:rPr lang="es-MX" b="1" dirty="0" smtClean="0"/>
              <a:t>.</a:t>
            </a:r>
          </a:p>
          <a:p>
            <a:pPr algn="ctr">
              <a:buFontTx/>
              <a:buNone/>
              <a:defRPr/>
            </a:pPr>
            <a:r>
              <a:rPr lang="es-MX" sz="3200" b="1" dirty="0" smtClean="0"/>
              <a:t>Escuela Preparatoria Número Tres</a:t>
            </a:r>
          </a:p>
          <a:p>
            <a:pPr algn="ctr">
              <a:buFontTx/>
              <a:buNone/>
              <a:defRPr/>
            </a:pPr>
            <a:endParaRPr lang="es-MX" sz="3200" b="1" dirty="0" smtClean="0"/>
          </a:p>
          <a:p>
            <a:pPr>
              <a:buFontTx/>
              <a:buNone/>
              <a:defRPr/>
            </a:pPr>
            <a:r>
              <a:rPr lang="es-MX" sz="2400" dirty="0" smtClean="0"/>
              <a:t>L.SC Esmeralda Quintero López.  </a:t>
            </a:r>
            <a:r>
              <a:rPr lang="es-MX" sz="2400" dirty="0" smtClean="0">
                <a:hlinkClick r:id="rId2"/>
              </a:rPr>
              <a:t>fiuly</a:t>
            </a:r>
            <a:r>
              <a:rPr lang="es-MX" sz="24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@hotmail.com</a:t>
            </a:r>
            <a:endParaRPr lang="es-MX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es-MX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s-MX" sz="2000" dirty="0" smtClean="0"/>
              <a:t>Tel. 7172000 ext. 2321 y 2323</a:t>
            </a:r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body" idx="1"/>
          </p:nvPr>
        </p:nvSpPr>
        <p:spPr>
          <a:xfrm>
            <a:off x="709613" y="1519238"/>
            <a:ext cx="11409411" cy="7429500"/>
          </a:xfrm>
        </p:spPr>
        <p:txBody>
          <a:bodyPr lIns="126435" tIns="72248" rIns="126435" bIns="72248" anchor="t"/>
          <a:lstStyle/>
          <a:p>
            <a:pPr marL="0" indent="0" algn="just" defTabSz="1300163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es-MX" sz="2000" b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Abstract</a:t>
            </a:r>
            <a:r>
              <a:rPr lang="es-MX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: </a:t>
            </a:r>
            <a:endParaRPr lang="es-MX" sz="2000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algn="just" defTabSz="1300163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r>
              <a:rPr lang="en-US" sz="2000" dirty="0" smtClean="0"/>
              <a:t>It is important that students obtain the knowledge and use of technology to provide the theoretical and practical tools that will be needed in later life as a student, professional and as an individual </a:t>
            </a:r>
            <a:r>
              <a:rPr lang="en-US" sz="2000" dirty="0" smtClean="0"/>
              <a:t>committed to </a:t>
            </a:r>
            <a:r>
              <a:rPr lang="en-US" sz="2000" dirty="0" smtClean="0"/>
              <a:t>its social environment.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Also, describe the basic structure of hardware of a computer to differentiate between types of computers according to their characteristics.</a:t>
            </a:r>
          </a:p>
          <a:p>
            <a:pPr marL="0" indent="0" algn="just" defTabSz="1300163" eaLnBrk="1">
              <a:lnSpc>
                <a:spcPct val="90000"/>
              </a:lnSpc>
              <a:spcBef>
                <a:spcPts val="600"/>
              </a:spcBef>
              <a:buSzTx/>
              <a:buFontTx/>
              <a:buNone/>
            </a:pPr>
            <a:endParaRPr lang="es-MX" sz="20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0" indent="0" algn="just" defTabSz="1300163" eaLnBrk="1">
              <a:lnSpc>
                <a:spcPct val="90000"/>
              </a:lnSpc>
              <a:spcBef>
                <a:spcPts val="600"/>
              </a:spcBef>
              <a:buSzTx/>
              <a:buNone/>
            </a:pPr>
            <a:r>
              <a:rPr lang="es-MX" sz="2000" b="1" dirty="0" err="1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Keywords</a:t>
            </a:r>
            <a:r>
              <a:rPr lang="es-MX" sz="20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: </a:t>
            </a:r>
            <a:r>
              <a:rPr lang="es-MX" sz="2000" dirty="0" smtClean="0"/>
              <a:t>Computing, </a:t>
            </a:r>
            <a:r>
              <a:rPr lang="es-MX" sz="2000" dirty="0" err="1"/>
              <a:t>c</a:t>
            </a:r>
            <a:r>
              <a:rPr lang="es-MX" sz="2000" dirty="0" err="1" smtClean="0"/>
              <a:t>omputer</a:t>
            </a:r>
            <a:r>
              <a:rPr lang="es-MX" sz="2000" dirty="0" smtClean="0"/>
              <a:t>, hardware, </a:t>
            </a:r>
            <a:r>
              <a:rPr lang="es-MX" sz="2000" dirty="0" err="1" smtClean="0"/>
              <a:t>t</a:t>
            </a:r>
            <a:r>
              <a:rPr lang="es-MX" sz="2000" dirty="0" err="1" smtClean="0"/>
              <a:t>echnology</a:t>
            </a:r>
            <a:r>
              <a:rPr lang="es-MX" sz="2000" dirty="0" smtClean="0"/>
              <a:t>.</a:t>
            </a:r>
          </a:p>
          <a:p>
            <a:pPr marL="0" indent="0" algn="just" defTabSz="1300163" eaLnBrk="1">
              <a:lnSpc>
                <a:spcPct val="90000"/>
              </a:lnSpc>
              <a:spcBef>
                <a:spcPts val="600"/>
              </a:spcBef>
              <a:buSzTx/>
              <a:buNone/>
            </a:pPr>
            <a:endParaRPr lang="es-ES" sz="2000" dirty="0" smtClean="0"/>
          </a:p>
          <a:p>
            <a:pPr marL="0" indent="0" algn="just" defTabSz="1300163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s-ES" sz="2000" b="1" dirty="0" smtClean="0"/>
              <a:t>Resumen:</a:t>
            </a:r>
          </a:p>
          <a:p>
            <a:pPr marL="0" indent="0" algn="just" defTabSz="1300163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s-MX" sz="2000" dirty="0" smtClean="0"/>
              <a:t>Es </a:t>
            </a:r>
            <a:r>
              <a:rPr lang="es-MX" sz="2000" dirty="0"/>
              <a:t>importante que el alumno obtenga el conocimiento y manejo de la tecnología para proporcionarle las bases teóricas y herramientas practicas, que serán indispensables en su vida futura como estudiante, como profesionista y como individuo comprometido con su entorno social. </a:t>
            </a:r>
            <a:endParaRPr lang="es-MX" sz="2000" dirty="0" smtClean="0"/>
          </a:p>
          <a:p>
            <a:pPr marL="0" indent="0" algn="just" defTabSz="1300163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s-MX" sz="2000" dirty="0" smtClean="0"/>
              <a:t>De </a:t>
            </a:r>
            <a:r>
              <a:rPr lang="es-MX" sz="2000" dirty="0"/>
              <a:t>igual forma, describir la estructura básica del hardware de una computadora para establecer diferencias entre los tipos de computadoras de acuerdo a sus características. </a:t>
            </a:r>
          </a:p>
          <a:p>
            <a:pPr marL="0" indent="0" algn="just" defTabSz="1300163"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s-MX" sz="2000" dirty="0" smtClean="0"/>
          </a:p>
          <a:p>
            <a:pPr marL="0" indent="0" algn="just" defTabSz="1300163"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es-ES" sz="2000" b="1" dirty="0" smtClean="0"/>
              <a:t>Palabras clave: </a:t>
            </a:r>
            <a:r>
              <a:rPr lang="es-MX" sz="2000" dirty="0" smtClean="0"/>
              <a:t>Informática</a:t>
            </a:r>
            <a:r>
              <a:rPr lang="es-MX" sz="2000" dirty="0"/>
              <a:t>, computadora, </a:t>
            </a:r>
            <a:r>
              <a:rPr lang="es-MX" sz="2000" dirty="0" smtClean="0"/>
              <a:t>hardware, tecnología. </a:t>
            </a:r>
            <a:endParaRPr lang="es-MX" sz="2000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>
            <p:ph type="body" idx="1"/>
          </p:nvPr>
        </p:nvSpPr>
        <p:spPr>
          <a:xfrm>
            <a:off x="3144838" y="1947863"/>
            <a:ext cx="9104312" cy="6437312"/>
          </a:xfrm>
        </p:spPr>
        <p:txBody>
          <a:bodyPr lIns="126435" tIns="72248" rIns="126435" bIns="72248" anchor="t"/>
          <a:lstStyle/>
          <a:p>
            <a:pPr algn="just"/>
            <a:r>
              <a:rPr lang="es-ES" sz="2000" b="1" dirty="0" smtClean="0"/>
              <a:t>COMPETENCIA(S) GENÉRICA(S): </a:t>
            </a:r>
            <a:r>
              <a:rPr lang="es-ES" sz="2000" b="1" i="1" dirty="0" smtClean="0">
                <a:solidFill>
                  <a:srgbClr val="00B050"/>
                </a:solidFill>
              </a:rPr>
              <a:t>Uso de la Tecnología:</a:t>
            </a:r>
            <a:r>
              <a:rPr lang="es-MX" sz="2000" dirty="0" smtClean="0">
                <a:solidFill>
                  <a:srgbClr val="00B050"/>
                </a:solidFill>
              </a:rPr>
              <a:t> </a:t>
            </a:r>
            <a:r>
              <a:rPr lang="es-MX" sz="2000" dirty="0" smtClean="0"/>
              <a:t>Opera la computadora y demás medios electrónicos para obtener información, comunicarse con colegas, clientes, proveedores, entre otros, sin desperdicio de recursos. Emplea las tecnologías de información y comunicación como herramienta para la apropiación, desarrollo y aplicación de los métodos de aprendizaje, investigación y comunicación. </a:t>
            </a:r>
          </a:p>
          <a:p>
            <a:endParaRPr lang="es-MX" sz="2000" b="1" dirty="0" smtClean="0"/>
          </a:p>
          <a:p>
            <a:pPr algn="just"/>
            <a:r>
              <a:rPr lang="es-ES" sz="2000" b="1" dirty="0" smtClean="0"/>
              <a:t>COMPETENCIA(S) DISCIPLINAR(ES): </a:t>
            </a:r>
            <a:r>
              <a:rPr lang="es-MX" sz="2000" dirty="0" smtClean="0"/>
              <a:t>Utiliza la información contenida en diferentes fuentes de información impresa y/o digital, para identificar, ordenar e interpretar las ideas, los datos y conceptos básicos de introducción a la Informática.</a:t>
            </a:r>
          </a:p>
          <a:p>
            <a:endParaRPr lang="es-MX" sz="24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2772445" y="376206"/>
            <a:ext cx="92640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Competencias a desarrollar</a:t>
            </a:r>
            <a:endParaRPr lang="es-MX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Grp="1" noChangeArrowheads="1"/>
          </p:cNvSpPr>
          <p:nvPr>
            <p:ph type="body" idx="1"/>
          </p:nvPr>
        </p:nvSpPr>
        <p:spPr>
          <a:xfrm>
            <a:off x="2930525" y="1590675"/>
            <a:ext cx="9644063" cy="1765300"/>
          </a:xfrm>
          <a:ln>
            <a:miter lim="800000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DEFINICIÓN </a:t>
            </a:r>
            <a:r>
              <a:rPr lang="es-ES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s-ES" sz="2400" b="1" dirty="0" smtClean="0">
                <a:solidFill>
                  <a:srgbClr val="990000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Conjunto de componentes físicos que </a:t>
            </a:r>
            <a:r>
              <a:rPr lang="es-ES" sz="2400" dirty="0" smtClean="0">
                <a:solidFill>
                  <a:schemeClr val="tx1"/>
                </a:solidFill>
              </a:rPr>
              <a:t>forman parte de </a:t>
            </a:r>
            <a:r>
              <a:rPr lang="es-ES" sz="2400" dirty="0">
                <a:solidFill>
                  <a:schemeClr val="tx1"/>
                </a:solidFill>
              </a:rPr>
              <a:t>un ordenador. Constituyendo el sistema físico tangible del ordenador</a:t>
            </a:r>
            <a:r>
              <a:rPr lang="es-ES" sz="24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s-ES" sz="2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Ejemplo</a:t>
            </a:r>
            <a:endParaRPr lang="es-ES" sz="2400" b="1" dirty="0">
              <a:solidFill>
                <a:srgbClr val="99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734792" y="376206"/>
            <a:ext cx="3339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Hardware</a:t>
            </a:r>
            <a:endParaRPr lang="es-MX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20 Llamada de nube"/>
          <p:cNvSpPr/>
          <p:nvPr/>
        </p:nvSpPr>
        <p:spPr bwMode="auto">
          <a:xfrm>
            <a:off x="1146175" y="3980661"/>
            <a:ext cx="3498850" cy="2000250"/>
          </a:xfrm>
          <a:prstGeom prst="cloudCallout">
            <a:avLst>
              <a:gd name="adj1" fmla="val 22879"/>
              <a:gd name="adj2" fmla="val 8635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s-MX" sz="2400" u="sng" dirty="0"/>
              <a:t>Tangible</a:t>
            </a:r>
            <a:r>
              <a:rPr lang="es-MX" sz="2400" dirty="0"/>
              <a:t>: Todo lo que puedo tocar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4645025" y="3590925"/>
            <a:ext cx="7715250" cy="5260975"/>
            <a:chOff x="1337" y="1842"/>
            <a:chExt cx="3312" cy="2100"/>
          </a:xfrm>
        </p:grpSpPr>
        <p:pic>
          <p:nvPicPr>
            <p:cNvPr id="6151" name="Picture 5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8F9FD"/>
                </a:clrFrom>
                <a:clrTo>
                  <a:srgbClr val="F8F9FD">
                    <a:alpha val="0"/>
                  </a:srgbClr>
                </a:clrTo>
              </a:clrChange>
              <a:lum bright="-6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874"/>
              <a:ext cx="2952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Text Box 54"/>
            <p:cNvSpPr txBox="1">
              <a:spLocks noChangeArrowheads="1"/>
            </p:cNvSpPr>
            <p:nvPr/>
          </p:nvSpPr>
          <p:spPr bwMode="auto">
            <a:xfrm>
              <a:off x="1337" y="3521"/>
              <a:ext cx="1089" cy="4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endParaRPr lang="es-ES" sz="800" dirty="0">
                <a:solidFill>
                  <a:srgbClr val="990000"/>
                </a:solidFill>
              </a:endParaRPr>
            </a:p>
            <a:p>
              <a:pPr eaLnBrk="1">
                <a:spcBef>
                  <a:spcPct val="50000"/>
                </a:spcBef>
              </a:pPr>
              <a:r>
                <a:rPr lang="es-ES" sz="2800" dirty="0">
                  <a:solidFill>
                    <a:srgbClr val="990000"/>
                  </a:solidFill>
                </a:rPr>
                <a:t>IMPRESORA</a:t>
              </a:r>
            </a:p>
            <a:p>
              <a:pPr eaLnBrk="1">
                <a:spcBef>
                  <a:spcPct val="50000"/>
                </a:spcBef>
              </a:pPr>
              <a:endParaRPr lang="es-ES" sz="800" dirty="0">
                <a:solidFill>
                  <a:srgbClr val="990000"/>
                </a:solidFill>
              </a:endParaRPr>
            </a:p>
          </p:txBody>
        </p:sp>
        <p:sp>
          <p:nvSpPr>
            <p:cNvPr id="6153" name="Text Box 55"/>
            <p:cNvSpPr txBox="1">
              <a:spLocks noChangeArrowheads="1"/>
            </p:cNvSpPr>
            <p:nvPr/>
          </p:nvSpPr>
          <p:spPr bwMode="auto">
            <a:xfrm>
              <a:off x="2472" y="3521"/>
              <a:ext cx="1043" cy="4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endParaRPr lang="es-ES" sz="800" dirty="0">
                <a:solidFill>
                  <a:srgbClr val="990000"/>
                </a:solidFill>
              </a:endParaRPr>
            </a:p>
            <a:p>
              <a:pPr eaLnBrk="1">
                <a:spcBef>
                  <a:spcPct val="50000"/>
                </a:spcBef>
              </a:pPr>
              <a:r>
                <a:rPr lang="es-ES" sz="2800" dirty="0">
                  <a:solidFill>
                    <a:srgbClr val="990000"/>
                  </a:solidFill>
                </a:rPr>
                <a:t>TECLADO</a:t>
              </a:r>
            </a:p>
            <a:p>
              <a:pPr eaLnBrk="1">
                <a:spcBef>
                  <a:spcPct val="50000"/>
                </a:spcBef>
              </a:pPr>
              <a:endParaRPr lang="es-ES" sz="800" dirty="0">
                <a:solidFill>
                  <a:srgbClr val="990000"/>
                </a:solidFill>
              </a:endParaRPr>
            </a:p>
          </p:txBody>
        </p:sp>
        <p:sp>
          <p:nvSpPr>
            <p:cNvPr id="6154" name="Text Box 56"/>
            <p:cNvSpPr txBox="1">
              <a:spLocks noChangeArrowheads="1"/>
            </p:cNvSpPr>
            <p:nvPr/>
          </p:nvSpPr>
          <p:spPr bwMode="auto">
            <a:xfrm>
              <a:off x="3606" y="3521"/>
              <a:ext cx="1043" cy="4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endParaRPr lang="es-ES" sz="800" dirty="0">
                <a:solidFill>
                  <a:srgbClr val="990000"/>
                </a:solidFill>
              </a:endParaRPr>
            </a:p>
            <a:p>
              <a:pPr eaLnBrk="1">
                <a:spcBef>
                  <a:spcPct val="50000"/>
                </a:spcBef>
              </a:pPr>
              <a:r>
                <a:rPr lang="es-ES" sz="2800" dirty="0">
                  <a:solidFill>
                    <a:srgbClr val="990000"/>
                  </a:solidFill>
                </a:rPr>
                <a:t>RATÓN</a:t>
              </a:r>
            </a:p>
            <a:p>
              <a:pPr eaLnBrk="1">
                <a:spcBef>
                  <a:spcPct val="50000"/>
                </a:spcBef>
              </a:pPr>
              <a:endParaRPr lang="es-ES" sz="800" dirty="0">
                <a:solidFill>
                  <a:srgbClr val="990000"/>
                </a:solidFill>
              </a:endParaRPr>
            </a:p>
          </p:txBody>
        </p:sp>
        <p:sp>
          <p:nvSpPr>
            <p:cNvPr id="6155" name="Text Box 57"/>
            <p:cNvSpPr txBox="1">
              <a:spLocks noChangeArrowheads="1"/>
            </p:cNvSpPr>
            <p:nvPr/>
          </p:nvSpPr>
          <p:spPr bwMode="auto">
            <a:xfrm>
              <a:off x="3606" y="2341"/>
              <a:ext cx="1043" cy="45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r>
                <a:rPr lang="es-ES" sz="2800" dirty="0">
                  <a:solidFill>
                    <a:srgbClr val="990000"/>
                  </a:solidFill>
                </a:rPr>
                <a:t>MODEM EXTERNO</a:t>
              </a:r>
            </a:p>
            <a:p>
              <a:pPr eaLnBrk="1">
                <a:spcBef>
                  <a:spcPct val="50000"/>
                </a:spcBef>
              </a:pPr>
              <a:endParaRPr lang="es-ES" sz="800" dirty="0">
                <a:solidFill>
                  <a:srgbClr val="990000"/>
                </a:solidFill>
              </a:endParaRPr>
            </a:p>
          </p:txBody>
        </p:sp>
        <p:sp>
          <p:nvSpPr>
            <p:cNvPr id="6156" name="Text Box 58"/>
            <p:cNvSpPr txBox="1">
              <a:spLocks noChangeArrowheads="1"/>
            </p:cNvSpPr>
            <p:nvPr/>
          </p:nvSpPr>
          <p:spPr bwMode="auto">
            <a:xfrm>
              <a:off x="3470" y="1898"/>
              <a:ext cx="1043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r>
                <a:rPr lang="es-ES" sz="2800" dirty="0">
                  <a:solidFill>
                    <a:srgbClr val="990000"/>
                  </a:solidFill>
                </a:rPr>
                <a:t>GABINETE</a:t>
              </a:r>
            </a:p>
            <a:p>
              <a:pPr eaLnBrk="1">
                <a:spcBef>
                  <a:spcPct val="50000"/>
                </a:spcBef>
              </a:pPr>
              <a:endParaRPr lang="es-ES" sz="800" dirty="0">
                <a:solidFill>
                  <a:srgbClr val="990000"/>
                </a:solidFill>
              </a:endParaRPr>
            </a:p>
          </p:txBody>
        </p:sp>
        <p:sp>
          <p:nvSpPr>
            <p:cNvPr id="6157" name="Text Box 59"/>
            <p:cNvSpPr txBox="1">
              <a:spLocks noChangeArrowheads="1"/>
            </p:cNvSpPr>
            <p:nvPr/>
          </p:nvSpPr>
          <p:spPr bwMode="auto">
            <a:xfrm>
              <a:off x="1474" y="1842"/>
              <a:ext cx="1043" cy="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r>
                <a:rPr lang="es-ES" sz="2800" dirty="0">
                  <a:solidFill>
                    <a:srgbClr val="990000"/>
                  </a:solidFill>
                </a:rPr>
                <a:t>CÁMARA</a:t>
              </a:r>
            </a:p>
          </p:txBody>
        </p:sp>
        <p:sp>
          <p:nvSpPr>
            <p:cNvPr id="6158" name="Text Box 60"/>
            <p:cNvSpPr txBox="1">
              <a:spLocks noChangeArrowheads="1"/>
            </p:cNvSpPr>
            <p:nvPr/>
          </p:nvSpPr>
          <p:spPr bwMode="auto">
            <a:xfrm>
              <a:off x="1474" y="2432"/>
              <a:ext cx="1043" cy="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r>
                <a:rPr lang="es-ES" sz="2800" dirty="0">
                  <a:solidFill>
                    <a:srgbClr val="990000"/>
                  </a:solidFill>
                </a:rPr>
                <a:t>BOCINAS</a:t>
              </a:r>
            </a:p>
          </p:txBody>
        </p:sp>
        <p:sp>
          <p:nvSpPr>
            <p:cNvPr id="6159" name="Text Box 61"/>
            <p:cNvSpPr txBox="1">
              <a:spLocks noChangeArrowheads="1"/>
            </p:cNvSpPr>
            <p:nvPr/>
          </p:nvSpPr>
          <p:spPr bwMode="auto">
            <a:xfrm>
              <a:off x="1474" y="2160"/>
              <a:ext cx="1043" cy="2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>
                <a:spcBef>
                  <a:spcPct val="50000"/>
                </a:spcBef>
              </a:pPr>
              <a:r>
                <a:rPr lang="es-ES" sz="2800" dirty="0">
                  <a:solidFill>
                    <a:srgbClr val="990000"/>
                  </a:solidFill>
                </a:rPr>
                <a:t>MONITOR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734792" y="590520"/>
            <a:ext cx="3339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Hardware</a:t>
            </a:r>
            <a:endParaRPr lang="es-MX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2930525" y="1804988"/>
            <a:ext cx="9501188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UNIDAD CENTRAL DE PROCESO (CPU):</a:t>
            </a:r>
            <a:r>
              <a:rPr lang="es-ES" sz="2400" b="1" dirty="0">
                <a:solidFill>
                  <a:srgbClr val="990000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50000"/>
              </a:spcBef>
              <a:buFont typeface="Webdings" pitchFamily="18" charset="2"/>
              <a:buChar char=""/>
              <a:defRPr/>
            </a:pPr>
            <a:r>
              <a:rPr lang="es-ES" sz="2400" b="1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 el cerebro del ordenador. </a:t>
            </a:r>
          </a:p>
          <a:p>
            <a:pPr algn="just">
              <a:spcBef>
                <a:spcPct val="50000"/>
              </a:spcBef>
              <a:buFont typeface="Webdings" pitchFamily="18" charset="2"/>
              <a:buChar char=""/>
              <a:defRPr/>
            </a:pPr>
            <a:r>
              <a:rPr lang="es-ES" sz="2400" dirty="0">
                <a:solidFill>
                  <a:schemeClr val="tx1"/>
                </a:solidFill>
              </a:rPr>
              <a:t>Es referido simplemente como el procesador o procesador central.</a:t>
            </a:r>
            <a:endParaRPr lang="es-E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ct val="50000"/>
              </a:spcBef>
              <a:buFont typeface="Webdings" pitchFamily="18" charset="2"/>
              <a:buChar char=""/>
              <a:defRPr/>
            </a:pPr>
            <a:r>
              <a:rPr lang="es-E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El CPU es donde se producen la mayoría de los cálculos. </a:t>
            </a:r>
            <a:endParaRPr lang="es-ES" sz="2400" b="1" dirty="0">
              <a:solidFill>
                <a:srgbClr val="990000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s-ES" sz="2400" b="1" dirty="0">
              <a:solidFill>
                <a:srgbClr val="990000"/>
              </a:solidFill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ES" sz="2400" b="1" dirty="0">
                <a:solidFill>
                  <a:srgbClr val="990000"/>
                </a:solidFill>
                <a:latin typeface="Arial" charset="0"/>
              </a:rPr>
              <a:t>Elementos del CPU: Unidad Aritmética Lógica y de Control</a:t>
            </a:r>
            <a:endParaRPr lang="es-ES" dirty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931028" y="5734056"/>
            <a:ext cx="5286412" cy="3046988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es-ES" sz="2400" dirty="0"/>
              <a:t>La unidad de lógica/ aritmética (ALU), que realiza operaciones aritméticas y lógicas.</a:t>
            </a:r>
          </a:p>
          <a:p>
            <a:pPr algn="just">
              <a:defRPr/>
            </a:pPr>
            <a:endParaRPr lang="es-ES" sz="2400" dirty="0"/>
          </a:p>
          <a:p>
            <a:pPr algn="just">
              <a:defRPr/>
            </a:pPr>
            <a:r>
              <a:rPr lang="es-ES" sz="2400" dirty="0"/>
              <a:t>La unidad de control (CU), que extrae instrucciones de la memoria, las descifra y ejecuta, llamando a la ALU cuando es necesario.</a:t>
            </a:r>
          </a:p>
        </p:txBody>
      </p:sp>
      <p:pic>
        <p:nvPicPr>
          <p:cNvPr id="717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5591175"/>
            <a:ext cx="30861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734792" y="447644"/>
            <a:ext cx="3339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Hardware</a:t>
            </a:r>
            <a:endParaRPr lang="es-MX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73400" y="1447800"/>
            <a:ext cx="928687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s-ES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PERIFÉRICOS:</a:t>
            </a:r>
            <a:r>
              <a:rPr lang="es-E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Arial" charset="0"/>
              </a:rPr>
              <a:t>Dispositivos externos conectados al ordenador, permitiendo  recibir datos de entrada  generando datos de salida y almacenamiento. </a:t>
            </a:r>
          </a:p>
          <a:p>
            <a:pPr algn="just">
              <a:spcBef>
                <a:spcPct val="50000"/>
              </a:spcBef>
              <a:defRPr/>
            </a:pPr>
            <a:r>
              <a:rPr lang="es-ES" sz="2400" dirty="0">
                <a:solidFill>
                  <a:schemeClr val="tx1"/>
                </a:solidFill>
                <a:latin typeface="Arial" charset="0"/>
              </a:rPr>
              <a:t>Los periféricos sirven para comunicar la computadora con el exterior  o como almacenamiento de información</a:t>
            </a:r>
          </a:p>
          <a:p>
            <a:pPr algn="just">
              <a:spcBef>
                <a:spcPct val="50000"/>
              </a:spcBef>
              <a:defRPr/>
            </a:pPr>
            <a:endParaRPr lang="es-E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59088" y="3733800"/>
            <a:ext cx="2643187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2400" dirty="0">
                <a:solidFill>
                  <a:schemeClr val="tx1"/>
                </a:solidFill>
                <a:latin typeface="Arial" charset="0"/>
              </a:rPr>
              <a:t>Existen 3 tipos</a:t>
            </a:r>
            <a:endParaRPr lang="es-ES" sz="2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73525" y="4591050"/>
            <a:ext cx="17684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P. Entrada:</a:t>
            </a:r>
          </a:p>
        </p:txBody>
      </p:sp>
      <p:pic>
        <p:nvPicPr>
          <p:cNvPr id="819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7377113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0"/>
          <a:stretch>
            <a:fillRect/>
          </a:stretch>
        </p:blipFill>
        <p:spPr bwMode="auto">
          <a:xfrm>
            <a:off x="3287713" y="7448550"/>
            <a:ext cx="30178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8200" name="13 Rectángulo"/>
          <p:cNvSpPr>
            <a:spLocks noChangeArrowheads="1"/>
          </p:cNvSpPr>
          <p:nvPr/>
        </p:nvSpPr>
        <p:spPr bwMode="auto">
          <a:xfrm>
            <a:off x="5287963" y="5305425"/>
            <a:ext cx="650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Arial" pitchFamily="34" charset="0"/>
              </a:rPr>
              <a:t>captan y digitalizan los datos de ser necesario, introducidos por el usuario o por otro dispositivo y los envían al ordenador para ser procesados.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34792" y="447644"/>
            <a:ext cx="3339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Hardware</a:t>
            </a:r>
            <a:endParaRPr lang="es-MX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30525" y="1590675"/>
            <a:ext cx="1528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P. Salida:</a:t>
            </a:r>
          </a:p>
        </p:txBody>
      </p:sp>
      <p:sp>
        <p:nvSpPr>
          <p:cNvPr id="9220" name="3 Rectángulo"/>
          <p:cNvSpPr>
            <a:spLocks noChangeArrowheads="1"/>
          </p:cNvSpPr>
          <p:nvPr/>
        </p:nvSpPr>
        <p:spPr bwMode="auto">
          <a:xfrm>
            <a:off x="3359150" y="2305050"/>
            <a:ext cx="91090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ES" sz="2400" dirty="0">
                <a:solidFill>
                  <a:schemeClr val="tx1"/>
                </a:solidFill>
                <a:latin typeface="Arial" pitchFamily="34" charset="0"/>
              </a:rPr>
              <a:t>Son dispositivos que muestran o proyectan información hacia el exterior del ordenador. La mayoría son para informar, alertar, comunicar, proyectar o dar al usuario cierta información, de la misma forma se encargan de convertir los impulsos eléctricos en información legible para el usuario.</a:t>
            </a:r>
          </a:p>
        </p:txBody>
      </p:sp>
      <p:pic>
        <p:nvPicPr>
          <p:cNvPr id="92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4876800"/>
            <a:ext cx="4500563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30588" y="2447925"/>
            <a:ext cx="8429625" cy="2143125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es-ES" sz="2400" kern="1200" dirty="0" smtClean="0">
                <a:solidFill>
                  <a:schemeClr val="tx1"/>
                </a:solidFill>
                <a:latin typeface="Arial" charset="0"/>
              </a:rPr>
              <a:t>     Sirven para mandar como para recibir información. Su función es la de almacenar o guardar, de forma permanente o virtual, todo aquello que hagamos con el ordenador para que pueda ser utilizado por los usuarios u otros sistemas.</a:t>
            </a:r>
            <a:endParaRPr lang="es-ES" sz="2400" kern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645144" y="595884"/>
            <a:ext cx="33393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Hardware</a:t>
            </a:r>
            <a:endParaRPr lang="es-MX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30525" y="1590675"/>
            <a:ext cx="29289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P. Entrada / Salida:</a:t>
            </a:r>
          </a:p>
        </p:txBody>
      </p:sp>
      <p:pic>
        <p:nvPicPr>
          <p:cNvPr id="10245" name="Picture 6" descr="http://upload.wikimedia.org/wikipedia/commons/thumb/b/b0/Hdd.jpg/220px-Hd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5233988"/>
            <a:ext cx="235267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dasus.gif (8113 bytes)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5237163"/>
            <a:ext cx="2244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6FA"/>
              </a:clrFrom>
              <a:clrTo>
                <a:srgbClr val="F2F6FA">
                  <a:alpha val="0"/>
                </a:srgbClr>
              </a:clrTo>
            </a:clrChange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7253288"/>
            <a:ext cx="5040313" cy="158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357938" y="4733925"/>
            <a:ext cx="3059112" cy="1773238"/>
            <a:chOff x="0" y="2795"/>
            <a:chExt cx="1927" cy="1117"/>
          </a:xfrm>
        </p:grpSpPr>
        <p:grpSp>
          <p:nvGrpSpPr>
            <p:cNvPr id="10249" name="Group 50"/>
            <p:cNvGrpSpPr>
              <a:grpSpLocks/>
            </p:cNvGrpSpPr>
            <p:nvPr/>
          </p:nvGrpSpPr>
          <p:grpSpPr bwMode="auto">
            <a:xfrm>
              <a:off x="0" y="2795"/>
              <a:ext cx="1899" cy="1117"/>
              <a:chOff x="70" y="2795"/>
              <a:chExt cx="1899" cy="1117"/>
            </a:xfrm>
          </p:grpSpPr>
          <p:grpSp>
            <p:nvGrpSpPr>
              <p:cNvPr id="10252" name="Group 48"/>
              <p:cNvGrpSpPr>
                <a:grpSpLocks/>
              </p:cNvGrpSpPr>
              <p:nvPr/>
            </p:nvGrpSpPr>
            <p:grpSpPr bwMode="auto">
              <a:xfrm>
                <a:off x="70" y="2795"/>
                <a:ext cx="1899" cy="1117"/>
                <a:chOff x="70" y="2795"/>
                <a:chExt cx="1899" cy="1117"/>
              </a:xfrm>
            </p:grpSpPr>
            <p:grpSp>
              <p:nvGrpSpPr>
                <p:cNvPr id="10254" name="Group 45"/>
                <p:cNvGrpSpPr>
                  <a:grpSpLocks/>
                </p:cNvGrpSpPr>
                <p:nvPr/>
              </p:nvGrpSpPr>
              <p:grpSpPr bwMode="auto">
                <a:xfrm>
                  <a:off x="70" y="2795"/>
                  <a:ext cx="1899" cy="1117"/>
                  <a:chOff x="70" y="2795"/>
                  <a:chExt cx="1899" cy="1117"/>
                </a:xfrm>
              </p:grpSpPr>
              <p:grpSp>
                <p:nvGrpSpPr>
                  <p:cNvPr id="10257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70" y="2795"/>
                    <a:ext cx="1899" cy="1117"/>
                    <a:chOff x="70" y="2795"/>
                    <a:chExt cx="1899" cy="1117"/>
                  </a:xfrm>
                </p:grpSpPr>
                <p:pic>
                  <p:nvPicPr>
                    <p:cNvPr id="10259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EFCFE"/>
                        </a:clrFrom>
                        <a:clrTo>
                          <a:srgbClr val="FEFCFE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447"/>
                    <a:stretch>
                      <a:fillRect/>
                    </a:stretch>
                  </p:blipFill>
                  <p:spPr bwMode="auto">
                    <a:xfrm>
                      <a:off x="204" y="3113"/>
                      <a:ext cx="1678" cy="6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260" name="Rectangle 36" descr="Papel bouquet"/>
                    <p:cNvSpPr>
                      <a:spLocks noChangeArrowheads="1"/>
                    </p:cNvSpPr>
                    <p:nvPr/>
                  </p:nvSpPr>
                  <p:spPr bwMode="auto">
                    <a:xfrm rot="-1299600">
                      <a:off x="1062" y="3549"/>
                      <a:ext cx="907" cy="363"/>
                    </a:xfrm>
                    <a:prstGeom prst="rect">
                      <a:avLst/>
                    </a:prstGeom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s-ES" sz="1400" b="1" dirty="0"/>
                    </a:p>
                  </p:txBody>
                </p:sp>
                <p:sp>
                  <p:nvSpPr>
                    <p:cNvPr id="10261" name="Rectangle 37" descr="Papel bouquet"/>
                    <p:cNvSpPr>
                      <a:spLocks noChangeArrowheads="1"/>
                    </p:cNvSpPr>
                    <p:nvPr/>
                  </p:nvSpPr>
                  <p:spPr bwMode="auto">
                    <a:xfrm rot="-2039073">
                      <a:off x="1627" y="2970"/>
                      <a:ext cx="317" cy="499"/>
                    </a:xfrm>
                    <a:prstGeom prst="rect">
                      <a:avLst/>
                    </a:prstGeom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s-ES" sz="1400" b="1" dirty="0"/>
                    </a:p>
                  </p:txBody>
                </p:sp>
                <p:sp>
                  <p:nvSpPr>
                    <p:cNvPr id="10262" name="Rectangle 38" descr="Papel bouquet"/>
                    <p:cNvSpPr>
                      <a:spLocks noChangeArrowheads="1"/>
                    </p:cNvSpPr>
                    <p:nvPr/>
                  </p:nvSpPr>
                  <p:spPr bwMode="auto">
                    <a:xfrm rot="-1452792">
                      <a:off x="562" y="2795"/>
                      <a:ext cx="907" cy="499"/>
                    </a:xfrm>
                    <a:prstGeom prst="rect">
                      <a:avLst/>
                    </a:prstGeom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s-ES" sz="1400" b="1" dirty="0"/>
                    </a:p>
                  </p:txBody>
                </p:sp>
                <p:sp>
                  <p:nvSpPr>
                    <p:cNvPr id="10263" name="Rectangle 40" descr="Papel bouquet"/>
                    <p:cNvSpPr>
                      <a:spLocks noChangeArrowheads="1"/>
                    </p:cNvSpPr>
                    <p:nvPr/>
                  </p:nvSpPr>
                  <p:spPr bwMode="auto">
                    <a:xfrm rot="-2768782">
                      <a:off x="134" y="3158"/>
                      <a:ext cx="408" cy="225"/>
                    </a:xfrm>
                    <a:prstGeom prst="rect">
                      <a:avLst/>
                    </a:prstGeom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s-ES" sz="1400" b="1" dirty="0"/>
                    </a:p>
                  </p:txBody>
                </p:sp>
                <p:sp>
                  <p:nvSpPr>
                    <p:cNvPr id="10264" name="Rectangle 41" descr="Papel bouquet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-21" y="3385"/>
                      <a:ext cx="408" cy="225"/>
                    </a:xfrm>
                    <a:prstGeom prst="rect">
                      <a:avLst/>
                    </a:prstGeom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s-ES" sz="1400" b="1" dirty="0"/>
                    </a:p>
                  </p:txBody>
                </p:sp>
                <p:sp>
                  <p:nvSpPr>
                    <p:cNvPr id="10265" name="Rectangle 42" descr="Papel bouquet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567" y="3339"/>
                      <a:ext cx="182" cy="907"/>
                    </a:xfrm>
                    <a:prstGeom prst="rect">
                      <a:avLst/>
                    </a:prstGeom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s-ES" sz="1400" b="1" dirty="0"/>
                    </a:p>
                  </p:txBody>
                </p:sp>
                <p:sp>
                  <p:nvSpPr>
                    <p:cNvPr id="10266" name="Rectangle 43" descr="Papel bouquet"/>
                    <p:cNvSpPr>
                      <a:spLocks noChangeArrowheads="1"/>
                    </p:cNvSpPr>
                    <p:nvPr/>
                  </p:nvSpPr>
                  <p:spPr bwMode="auto">
                    <a:xfrm rot="-9583917">
                      <a:off x="115" y="3613"/>
                      <a:ext cx="408" cy="225"/>
                    </a:xfrm>
                    <a:prstGeom prst="rect">
                      <a:avLst/>
                    </a:prstGeom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57150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endParaRPr lang="es-ES" sz="1400" b="1" dirty="0"/>
                    </a:p>
                  </p:txBody>
                </p:sp>
              </p:grpSp>
              <p:sp>
                <p:nvSpPr>
                  <p:cNvPr id="10258" name="Rectangle 39" descr="Papel bouquet"/>
                  <p:cNvSpPr>
                    <a:spLocks noChangeArrowheads="1"/>
                  </p:cNvSpPr>
                  <p:nvPr/>
                </p:nvSpPr>
                <p:spPr bwMode="auto">
                  <a:xfrm rot="453660">
                    <a:off x="195" y="2976"/>
                    <a:ext cx="508" cy="316"/>
                  </a:xfrm>
                  <a:prstGeom prst="rect">
                    <a:avLst/>
                  </a:prstGeom>
                  <a:blipFill dpi="0" rotWithShape="1">
                    <a:blip r:embed="rId8"/>
                    <a:srcRect/>
                    <a:tile tx="0" ty="0" sx="100000" sy="100000" flip="none" algn="tl"/>
                  </a:blip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5715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s-ES" sz="1400" b="1" dirty="0"/>
                  </a:p>
                </p:txBody>
              </p:sp>
            </p:grpSp>
            <p:sp>
              <p:nvSpPr>
                <p:cNvPr id="10255" name="Rectangle 46" descr="Papel bouquet"/>
                <p:cNvSpPr>
                  <a:spLocks noChangeArrowheads="1"/>
                </p:cNvSpPr>
                <p:nvPr/>
              </p:nvSpPr>
              <p:spPr bwMode="auto">
                <a:xfrm rot="1805469">
                  <a:off x="598" y="3254"/>
                  <a:ext cx="90" cy="574"/>
                </a:xfrm>
                <a:prstGeom prst="rect">
                  <a:avLst/>
                </a:prstGeom>
                <a:blipFill dpi="0" rotWithShape="1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s-ES" sz="1400" b="1" dirty="0"/>
                </a:p>
              </p:txBody>
            </p:sp>
            <p:sp>
              <p:nvSpPr>
                <p:cNvPr id="10256" name="Rectangle 47" descr="Papel bouquet"/>
                <p:cNvSpPr>
                  <a:spLocks noChangeArrowheads="1"/>
                </p:cNvSpPr>
                <p:nvPr/>
              </p:nvSpPr>
              <p:spPr bwMode="auto">
                <a:xfrm rot="-1890460">
                  <a:off x="487" y="3650"/>
                  <a:ext cx="227" cy="135"/>
                </a:xfrm>
                <a:prstGeom prst="rect">
                  <a:avLst/>
                </a:prstGeom>
                <a:blipFill dpi="0" rotWithShape="1">
                  <a:blip r:embed="rId8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s-ES" sz="1400" b="1" dirty="0"/>
                </a:p>
              </p:txBody>
            </p:sp>
          </p:grpSp>
          <p:sp>
            <p:nvSpPr>
              <p:cNvPr id="10253" name="Rectangle 49" descr="Papel bouquet"/>
              <p:cNvSpPr>
                <a:spLocks noChangeArrowheads="1"/>
              </p:cNvSpPr>
              <p:nvPr/>
            </p:nvSpPr>
            <p:spPr bwMode="auto">
              <a:xfrm rot="1553619">
                <a:off x="431" y="3112"/>
                <a:ext cx="362" cy="227"/>
              </a:xfrm>
              <a:prstGeom prst="rect">
                <a:avLst/>
              </a:prstGeom>
              <a:blipFill dpi="0" rotWithShape="1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 sz="1400" b="1" dirty="0"/>
              </a:p>
            </p:txBody>
          </p:sp>
        </p:grpSp>
        <p:sp>
          <p:nvSpPr>
            <p:cNvPr id="10250" name="Rectangle 51" descr="Papel bouquet"/>
            <p:cNvSpPr>
              <a:spLocks noChangeArrowheads="1"/>
            </p:cNvSpPr>
            <p:nvPr/>
          </p:nvSpPr>
          <p:spPr bwMode="auto">
            <a:xfrm rot="1585293">
              <a:off x="1610" y="3384"/>
              <a:ext cx="317" cy="273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 sz="1400" b="1" dirty="0"/>
            </a:p>
          </p:txBody>
        </p:sp>
        <p:sp>
          <p:nvSpPr>
            <p:cNvPr id="10251" name="Rectangle 52" descr="Papel bouquet"/>
            <p:cNvSpPr>
              <a:spLocks noChangeArrowheads="1"/>
            </p:cNvSpPr>
            <p:nvPr/>
          </p:nvSpPr>
          <p:spPr bwMode="auto">
            <a:xfrm rot="-1205748">
              <a:off x="570" y="3431"/>
              <a:ext cx="180" cy="96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endParaRPr lang="es-ES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Bibliografía 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2686050" y="2768600"/>
            <a:ext cx="9720263" cy="5715000"/>
          </a:xfrm>
        </p:spPr>
        <p:txBody>
          <a:bodyPr/>
          <a:lstStyle/>
          <a:p>
            <a:pPr marL="742950" indent="-742950" algn="just">
              <a:buFontTx/>
              <a:buAutoNum type="arabicPeriod"/>
              <a:defRPr/>
            </a:pPr>
            <a:r>
              <a:rPr lang="es-MX" dirty="0" smtClean="0"/>
              <a:t>Conceptos Básicos de Computación Héctor paredes Olea, </a:t>
            </a:r>
            <a:r>
              <a:rPr lang="es-MX" dirty="0" err="1" smtClean="0"/>
              <a:t>SaydeBarcelataMontaut</a:t>
            </a:r>
            <a:r>
              <a:rPr lang="es-MX" dirty="0" smtClean="0"/>
              <a:t> Ed. Trillas.</a:t>
            </a:r>
          </a:p>
          <a:p>
            <a:pPr marL="742950" indent="-742950" algn="just">
              <a:buFontTx/>
              <a:buAutoNum type="arabicPeriod"/>
              <a:defRPr/>
            </a:pPr>
            <a:r>
              <a:rPr lang="es-MX" dirty="0" smtClean="0"/>
              <a:t>Introducción a la computación, Peter Norton, Mc Graw Hill, 3ª Edición, Marzo 2001 México.     </a:t>
            </a:r>
          </a:p>
          <a:p>
            <a:pPr>
              <a:buFontTx/>
              <a:buNone/>
              <a:defRPr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529</Words>
  <Application>Microsoft Office PowerPoint</Application>
  <PresentationFormat>Personalizado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Helvetica Light</vt:lpstr>
      <vt:lpstr>Arial</vt:lpstr>
      <vt:lpstr>Noteworthy Bold</vt:lpstr>
      <vt:lpstr>Helvetica</vt:lpstr>
      <vt:lpstr>Webdings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Dra. Carmen Carrillo</dc:creator>
  <cp:lastModifiedBy>MARIA ISABEL PEREZ AGUILAR</cp:lastModifiedBy>
  <cp:revision>66</cp:revision>
  <dcterms:modified xsi:type="dcterms:W3CDTF">2013-10-29T14:46:01Z</dcterms:modified>
</cp:coreProperties>
</file>