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66" r:id="rId5"/>
    <p:sldId id="270" r:id="rId6"/>
    <p:sldId id="269" r:id="rId7"/>
    <p:sldId id="268" r:id="rId8"/>
    <p:sldId id="267" r:id="rId9"/>
    <p:sldId id="275" r:id="rId10"/>
    <p:sldId id="274" r:id="rId11"/>
    <p:sldId id="273" r:id="rId12"/>
    <p:sldId id="272" r:id="rId13"/>
    <p:sldId id="271" r:id="rId14"/>
    <p:sldId id="277" r:id="rId15"/>
    <p:sldId id="265" r:id="rId1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81" d="100"/>
          <a:sy n="81" d="100"/>
        </p:scale>
        <p:origin x="-228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pPr/>
              <a:t>31/03/2017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31848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pPr/>
              <a:t>31/03/2017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92753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pPr/>
              <a:t>31/03/2017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78831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pPr/>
              <a:t>31/03/2017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08383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pPr/>
              <a:t>31/03/2017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84763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pPr/>
              <a:t>31/03/2017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26668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pPr/>
              <a:t>31/03/2017</a:t>
            </a:fld>
            <a:endParaRPr lang="es-MX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48965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pPr/>
              <a:t>31/03/2017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4072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pPr/>
              <a:t>31/03/2017</a:t>
            </a:fld>
            <a:endParaRPr lang="es-MX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72479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pPr/>
              <a:t>31/03/2017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7335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pPr/>
              <a:t>31/03/2017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8413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943BD-E84D-4CCD-9C26-72F035011E72}" type="datetimeFigureOut">
              <a:rPr lang="es-MX" smtClean="0"/>
              <a:pPr/>
              <a:t>31/03/2017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02E20-00AA-4AEA-8BF0-B06AFB2839BB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97082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00433" y="562157"/>
            <a:ext cx="9144000" cy="2387600"/>
          </a:xfrm>
        </p:spPr>
        <p:txBody>
          <a:bodyPr>
            <a:normAutofit/>
          </a:bodyPr>
          <a:lstStyle/>
          <a:p>
            <a:r>
              <a:rPr lang="es-MX" sz="4000" b="1" dirty="0" smtClean="0">
                <a:latin typeface="Century Gothic" panose="020B0502020202020204" pitchFamily="34" charset="0"/>
              </a:rPr>
              <a:t>ESCUELA PREPARATORIA No.3 </a:t>
            </a:r>
            <a:endParaRPr lang="es-MX" sz="4000" b="1" dirty="0">
              <a:latin typeface="Century Gothic" panose="020B0502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00433" y="3163126"/>
            <a:ext cx="9144000" cy="2164778"/>
          </a:xfrm>
        </p:spPr>
        <p:txBody>
          <a:bodyPr>
            <a:normAutofit lnSpcReduction="10000"/>
          </a:bodyPr>
          <a:lstStyle/>
          <a:p>
            <a:r>
              <a:rPr lang="es-MX" i="1" dirty="0" smtClean="0"/>
              <a:t>Área académica:  Etimologías</a:t>
            </a:r>
          </a:p>
          <a:p>
            <a:r>
              <a:rPr lang="es-MX" i="1" dirty="0" smtClean="0"/>
              <a:t>Tema:  </a:t>
            </a:r>
            <a:r>
              <a:rPr lang="es-MX" dirty="0" smtClean="0"/>
              <a:t>Origen y evolución del castellano</a:t>
            </a:r>
            <a:endParaRPr lang="es-MX" b="1" dirty="0"/>
          </a:p>
          <a:p>
            <a:r>
              <a:rPr lang="es-MX" i="1" dirty="0" smtClean="0"/>
              <a:t>Profesora</a:t>
            </a:r>
            <a:r>
              <a:rPr lang="es-MX" dirty="0" smtClean="0"/>
              <a:t>: Lic. María Guadalupe </a:t>
            </a:r>
            <a:r>
              <a:rPr lang="es-MX" dirty="0"/>
              <a:t>T</a:t>
            </a:r>
            <a:r>
              <a:rPr lang="es-MX" dirty="0" smtClean="0"/>
              <a:t>rejo Ruiz</a:t>
            </a:r>
            <a:endParaRPr lang="es-MX" b="1" dirty="0" smtClean="0"/>
          </a:p>
          <a:p>
            <a:r>
              <a:rPr lang="es-MX" i="1" dirty="0"/>
              <a:t>Periodo</a:t>
            </a:r>
            <a:r>
              <a:rPr lang="es-MX" i="1" dirty="0" smtClean="0"/>
              <a:t>: </a:t>
            </a:r>
            <a:r>
              <a:rPr lang="es-MX" i="1" dirty="0" smtClean="0"/>
              <a:t>enero-junio 2017</a:t>
            </a:r>
            <a:endParaRPr lang="es-MX" b="1" dirty="0"/>
          </a:p>
          <a:p>
            <a:r>
              <a:rPr lang="es-MX" i="1" dirty="0" smtClean="0"/>
              <a:t>Materia: Etimologías</a:t>
            </a:r>
            <a:endParaRPr lang="es-MX" b="1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8811" y="22418"/>
            <a:ext cx="3038475" cy="180975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93" y="69828"/>
            <a:ext cx="1267340" cy="1548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42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5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141" y="-30473"/>
            <a:ext cx="2973859" cy="1684559"/>
          </a:xfrm>
          <a:prstGeom prst="rect">
            <a:avLst/>
          </a:prstGeom>
        </p:spPr>
      </p:pic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4.del reino animal: elefante, pulpo, rinoceronte.</a:t>
            </a:r>
          </a:p>
          <a:p>
            <a:pPr>
              <a:lnSpc>
                <a:spcPct val="80000"/>
              </a:lnSpc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5. palabras de  carácter  eclesiástico ,evangelio, exorcismo, iglesia, bautismo, edén.</a:t>
            </a:r>
          </a:p>
          <a:p>
            <a:pPr>
              <a:lnSpc>
                <a:spcPct val="80000"/>
              </a:lnSpc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6. palabras de carácter bélico como guerra, batalla, heridos, lucha.</a:t>
            </a:r>
          </a:p>
          <a:p>
            <a:pPr>
              <a:lnSpc>
                <a:spcPct val="80000"/>
              </a:lnSpc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7. palabras científicas  como  microscopio, telescopio, periscopio, teléfono. </a:t>
            </a:r>
          </a:p>
          <a:p>
            <a:pPr>
              <a:lnSpc>
                <a:spcPct val="80000"/>
              </a:lnSpc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8. las terminaciones izar  y 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ear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9. la palabra  cada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MX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5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141" y="-30473"/>
            <a:ext cx="2973859" cy="1684559"/>
          </a:xfrm>
          <a:prstGeom prst="rect">
            <a:avLst/>
          </a:prstGeom>
        </p:spPr>
      </p:pic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s-ES" b="1" dirty="0" smtClean="0">
                <a:latin typeface="Arial" pitchFamily="34" charset="0"/>
                <a:cs typeface="Arial" pitchFamily="34" charset="0"/>
              </a:rPr>
              <a:t>Elemento árabe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1. palabras comunes como: cero, tarea , naranja , zanahoria, espinaca, acelga, zaguán.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2. los indefinidos fulano, zutano y mengano.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3. las interjecciones ¡ hola!  ¡ ojala !  ¡ arre! .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4. la preposición  hasta</a:t>
            </a:r>
          </a:p>
          <a:p>
            <a:r>
              <a:rPr lang="es-ES" b="1" dirty="0" smtClean="0"/>
              <a:t>5. Todas las palabras que inicien con la silaba   AL . Alberca,  albacea,  albóndiga, alcatraz, almohada, alhaja, alternar, almacén, altruista, alcanzar, alterar, alojar, alegría, etc.</a:t>
            </a:r>
          </a:p>
          <a:p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5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141" y="-30473"/>
            <a:ext cx="2973859" cy="1684559"/>
          </a:xfrm>
          <a:prstGeom prst="rect">
            <a:avLst/>
          </a:prstGeom>
        </p:spPr>
      </p:pic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Elemento hebreo</a:t>
            </a:r>
          </a:p>
          <a:p>
            <a:pPr algn="ctr">
              <a:buNone/>
            </a:pP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1.los nombres propios como : Adán, Abel, Eva, Miguel, Manuel,  José , Jesús, Matías, Zacarías. </a:t>
            </a: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2. palabras como: sábado, jubileo , aleluya, paraíso, </a:t>
            </a:r>
            <a:r>
              <a:rPr lang="es-MX" dirty="0" err="1" smtClean="0">
                <a:latin typeface="Arial" pitchFamily="34" charset="0"/>
                <a:cs typeface="Arial" pitchFamily="34" charset="0"/>
              </a:rPr>
              <a:t>etc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MX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5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141" y="-30473"/>
            <a:ext cx="2973859" cy="1684559"/>
          </a:xfrm>
          <a:prstGeom prst="rect">
            <a:avLst/>
          </a:prstGeom>
        </p:spPr>
      </p:pic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s-MX" sz="5400" dirty="0" smtClean="0"/>
              <a:t>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Elemento de lenguas americanas</a:t>
            </a:r>
          </a:p>
          <a:p>
            <a:pPr algn="ctr">
              <a:buNone/>
            </a:pP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1. de las </a:t>
            </a:r>
            <a:r>
              <a:rPr lang="es-MX" dirty="0" err="1" smtClean="0">
                <a:latin typeface="Arial" pitchFamily="34" charset="0"/>
                <a:cs typeface="Arial" pitchFamily="34" charset="0"/>
              </a:rPr>
              <a:t>antillas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: caimán, caníbal, canoa, caoba, carey, colibrí, guayaba, huracán, maíz , papaya, sábana, tiburón.</a:t>
            </a: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2.de México: aguacate, cacahuate, cacao, camote, chocolate, nopal, tomate, tiza.</a:t>
            </a: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3.sudamericanas : coco, tapir, cancha, cóndor, papa, puma</a:t>
            </a:r>
          </a:p>
          <a:p>
            <a:pPr>
              <a:buNone/>
            </a:pPr>
            <a:r>
              <a:rPr lang="es-ES" dirty="0" smtClean="0"/>
              <a:t> </a:t>
            </a:r>
            <a:endParaRPr lang="es-MX" dirty="0" smtClean="0"/>
          </a:p>
          <a:p>
            <a:pPr>
              <a:buNone/>
            </a:pPr>
            <a:endParaRPr lang="es-MX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5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141" y="-30473"/>
            <a:ext cx="2973859" cy="1684559"/>
          </a:xfrm>
          <a:prstGeom prst="rect">
            <a:avLst/>
          </a:prstGeom>
        </p:spPr>
      </p:pic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Elementos de lenguas modernas</a:t>
            </a:r>
          </a:p>
          <a:p>
            <a:pPr algn="ctr">
              <a:buNone/>
            </a:pP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1. francés : billar, blusa, broche, bufete, camión, ficha, hotel, jardín, parque, etc.</a:t>
            </a: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2. italiano : alerta, bagatela, boleta, brújula, coronel, chusma, escopeta, opereta.</a:t>
            </a: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3. inglés : dólar, cheque, líder, mitin, tranvía, vagón.</a:t>
            </a: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4. alemán : blindar, bloque, boxeo, rifa, sable, toalla, vals</a:t>
            </a:r>
            <a:r>
              <a:rPr lang="es-MX" sz="5400" dirty="0" smtClean="0"/>
              <a:t>.</a:t>
            </a:r>
            <a:endParaRPr lang="es-ES" sz="5400" dirty="0" smtClean="0"/>
          </a:p>
          <a:p>
            <a:pPr>
              <a:buNone/>
            </a:pPr>
            <a:endParaRPr lang="es-MX" sz="5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35575"/>
          </a:xfrm>
        </p:spPr>
        <p:txBody>
          <a:bodyPr>
            <a:norm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REFERENCIA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sz="2800" dirty="0" smtClean="0">
                <a:latin typeface="Arial" pitchFamily="34" charset="0"/>
                <a:cs typeface="Arial" pitchFamily="34" charset="0"/>
              </a:rPr>
            </a:br>
            <a:r>
              <a:rPr lang="es-MX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sz="2800" dirty="0" smtClean="0">
                <a:latin typeface="Arial" pitchFamily="34" charset="0"/>
                <a:cs typeface="Arial" pitchFamily="34" charset="0"/>
              </a:rPr>
            </a:br>
            <a:r>
              <a:rPr lang="es-MX" sz="28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Compendio de etimologías grecolatinas del español, Agustín Mateos Muñoz, Editorial Esfinge,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isbn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970-647-892-2</a:t>
            </a:r>
            <a:br>
              <a:rPr lang="es-ES" sz="2800" dirty="0" smtClean="0">
                <a:latin typeface="Arial" pitchFamily="34" charset="0"/>
                <a:cs typeface="Arial" pitchFamily="34" charset="0"/>
              </a:rPr>
            </a:br>
            <a:r>
              <a:rPr lang="es-MX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sz="2800" dirty="0" smtClean="0">
                <a:latin typeface="Arial" pitchFamily="34" charset="0"/>
                <a:cs typeface="Arial" pitchFamily="34" charset="0"/>
              </a:rPr>
            </a:br>
            <a:r>
              <a:rPr lang="es-MX" sz="28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Raíces Griegas y Latinas  Fernando Nieto Meza, Ed. Trillas.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sz="2800" dirty="0" smtClean="0">
                <a:latin typeface="Arial" pitchFamily="34" charset="0"/>
                <a:cs typeface="Arial" pitchFamily="34" charset="0"/>
              </a:rPr>
            </a:br>
            <a:r>
              <a:rPr lang="es-ES" sz="2800" dirty="0" smtClean="0">
                <a:latin typeface="Arial" pitchFamily="34" charset="0"/>
                <a:cs typeface="Arial" pitchFamily="34" charset="0"/>
              </a:rPr>
              <a:t>Etimologías Grecolatinas. Teoría y Práctica Enrico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Kanely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Ed. Siena editores.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sz="2800" dirty="0" smtClean="0">
                <a:latin typeface="Arial" pitchFamily="34" charset="0"/>
                <a:cs typeface="Arial" pitchFamily="34" charset="0"/>
              </a:rPr>
            </a:br>
            <a:r>
              <a:rPr lang="es-MX" sz="2800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Etimologías un enfoque interactivo. José C. Pecina  Ed.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Mc.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Graw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-Hill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MX" sz="2800" dirty="0" smtClean="0">
                <a:latin typeface="Arial" pitchFamily="34" charset="0"/>
                <a:cs typeface="Arial" pitchFamily="34" charset="0"/>
              </a:rPr>
            </a:br>
            <a:r>
              <a:rPr lang="es-MX" sz="4000" dirty="0" smtClean="0">
                <a:latin typeface="Century Gothic" panose="020B0502020202020204" pitchFamily="34" charset="0"/>
              </a:rPr>
              <a:t/>
            </a:r>
            <a:br>
              <a:rPr lang="es-MX" sz="4000" dirty="0" smtClean="0">
                <a:latin typeface="Century Gothic" panose="020B0502020202020204" pitchFamily="34" charset="0"/>
              </a:rPr>
            </a:br>
            <a:endParaRPr lang="es-MX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517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0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Abstract</a:t>
            </a:r>
            <a:r>
              <a:rPr lang="en-US" sz="40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0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3600" dirty="0" smtClean="0"/>
              <a:t>Origen y evolución del castellano</a:t>
            </a:r>
            <a:endParaRPr lang="es-MX" sz="4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39346" y="1598431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MX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Keys </a:t>
            </a:r>
            <a:r>
              <a:rPr lang="es-MX" sz="2000" dirty="0" err="1">
                <a:latin typeface="Arial" panose="020B0604020202020204" pitchFamily="34" charset="0"/>
                <a:cs typeface="Arial" panose="020B0604020202020204" pitchFamily="34" charset="0"/>
              </a:rPr>
              <a:t>words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MX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  <p:sp>
        <p:nvSpPr>
          <p:cNvPr id="7" name="Marcador de contenido 6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 algn="just">
              <a:buNone/>
            </a:pPr>
            <a:r>
              <a:rPr lang="en-US" sz="3300" dirty="0" smtClean="0">
                <a:latin typeface="Arial" pitchFamily="34" charset="0"/>
                <a:cs typeface="Arial" pitchFamily="34" charset="0"/>
              </a:rPr>
              <a:t>To know the origins and the evolution of the language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Castellano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until arriving at the American continent with the conquest and to see of which languages ​​was conformed until arriving to be called Spanish</a:t>
            </a:r>
            <a:endParaRPr lang="es-ES" sz="33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r>
              <a:rPr lang="es-ES" dirty="0" smtClean="0"/>
              <a:t> </a:t>
            </a:r>
            <a:endParaRPr lang="es-MX" dirty="0" smtClean="0"/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r>
              <a:rPr lang="es-ES" dirty="0" smtClean="0"/>
              <a:t> </a:t>
            </a:r>
            <a:endParaRPr lang="es-MX" dirty="0" smtClean="0"/>
          </a:p>
          <a:p>
            <a:endParaRPr lang="es-MX" dirty="0" smtClean="0"/>
          </a:p>
          <a:p>
            <a:pPr>
              <a:buNone/>
            </a:pPr>
            <a:r>
              <a:rPr lang="es-ES" dirty="0" smtClean="0"/>
              <a:t> </a:t>
            </a:r>
            <a:endParaRPr lang="es-MX" dirty="0" smtClean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289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sz="40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40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Resumen</a:t>
            </a:r>
            <a:br>
              <a:rPr lang="es-MX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3600" dirty="0" smtClean="0"/>
              <a:t>Origen y evolución del castellano</a:t>
            </a:r>
            <a:endParaRPr lang="es-MX" sz="4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91063" y="1932781"/>
            <a:ext cx="10917195" cy="4351338"/>
          </a:xfrm>
        </p:spPr>
        <p:txBody>
          <a:bodyPr/>
          <a:lstStyle/>
          <a:p>
            <a:pPr marL="0" indent="0" algn="just">
              <a:buNone/>
            </a:pPr>
            <a:endParaRPr lang="es-MX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None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   Conocer los orígenes y la  evolución del lenguaje  Castellano hasta llegar al continente americano, con la conquista y  ver de que lenguas se conformó hasta llegar a ser llamado Español .</a:t>
            </a:r>
          </a:p>
          <a:p>
            <a:pPr marL="0" indent="0" algn="just">
              <a:buNone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buNone/>
            </a:pPr>
            <a:r>
              <a:rPr lang="es-MX" dirty="0" smtClean="0"/>
              <a:t>Palabras clave:</a:t>
            </a:r>
          </a:p>
          <a:p>
            <a:pPr marL="0" indent="0" algn="just">
              <a:buNone/>
            </a:pPr>
            <a:r>
              <a:rPr lang="es-MX" dirty="0" smtClean="0"/>
              <a:t>Origen, evolución, formación, Castellano, Español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141" y="-30473"/>
            <a:ext cx="2973859" cy="1684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90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5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141" y="-30473"/>
            <a:ext cx="2973859" cy="1684559"/>
          </a:xfrm>
          <a:prstGeom prst="rect">
            <a:avLst/>
          </a:prstGeom>
        </p:spPr>
      </p:pic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buNone/>
            </a:pPr>
            <a:r>
              <a:rPr lang="es-MX" sz="11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                               </a:t>
            </a:r>
          </a:p>
          <a:p>
            <a:pPr>
              <a:buNone/>
            </a:pPr>
            <a:r>
              <a:rPr lang="es-MX" sz="11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                                Origen del castellano</a:t>
            </a:r>
          </a:p>
          <a:p>
            <a:pPr algn="just">
              <a:buNone/>
            </a:pPr>
            <a:endParaRPr lang="es-MX" sz="11200" kern="0" dirty="0" smtClean="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  <a:p>
            <a:pPr algn="just">
              <a:buNone/>
            </a:pPr>
            <a:endParaRPr lang="es-MX" sz="11200" kern="0" dirty="0" smtClean="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  <a:p>
            <a:pPr algn="just">
              <a:buNone/>
            </a:pPr>
            <a:r>
              <a:rPr lang="es-MX" sz="11200" dirty="0" smtClean="0">
                <a:latin typeface="Arial" pitchFamily="34" charset="0"/>
                <a:cs typeface="Arial" pitchFamily="34" charset="0"/>
              </a:rPr>
              <a:t>Nace de la mezcla del latín vulgar con la lengua original de la</a:t>
            </a:r>
          </a:p>
          <a:p>
            <a:pPr algn="just">
              <a:buNone/>
            </a:pPr>
            <a:r>
              <a:rPr lang="es-MX" sz="11200" dirty="0" smtClean="0">
                <a:latin typeface="Arial" pitchFamily="34" charset="0"/>
                <a:cs typeface="Arial" pitchFamily="34" charset="0"/>
              </a:rPr>
              <a:t> península ibérica.</a:t>
            </a:r>
          </a:p>
          <a:p>
            <a:pPr algn="just">
              <a:buNone/>
            </a:pPr>
            <a:r>
              <a:rPr lang="es-MX" sz="11200" dirty="0" smtClean="0">
                <a:latin typeface="Arial" pitchFamily="34" charset="0"/>
                <a:cs typeface="Arial" pitchFamily="34" charset="0"/>
              </a:rPr>
              <a:t>Para su existencia se mezclo con más lenguas hasta que</a:t>
            </a:r>
          </a:p>
          <a:p>
            <a:pPr algn="just">
              <a:buNone/>
            </a:pPr>
            <a:r>
              <a:rPr lang="es-MX" sz="11200" dirty="0" smtClean="0">
                <a:latin typeface="Arial" pitchFamily="34" charset="0"/>
                <a:cs typeface="Arial" pitchFamily="34" charset="0"/>
              </a:rPr>
              <a:t> se llamo Castellano porque nace en la región de la península</a:t>
            </a:r>
          </a:p>
          <a:p>
            <a:pPr algn="just">
              <a:buNone/>
            </a:pPr>
            <a:r>
              <a:rPr lang="es-MX" sz="11200" dirty="0" smtClean="0">
                <a:latin typeface="Arial" pitchFamily="34" charset="0"/>
                <a:cs typeface="Arial" pitchFamily="34" charset="0"/>
              </a:rPr>
              <a:t> Ibérica llamada Castilla.</a:t>
            </a:r>
          </a:p>
          <a:p>
            <a:pPr>
              <a:buNone/>
            </a:pPr>
            <a:endParaRPr lang="es-MX" sz="7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ES" sz="7400" dirty="0" smtClean="0">
                <a:latin typeface="Arial" pitchFamily="34" charset="0"/>
                <a:cs typeface="Arial" pitchFamily="34" charset="0"/>
              </a:rPr>
              <a:t> </a:t>
            </a:r>
            <a:endParaRPr lang="es-MX" sz="7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MX" sz="5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ES" dirty="0" smtClean="0"/>
              <a:t> </a:t>
            </a:r>
            <a:endParaRPr lang="es-MX" dirty="0" smtClean="0"/>
          </a:p>
          <a:p>
            <a:pPr>
              <a:buNone/>
            </a:pPr>
            <a:endParaRPr lang="es-MX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5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141" y="-30473"/>
            <a:ext cx="2973859" cy="1684559"/>
          </a:xfrm>
          <a:prstGeom prst="rect">
            <a:avLst/>
          </a:prstGeom>
        </p:spPr>
      </p:pic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MX" sz="4500" b="1" dirty="0" smtClean="0">
                <a:latin typeface="Arial" pitchFamily="34" charset="0"/>
                <a:cs typeface="Arial" pitchFamily="34" charset="0"/>
              </a:rPr>
              <a:t>Evolución del castellano </a:t>
            </a:r>
            <a:r>
              <a:rPr lang="es-ES" sz="4500" dirty="0" smtClean="0">
                <a:latin typeface="Arial" pitchFamily="34" charset="0"/>
                <a:cs typeface="Arial" pitchFamily="34" charset="0"/>
              </a:rPr>
              <a:t> </a:t>
            </a:r>
            <a:endParaRPr lang="es-MX" sz="4500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4500" dirty="0" smtClean="0">
                <a:latin typeface="Arial" pitchFamily="34" charset="0"/>
                <a:cs typeface="Arial" pitchFamily="34" charset="0"/>
              </a:rPr>
              <a:t>Los árabes dominaron la península ibérica cerca de 500 años, son la segunda lengua en importancia en la formación del español.</a:t>
            </a:r>
          </a:p>
          <a:p>
            <a:r>
              <a:rPr lang="es-MX" sz="4500" dirty="0" smtClean="0">
                <a:latin typeface="Arial" pitchFamily="34" charset="0"/>
                <a:cs typeface="Arial" pitchFamily="34" charset="0"/>
              </a:rPr>
              <a:t>Francia, entró a dominar el territorio.</a:t>
            </a:r>
          </a:p>
          <a:p>
            <a:r>
              <a:rPr lang="es-MX" sz="4500" dirty="0" smtClean="0">
                <a:latin typeface="Arial" pitchFamily="34" charset="0"/>
                <a:cs typeface="Arial" pitchFamily="34" charset="0"/>
              </a:rPr>
              <a:t>Alemania , también conquistó a la península ibérica.</a:t>
            </a:r>
          </a:p>
          <a:p>
            <a:r>
              <a:rPr lang="es-MX" sz="4500" dirty="0" smtClean="0">
                <a:latin typeface="Arial" pitchFamily="34" charset="0"/>
                <a:cs typeface="Arial" pitchFamily="34" charset="0"/>
              </a:rPr>
              <a:t>Italia, nuevamente la conquista, y</a:t>
            </a:r>
          </a:p>
          <a:p>
            <a:r>
              <a:rPr lang="es-MX" sz="4500" dirty="0" smtClean="0">
                <a:latin typeface="Arial" pitchFamily="34" charset="0"/>
                <a:cs typeface="Arial" pitchFamily="34" charset="0"/>
              </a:rPr>
              <a:t>El argot de los gitanos influyo en la formación del lenguaje</a:t>
            </a:r>
          </a:p>
          <a:p>
            <a:pPr>
              <a:buNone/>
            </a:pPr>
            <a:r>
              <a:rPr lang="es-ES" dirty="0" smtClean="0"/>
              <a:t> </a:t>
            </a:r>
            <a:endParaRPr lang="es-MX" dirty="0" smtClean="0"/>
          </a:p>
          <a:p>
            <a:pPr>
              <a:buNone/>
            </a:pPr>
            <a:endParaRPr lang="es-MX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5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141" y="-30473"/>
            <a:ext cx="2973859" cy="1684559"/>
          </a:xfrm>
          <a:prstGeom prst="rect">
            <a:avLst/>
          </a:prstGeom>
        </p:spPr>
      </p:pic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endParaRPr lang="es-MX" sz="4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s-MX" sz="3300" b="1" dirty="0" smtClean="0">
                <a:latin typeface="Arial" pitchFamily="34" charset="0"/>
                <a:cs typeface="Arial" pitchFamily="34" charset="0"/>
              </a:rPr>
              <a:t>OBRAS REPRESENTATIVAS</a:t>
            </a:r>
          </a:p>
          <a:p>
            <a:pPr algn="ctr">
              <a:buNone/>
            </a:pPr>
            <a:endParaRPr lang="es-MX" sz="33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es-ES" sz="33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s-MX" sz="3300" dirty="0" smtClean="0">
                <a:latin typeface="Arial" pitchFamily="34" charset="0"/>
                <a:cs typeface="Arial" pitchFamily="34" charset="0"/>
              </a:rPr>
              <a:t> Obra representativa del castellano.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</a:pPr>
            <a:r>
              <a:rPr lang="es-MX" sz="3300" dirty="0" smtClean="0">
                <a:latin typeface="Arial" pitchFamily="34" charset="0"/>
                <a:cs typeface="Arial" pitchFamily="34" charset="0"/>
              </a:rPr>
              <a:t>     “El poema del Mío Cid” , en el siglo XII D.C. </a:t>
            </a:r>
          </a:p>
          <a:p>
            <a:r>
              <a:rPr lang="es-MX" sz="3300" dirty="0" smtClean="0">
                <a:latin typeface="Arial" pitchFamily="34" charset="0"/>
                <a:cs typeface="Arial" pitchFamily="34" charset="0"/>
              </a:rPr>
              <a:t>Obra representativa del español.</a:t>
            </a:r>
          </a:p>
          <a:p>
            <a:pPr>
              <a:buNone/>
            </a:pPr>
            <a:r>
              <a:rPr lang="es-MX" sz="3300" dirty="0" smtClean="0">
                <a:latin typeface="Arial" pitchFamily="34" charset="0"/>
                <a:cs typeface="Arial" pitchFamily="34" charset="0"/>
              </a:rPr>
              <a:t>     “El Quijote de la mancha”</a:t>
            </a:r>
          </a:p>
          <a:p>
            <a:pPr>
              <a:buNone/>
            </a:pPr>
            <a:endParaRPr lang="es-MX" sz="5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ES" dirty="0" smtClean="0"/>
              <a:t> </a:t>
            </a:r>
            <a:endParaRPr lang="es-MX" dirty="0" smtClean="0"/>
          </a:p>
          <a:p>
            <a:pPr>
              <a:buNone/>
            </a:pPr>
            <a:endParaRPr lang="es-MX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5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141" y="-30473"/>
            <a:ext cx="2973859" cy="1684559"/>
          </a:xfrm>
          <a:prstGeom prst="rect">
            <a:avLst/>
          </a:prstGeom>
        </p:spPr>
      </p:pic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s-ES" sz="5000" dirty="0" smtClean="0">
                <a:latin typeface="Arial" pitchFamily="34" charset="0"/>
                <a:cs typeface="Arial" pitchFamily="34" charset="0"/>
              </a:rPr>
              <a:t>             </a:t>
            </a:r>
          </a:p>
          <a:p>
            <a:pPr algn="ctr">
              <a:buNone/>
            </a:pPr>
            <a:r>
              <a:rPr lang="es-ES" sz="5000" dirty="0" smtClean="0">
                <a:latin typeface="Arial" pitchFamily="34" charset="0"/>
                <a:cs typeface="Arial" pitchFamily="34" charset="0"/>
              </a:rPr>
              <a:t>  </a:t>
            </a:r>
            <a:r>
              <a:rPr lang="es-ES" sz="5100" b="1" dirty="0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Castellano   -    Español</a:t>
            </a:r>
          </a:p>
          <a:p>
            <a:pPr>
              <a:buNone/>
            </a:pPr>
            <a:endParaRPr lang="es-ES" sz="5100" b="1" dirty="0" smtClean="0">
              <a:solidFill>
                <a:srgbClr val="464646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s-MX" sz="5100" dirty="0" smtClean="0">
                <a:latin typeface="Arial" pitchFamily="34" charset="0"/>
                <a:cs typeface="Arial" pitchFamily="34" charset="0"/>
              </a:rPr>
              <a:t>El castellano dejó de ser llamado así cuando la península ibérica logra ser un país libre, que tiene su propia forma de  gobierno, su independencia.</a:t>
            </a:r>
          </a:p>
          <a:p>
            <a:pPr>
              <a:buFont typeface="Wingdings" pitchFamily="2" charset="2"/>
              <a:buNone/>
            </a:pPr>
            <a:r>
              <a:rPr lang="es-MX" sz="5100" dirty="0" smtClean="0">
                <a:latin typeface="Arial" pitchFamily="34" charset="0"/>
                <a:cs typeface="Arial" pitchFamily="34" charset="0"/>
              </a:rPr>
              <a:t>La península ibérica, se llama ahora ESPAÑA, y por ende su lengua oficial deja de ser castellano para llamarse ESPAÑOL.                     </a:t>
            </a:r>
          </a:p>
          <a:p>
            <a:pPr>
              <a:buNone/>
            </a:pPr>
            <a:endParaRPr lang="es-MX" sz="5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ES" dirty="0" smtClean="0"/>
              <a:t> </a:t>
            </a:r>
            <a:endParaRPr lang="es-MX" dirty="0" smtClean="0"/>
          </a:p>
          <a:p>
            <a:pPr>
              <a:buNone/>
            </a:pPr>
            <a:endParaRPr lang="es-MX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5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141" y="-30473"/>
            <a:ext cx="2973859" cy="1684559"/>
          </a:xfrm>
          <a:prstGeom prst="rect">
            <a:avLst/>
          </a:prstGeom>
        </p:spPr>
      </p:pic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s-MX" sz="5100" b="1" dirty="0" smtClean="0">
                <a:latin typeface="Arial" pitchFamily="34" charset="0"/>
                <a:cs typeface="Arial" pitchFamily="34" charset="0"/>
              </a:rPr>
              <a:t>Elementos no latinos del español</a:t>
            </a:r>
          </a:p>
          <a:p>
            <a:r>
              <a:rPr lang="es-MX" sz="5100" dirty="0" smtClean="0">
                <a:latin typeface="Arial" pitchFamily="34" charset="0"/>
                <a:cs typeface="Arial" pitchFamily="34" charset="0"/>
              </a:rPr>
              <a:t>Elemento griego</a:t>
            </a:r>
          </a:p>
          <a:p>
            <a:r>
              <a:rPr lang="es-MX" sz="5100" dirty="0" smtClean="0">
                <a:latin typeface="Arial" pitchFamily="34" charset="0"/>
                <a:cs typeface="Arial" pitchFamily="34" charset="0"/>
              </a:rPr>
              <a:t>Elemento árabe</a:t>
            </a:r>
          </a:p>
          <a:p>
            <a:r>
              <a:rPr lang="es-MX" sz="5100" dirty="0" smtClean="0">
                <a:latin typeface="Arial" pitchFamily="34" charset="0"/>
                <a:cs typeface="Arial" pitchFamily="34" charset="0"/>
              </a:rPr>
              <a:t>Elemento hebreo</a:t>
            </a:r>
          </a:p>
          <a:p>
            <a:r>
              <a:rPr lang="es-MX" sz="5100" dirty="0" smtClean="0">
                <a:latin typeface="Arial" pitchFamily="34" charset="0"/>
                <a:cs typeface="Arial" pitchFamily="34" charset="0"/>
              </a:rPr>
              <a:t>Elemento de lengua americanas, de las Antillas, de México y Sudamérica.</a:t>
            </a:r>
          </a:p>
          <a:p>
            <a:r>
              <a:rPr lang="es-MX" sz="5100" dirty="0" smtClean="0">
                <a:latin typeface="Arial" pitchFamily="34" charset="0"/>
                <a:cs typeface="Arial" pitchFamily="34" charset="0"/>
              </a:rPr>
              <a:t>Elemento de lenguas modernas, Inglés, Francés, Italiano y Alemán.</a:t>
            </a:r>
            <a:endParaRPr lang="es-ES" sz="51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MX" sz="5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ES" dirty="0" smtClean="0"/>
              <a:t> </a:t>
            </a:r>
            <a:endParaRPr lang="es-MX" dirty="0" smtClean="0"/>
          </a:p>
          <a:p>
            <a:pPr>
              <a:buNone/>
            </a:pPr>
            <a:endParaRPr lang="es-MX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5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141" y="-30473"/>
            <a:ext cx="2973859" cy="1684559"/>
          </a:xfrm>
          <a:prstGeom prst="rect">
            <a:avLst/>
          </a:prstGeom>
        </p:spPr>
      </p:pic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s-MX" sz="3000" b="1" dirty="0" smtClean="0">
                <a:latin typeface="Arial" pitchFamily="34" charset="0"/>
                <a:cs typeface="Arial" pitchFamily="34" charset="0"/>
              </a:rPr>
              <a:t>Elemento griego</a:t>
            </a:r>
          </a:p>
          <a:p>
            <a:pPr algn="ctr">
              <a:buNone/>
            </a:pPr>
            <a:endParaRPr lang="es-MX" sz="3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3000" dirty="0" smtClean="0">
                <a:latin typeface="Arial" pitchFamily="34" charset="0"/>
                <a:cs typeface="Arial" pitchFamily="34" charset="0"/>
              </a:rPr>
              <a:t>1. vocablos cultos como: Biblioteca, comedia, drama, gramática, filosofía, museo, tragedia, frijol, entre otras.</a:t>
            </a:r>
          </a:p>
          <a:p>
            <a:r>
              <a:rPr lang="es-MX" sz="3000" dirty="0" smtClean="0">
                <a:latin typeface="Arial" pitchFamily="34" charset="0"/>
                <a:cs typeface="Arial" pitchFamily="34" charset="0"/>
              </a:rPr>
              <a:t>2. palabras populares como: Antro, cima, barranca, gruta, horizonte.</a:t>
            </a:r>
          </a:p>
          <a:p>
            <a:r>
              <a:rPr lang="es-MX" sz="3000" dirty="0" smtClean="0">
                <a:latin typeface="Arial" pitchFamily="34" charset="0"/>
                <a:cs typeface="Arial" pitchFamily="34" charset="0"/>
              </a:rPr>
              <a:t>3. del reino mineral: amoniaco, arcilla, cobre, diamante, metal</a:t>
            </a:r>
          </a:p>
          <a:p>
            <a:pPr>
              <a:buNone/>
            </a:pPr>
            <a:endParaRPr lang="es-MX" sz="5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ES" dirty="0" smtClean="0"/>
              <a:t> </a:t>
            </a:r>
            <a:endParaRPr lang="es-MX" dirty="0" smtClean="0"/>
          </a:p>
          <a:p>
            <a:pPr>
              <a:buNone/>
            </a:pPr>
            <a:endParaRPr lang="es-MX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610</Words>
  <Application>Microsoft Office PowerPoint</Application>
  <PresentationFormat>Personalizado</PresentationFormat>
  <Paragraphs>107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ESCUELA PREPARATORIA No.3 </vt:lpstr>
      <vt:lpstr> Abstract Origen y evolución del castellano</vt:lpstr>
      <vt:lpstr> Resumen Origen y evolución del castellano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REFERENCIA  1. Compendio de etimologías grecolatinas del español, Agustín Mateos Muñoz, Editorial Esfinge, isbn 970-647-892-2  2. Raíces Griegas y Latinas  Fernando Nieto Meza, Ed. Trillas. Etimologías Grecolatinas. Teoría y Práctica Enrico Kanely Ed. Siena editores. 3. Etimologías un enfoque interactivo. José C. Pecina  Ed. Mc. Graw-Hill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ANGEL SAUCEDO A</dc:creator>
  <cp:lastModifiedBy>Yusti B</cp:lastModifiedBy>
  <cp:revision>34</cp:revision>
  <dcterms:created xsi:type="dcterms:W3CDTF">2016-04-14T17:39:31Z</dcterms:created>
  <dcterms:modified xsi:type="dcterms:W3CDTF">2017-04-01T02:16:47Z</dcterms:modified>
</cp:coreProperties>
</file>