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70" d="100"/>
          <a:sy n="70" d="100"/>
        </p:scale>
        <p:origin x="-690" y="-1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5D5470-9A86-474A-8BF2-80CA3E627151}" type="datetimeFigureOut">
              <a:rPr lang="es-MX" smtClean="0"/>
              <a:t>29/03/2017</a:t>
            </a:fld>
            <a:endParaRPr lang="es-MX"/>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78231F-7DE9-4981-940A-38BC3404BC52}" type="slidenum">
              <a:rPr lang="es-MX" smtClean="0"/>
              <a:t>‹Nº›</a:t>
            </a:fld>
            <a:endParaRPr lang="es-MX"/>
          </a:p>
        </p:txBody>
      </p:sp>
    </p:spTree>
    <p:extLst>
      <p:ext uri="{BB962C8B-B14F-4D97-AF65-F5344CB8AC3E}">
        <p14:creationId xmlns:p14="http://schemas.microsoft.com/office/powerpoint/2010/main" val="3930675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B636A984-D86C-4DEA-BE84-3687FC5F2D7B}" type="slidenum">
              <a:rPr lang="es-ES_tradnl" altLang="es-MX" smtClean="0"/>
              <a:pPr/>
              <a:t>21</a:t>
            </a:fld>
            <a:endParaRPr lang="es-ES_tradnl" altLang="es-MX"/>
          </a:p>
        </p:txBody>
      </p:sp>
    </p:spTree>
    <p:extLst>
      <p:ext uri="{BB962C8B-B14F-4D97-AF65-F5344CB8AC3E}">
        <p14:creationId xmlns:p14="http://schemas.microsoft.com/office/powerpoint/2010/main" val="3207229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65217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263356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34879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546988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104589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F73943BD-E84D-4CCD-9C26-72F035011E72}"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346740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F73943BD-E84D-4CCD-9C26-72F035011E72}" type="datetimeFigureOut">
              <a:rPr lang="es-MX" smtClean="0"/>
              <a:t>29/03/2017</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635176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F73943BD-E84D-4CCD-9C26-72F035011E72}" type="datetimeFigureOut">
              <a:rPr lang="es-MX" smtClean="0"/>
              <a:t>29/03/2017</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698968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73943BD-E84D-4CCD-9C26-72F035011E72}" type="datetimeFigureOut">
              <a:rPr lang="es-MX" smtClean="0"/>
              <a:t>29/03/2017</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77447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3943BD-E84D-4CCD-9C26-72F035011E72}"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018067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3943BD-E84D-4CCD-9C26-72F035011E72}"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139311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943BD-E84D-4CCD-9C26-72F035011E72}" type="datetimeFigureOut">
              <a:rPr lang="es-MX" smtClean="0"/>
              <a:t>29/03/2017</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002E20-00AA-4AEA-8BF0-B06AFB2839BB}" type="slidenum">
              <a:rPr lang="es-MX" smtClean="0"/>
              <a:t>‹Nº›</a:t>
            </a:fld>
            <a:endParaRPr lang="es-MX"/>
          </a:p>
        </p:txBody>
      </p:sp>
    </p:spTree>
    <p:extLst>
      <p:ext uri="{BB962C8B-B14F-4D97-AF65-F5344CB8AC3E}">
        <p14:creationId xmlns:p14="http://schemas.microsoft.com/office/powerpoint/2010/main" val="3288158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00433" y="562157"/>
            <a:ext cx="9144000" cy="2387600"/>
          </a:xfrm>
        </p:spPr>
        <p:txBody>
          <a:bodyPr>
            <a:normAutofit/>
          </a:bodyPr>
          <a:lstStyle/>
          <a:p>
            <a:r>
              <a:rPr lang="es-MX" sz="4000" b="1" dirty="0" smtClean="0">
                <a:latin typeface="Century Gothic" panose="020B0502020202020204" pitchFamily="34" charset="0"/>
              </a:rPr>
              <a:t>ESCUELA PREPARATORIA No.3 </a:t>
            </a:r>
            <a:endParaRPr lang="es-MX" sz="4000" b="1" dirty="0">
              <a:latin typeface="Century Gothic" panose="020B0502020202020204" pitchFamily="34" charset="0"/>
            </a:endParaRPr>
          </a:p>
        </p:txBody>
      </p:sp>
      <p:sp>
        <p:nvSpPr>
          <p:cNvPr id="3" name="Subtítulo 2"/>
          <p:cNvSpPr>
            <a:spLocks noGrp="1"/>
          </p:cNvSpPr>
          <p:nvPr>
            <p:ph type="subTitle" idx="1"/>
          </p:nvPr>
        </p:nvSpPr>
        <p:spPr>
          <a:xfrm>
            <a:off x="1400433" y="3163126"/>
            <a:ext cx="9144000" cy="2164778"/>
          </a:xfrm>
        </p:spPr>
        <p:txBody>
          <a:bodyPr>
            <a:normAutofit fontScale="92500" lnSpcReduction="10000"/>
          </a:bodyPr>
          <a:lstStyle/>
          <a:p>
            <a:pPr defTabSz="914098">
              <a:lnSpc>
                <a:spcPct val="80000"/>
              </a:lnSpc>
              <a:spcBef>
                <a:spcPts val="422"/>
              </a:spcBef>
            </a:pPr>
            <a:r>
              <a:rPr lang="es-ES" kern="0" dirty="0">
                <a:latin typeface="Helvetica" pitchFamily="34" charset="0"/>
                <a:ea typeface="Helvetica" pitchFamily="34" charset="0"/>
                <a:cs typeface="Helvetica" pitchFamily="34" charset="0"/>
                <a:sym typeface="Helvetica" pitchFamily="34" charset="0"/>
              </a:rPr>
              <a:t>Área Académica: Química</a:t>
            </a:r>
            <a:endParaRPr lang="es-ES" kern="0" dirty="0">
              <a:solidFill>
                <a:srgbClr val="888888"/>
              </a:solidFill>
              <a:latin typeface="Helvetica" pitchFamily="34" charset="0"/>
              <a:ea typeface="Helvetica" pitchFamily="34" charset="0"/>
              <a:cs typeface="Helvetica" pitchFamily="34" charset="0"/>
              <a:sym typeface="Helvetica" pitchFamily="34" charset="0"/>
            </a:endParaRPr>
          </a:p>
          <a:p>
            <a:pPr defTabSz="914098">
              <a:lnSpc>
                <a:spcPct val="80000"/>
              </a:lnSpc>
              <a:spcBef>
                <a:spcPts val="422"/>
              </a:spcBef>
            </a:pPr>
            <a:endParaRPr lang="es-ES" kern="0" dirty="0">
              <a:latin typeface="Helvetica" pitchFamily="34" charset="0"/>
              <a:ea typeface="Helvetica" pitchFamily="34" charset="0"/>
              <a:cs typeface="Helvetica" pitchFamily="34" charset="0"/>
              <a:sym typeface="Helvetica" pitchFamily="34" charset="0"/>
            </a:endParaRPr>
          </a:p>
          <a:p>
            <a:pPr defTabSz="914098">
              <a:lnSpc>
                <a:spcPct val="80000"/>
              </a:lnSpc>
              <a:spcBef>
                <a:spcPts val="422"/>
              </a:spcBef>
            </a:pPr>
            <a:r>
              <a:rPr lang="es-ES" kern="0" dirty="0">
                <a:latin typeface="Helvetica" pitchFamily="34" charset="0"/>
                <a:ea typeface="Helvetica" pitchFamily="34" charset="0"/>
                <a:cs typeface="Helvetica" pitchFamily="34" charset="0"/>
                <a:sym typeface="Helvetica" pitchFamily="34" charset="0"/>
              </a:rPr>
              <a:t>Tema: Nomenclatura de óxidos, </a:t>
            </a:r>
            <a:r>
              <a:rPr lang="es-ES" kern="0" dirty="0" err="1">
                <a:latin typeface="Helvetica" pitchFamily="34" charset="0"/>
                <a:ea typeface="Helvetica" pitchFamily="34" charset="0"/>
                <a:cs typeface="Helvetica" pitchFamily="34" charset="0"/>
                <a:sym typeface="Helvetica" pitchFamily="34" charset="0"/>
              </a:rPr>
              <a:t>oxiácidos</a:t>
            </a:r>
            <a:r>
              <a:rPr lang="es-ES" kern="0" dirty="0">
                <a:latin typeface="Helvetica" pitchFamily="34" charset="0"/>
                <a:ea typeface="Helvetica" pitchFamily="34" charset="0"/>
                <a:cs typeface="Helvetica" pitchFamily="34" charset="0"/>
                <a:sym typeface="Helvetica" pitchFamily="34" charset="0"/>
              </a:rPr>
              <a:t>, sales binarias y </a:t>
            </a:r>
            <a:r>
              <a:rPr lang="es-ES" kern="0" dirty="0" err="1">
                <a:latin typeface="Helvetica" pitchFamily="34" charset="0"/>
                <a:ea typeface="Helvetica" pitchFamily="34" charset="0"/>
                <a:cs typeface="Helvetica" pitchFamily="34" charset="0"/>
                <a:sym typeface="Helvetica" pitchFamily="34" charset="0"/>
              </a:rPr>
              <a:t>oxisales</a:t>
            </a:r>
            <a:r>
              <a:rPr lang="es-ES" kern="0" dirty="0">
                <a:latin typeface="Helvetica" pitchFamily="34" charset="0"/>
                <a:ea typeface="Helvetica" pitchFamily="34" charset="0"/>
                <a:cs typeface="Helvetica" pitchFamily="34" charset="0"/>
                <a:sym typeface="Helvetica" pitchFamily="34" charset="0"/>
              </a:rPr>
              <a:t>.</a:t>
            </a:r>
          </a:p>
          <a:p>
            <a:pPr defTabSz="914098">
              <a:lnSpc>
                <a:spcPct val="80000"/>
              </a:lnSpc>
              <a:spcBef>
                <a:spcPts val="422"/>
              </a:spcBef>
            </a:pPr>
            <a:endParaRPr lang="es-ES" kern="0" dirty="0">
              <a:latin typeface="Helvetica" pitchFamily="34" charset="0"/>
              <a:ea typeface="Helvetica" pitchFamily="34" charset="0"/>
              <a:cs typeface="Helvetica" pitchFamily="34" charset="0"/>
              <a:sym typeface="Helvetica" pitchFamily="34" charset="0"/>
            </a:endParaRPr>
          </a:p>
          <a:p>
            <a:pPr defTabSz="914098">
              <a:lnSpc>
                <a:spcPct val="80000"/>
              </a:lnSpc>
              <a:spcBef>
                <a:spcPts val="422"/>
              </a:spcBef>
            </a:pPr>
            <a:r>
              <a:rPr lang="es-ES" kern="0" dirty="0">
                <a:latin typeface="Helvetica" pitchFamily="34" charset="0"/>
                <a:ea typeface="Helvetica" pitchFamily="34" charset="0"/>
                <a:cs typeface="Helvetica" pitchFamily="34" charset="0"/>
                <a:sym typeface="Helvetica" pitchFamily="34" charset="0"/>
              </a:rPr>
              <a:t>Profesor(a): Paz María de Lourdes Cornejo Arteaga</a:t>
            </a:r>
            <a:endParaRPr lang="es-ES" kern="0" dirty="0">
              <a:solidFill>
                <a:srgbClr val="888888"/>
              </a:solidFill>
              <a:latin typeface="Helvetica" pitchFamily="34" charset="0"/>
              <a:ea typeface="Helvetica" pitchFamily="34" charset="0"/>
              <a:cs typeface="Helvetica" pitchFamily="34" charset="0"/>
              <a:sym typeface="Helvetica" pitchFamily="34" charset="0"/>
            </a:endParaRPr>
          </a:p>
          <a:p>
            <a:pPr defTabSz="914098">
              <a:lnSpc>
                <a:spcPct val="80000"/>
              </a:lnSpc>
              <a:spcBef>
                <a:spcPts val="422"/>
              </a:spcBef>
            </a:pPr>
            <a:endParaRPr lang="es-ES" kern="0" dirty="0">
              <a:latin typeface="Helvetica" pitchFamily="34" charset="0"/>
              <a:ea typeface="Helvetica" pitchFamily="34" charset="0"/>
              <a:cs typeface="Helvetica" pitchFamily="34" charset="0"/>
              <a:sym typeface="Helvetica" pitchFamily="34" charset="0"/>
            </a:endParaRPr>
          </a:p>
          <a:p>
            <a:pPr defTabSz="914098">
              <a:lnSpc>
                <a:spcPct val="80000"/>
              </a:lnSpc>
              <a:spcBef>
                <a:spcPts val="422"/>
              </a:spcBef>
            </a:pPr>
            <a:r>
              <a:rPr lang="es-ES" kern="0" dirty="0">
                <a:latin typeface="Helvetica" pitchFamily="34" charset="0"/>
                <a:ea typeface="Helvetica" pitchFamily="34" charset="0"/>
                <a:cs typeface="Helvetica" pitchFamily="34" charset="0"/>
                <a:sym typeface="Helvetica" pitchFamily="34" charset="0"/>
              </a:rPr>
              <a:t>Periodo: Enero-Junio 2017</a:t>
            </a:r>
            <a:endParaRPr lang="es-ES" kern="0" dirty="0">
              <a:solidFill>
                <a:srgbClr val="888888"/>
              </a:solidFill>
              <a:latin typeface="Helvetica" pitchFamily="34" charset="0"/>
              <a:ea typeface="Helvetica" pitchFamily="34" charset="0"/>
              <a:cs typeface="Helvetica" pitchFamily="34" charset="0"/>
              <a:sym typeface="Helvetica" pitchFamily="34" charset="0"/>
            </a:endParaRPr>
          </a:p>
          <a:p>
            <a:endParaRPr lang="es-MX" dirty="0" smtClean="0"/>
          </a:p>
          <a:p>
            <a:endParaRPr lang="es-MX" dirty="0" smtClean="0"/>
          </a:p>
          <a:p>
            <a:endParaRPr lang="es-MX" dirty="0"/>
          </a:p>
        </p:txBody>
      </p:sp>
    </p:spTree>
    <p:extLst>
      <p:ext uri="{BB962C8B-B14F-4D97-AF65-F5344CB8AC3E}">
        <p14:creationId xmlns:p14="http://schemas.microsoft.com/office/powerpoint/2010/main" val="2106424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1 Rectángulo"/>
          <p:cNvSpPr>
            <a:spLocks noChangeArrowheads="1"/>
          </p:cNvSpPr>
          <p:nvPr/>
        </p:nvSpPr>
        <p:spPr bwMode="auto">
          <a:xfrm>
            <a:off x="1143000" y="928689"/>
            <a:ext cx="9525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4000" b="1" i="1" u="sng" dirty="0">
                <a:solidFill>
                  <a:srgbClr val="002060"/>
                </a:solidFill>
              </a:rPr>
              <a:t>Hidruros metálicos</a:t>
            </a:r>
            <a:endParaRPr lang="es-ES_tradnl" altLang="es-MX" sz="4000" b="1" dirty="0"/>
          </a:p>
        </p:txBody>
      </p:sp>
      <p:graphicFrame>
        <p:nvGraphicFramePr>
          <p:cNvPr id="3" name="2 Tabla"/>
          <p:cNvGraphicFramePr>
            <a:graphicFrameLocks noGrp="1"/>
          </p:cNvGraphicFramePr>
          <p:nvPr>
            <p:extLst>
              <p:ext uri="{D42A27DB-BD31-4B8C-83A1-F6EECF244321}">
                <p14:modId xmlns:p14="http://schemas.microsoft.com/office/powerpoint/2010/main" val="1542592936"/>
              </p:ext>
            </p:extLst>
          </p:nvPr>
        </p:nvGraphicFramePr>
        <p:xfrm>
          <a:off x="1238251" y="1928813"/>
          <a:ext cx="9906000" cy="3429000"/>
        </p:xfrm>
        <a:graphic>
          <a:graphicData uri="http://schemas.openxmlformats.org/drawingml/2006/table">
            <a:tbl>
              <a:tblPr/>
              <a:tblGrid>
                <a:gridCol w="2476500"/>
                <a:gridCol w="2476500"/>
                <a:gridCol w="2476500"/>
                <a:gridCol w="2476500"/>
              </a:tblGrid>
              <a:tr h="8572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Fórmula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Tradicional</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Stock</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Sistemática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8572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SnH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estanoso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de estaño (II)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Dihidruro de estaño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8572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SnH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4</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estannico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de estaño (IV)</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Tetrahidruro de estaño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8572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BeH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de berilio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de berilio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dirty="0" err="1" smtClean="0">
                          <a:ln>
                            <a:noFill/>
                          </a:ln>
                          <a:solidFill>
                            <a:srgbClr val="000000"/>
                          </a:solidFill>
                          <a:effectLst/>
                          <a:latin typeface="Calibri" panose="020F0502020204030204" pitchFamily="34" charset="0"/>
                          <a:ea typeface="Calibri" panose="020F0502020204030204" pitchFamily="34" charset="0"/>
                        </a:rPr>
                        <a:t>Dihidruro</a:t>
                      </a:r>
                      <a:r>
                        <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 de berilio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bl>
          </a:graphicData>
        </a:graphic>
      </p:graphicFrame>
    </p:spTree>
    <p:extLst>
      <p:ext uri="{BB962C8B-B14F-4D97-AF65-F5344CB8AC3E}">
        <p14:creationId xmlns:p14="http://schemas.microsoft.com/office/powerpoint/2010/main" val="1788458999"/>
      </p:ext>
    </p:extLst>
  </p:cSld>
  <p:clrMapOvr>
    <a:masterClrMapping/>
  </p:clrMapOvr>
  <p:transition spd="slow">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1200" y="571480"/>
            <a:ext cx="10468864" cy="785818"/>
          </a:xfrm>
          <a:ln>
            <a:miter lim="800000"/>
            <a:headEnd/>
            <a:tailEnd/>
          </a:ln>
        </p:spPr>
        <p:txBody>
          <a:bodyPr>
            <a:normAutofit fontScale="90000"/>
          </a:bodyPr>
          <a:lstStyle/>
          <a:p>
            <a:pPr algn="ctr" eaLnBrk="1" hangingPunct="1">
              <a:defRPr/>
            </a:pPr>
            <a:r>
              <a:rPr lang="es-ES_tradnl" i="1" u="sng" dirty="0" smtClean="0">
                <a:solidFill>
                  <a:srgbClr val="002060"/>
                </a:solidFill>
              </a:rPr>
              <a:t>Hidruros no metálicos</a:t>
            </a:r>
            <a:endParaRPr lang="es-ES_tradnl" dirty="0"/>
          </a:p>
        </p:txBody>
      </p:sp>
      <p:sp>
        <p:nvSpPr>
          <p:cNvPr id="23555" name="2 Subtítulo"/>
          <p:cNvSpPr>
            <a:spLocks noGrp="1"/>
          </p:cNvSpPr>
          <p:nvPr>
            <p:ph type="subTitle" idx="1"/>
          </p:nvPr>
        </p:nvSpPr>
        <p:spPr>
          <a:xfrm>
            <a:off x="693149" y="2012035"/>
            <a:ext cx="10473267" cy="4714875"/>
          </a:xfrm>
        </p:spPr>
        <p:txBody>
          <a:bodyPr>
            <a:noAutofit/>
          </a:bodyPr>
          <a:lstStyle/>
          <a:p>
            <a:pPr marL="342900" marR="0" indent="-342900" algn="just" eaLnBrk="1" hangingPunct="1">
              <a:lnSpc>
                <a:spcPts val="1800"/>
              </a:lnSpc>
              <a:buFontTx/>
              <a:buChar char="-"/>
            </a:pPr>
            <a:r>
              <a:rPr lang="es-ES_tradnl" altLang="es-MX" b="1" dirty="0" smtClean="0">
                <a:solidFill>
                  <a:schemeClr val="tx2"/>
                </a:solidFill>
              </a:rPr>
              <a:t>Compuestos </a:t>
            </a:r>
            <a:r>
              <a:rPr lang="es-ES_tradnl" altLang="es-MX" b="1" dirty="0" smtClean="0">
                <a:solidFill>
                  <a:schemeClr val="tx2"/>
                </a:solidFill>
              </a:rPr>
              <a:t>binarios formados por: Hidrógeno(-1)+ No Metal</a:t>
            </a:r>
            <a:r>
              <a:rPr lang="es-ES_tradnl" altLang="es-MX" b="1" dirty="0" smtClean="0">
                <a:solidFill>
                  <a:schemeClr val="tx2"/>
                </a:solidFill>
              </a:rPr>
              <a:t>.</a:t>
            </a:r>
          </a:p>
          <a:p>
            <a:pPr marL="342900" marR="0" indent="-342900" algn="just" eaLnBrk="1" hangingPunct="1">
              <a:lnSpc>
                <a:spcPts val="1800"/>
              </a:lnSpc>
              <a:buFontTx/>
              <a:buChar char="-"/>
            </a:pPr>
            <a:endParaRPr lang="es-ES_tradnl" altLang="es-MX" b="1" dirty="0" smtClean="0">
              <a:solidFill>
                <a:schemeClr val="tx2"/>
              </a:solidFill>
            </a:endParaRPr>
          </a:p>
          <a:p>
            <a:pPr marR="0" algn="just" eaLnBrk="1" hangingPunct="1">
              <a:lnSpc>
                <a:spcPts val="1800"/>
              </a:lnSpc>
              <a:buFontTx/>
              <a:buChar char="-"/>
            </a:pPr>
            <a:r>
              <a:rPr lang="es-ES_tradnl" altLang="es-MX" b="1" dirty="0" smtClean="0">
                <a:solidFill>
                  <a:schemeClr val="tx2"/>
                </a:solidFill>
              </a:rPr>
              <a:t> Fórmula: X </a:t>
            </a:r>
            <a:r>
              <a:rPr lang="es-ES_tradnl" altLang="es-MX" b="1" baseline="-25000" dirty="0" smtClean="0">
                <a:solidFill>
                  <a:schemeClr val="tx2"/>
                </a:solidFill>
              </a:rPr>
              <a:t>val</a:t>
            </a:r>
            <a:r>
              <a:rPr lang="es-ES_tradnl" altLang="es-MX" b="1" dirty="0" smtClean="0">
                <a:solidFill>
                  <a:schemeClr val="tx2"/>
                </a:solidFill>
              </a:rPr>
              <a:t> </a:t>
            </a:r>
            <a:r>
              <a:rPr lang="es-ES_tradnl" altLang="es-MX" b="1" baseline="-25000" dirty="0" smtClean="0">
                <a:solidFill>
                  <a:schemeClr val="tx2"/>
                </a:solidFill>
              </a:rPr>
              <a:t>H </a:t>
            </a:r>
            <a:r>
              <a:rPr lang="es-ES_tradnl" altLang="es-MX" b="1" dirty="0" err="1" smtClean="0">
                <a:solidFill>
                  <a:schemeClr val="tx2"/>
                </a:solidFill>
              </a:rPr>
              <a:t>H</a:t>
            </a:r>
            <a:r>
              <a:rPr lang="es-ES_tradnl" altLang="es-MX" b="1" baseline="-25000" dirty="0" err="1" smtClean="0">
                <a:solidFill>
                  <a:schemeClr val="tx2"/>
                </a:solidFill>
              </a:rPr>
              <a:t>val</a:t>
            </a:r>
            <a:r>
              <a:rPr lang="es-ES_tradnl" altLang="es-MX" b="1" baseline="-25000" dirty="0" smtClean="0">
                <a:solidFill>
                  <a:schemeClr val="tx2"/>
                </a:solidFill>
              </a:rPr>
              <a:t> X</a:t>
            </a:r>
            <a:r>
              <a:rPr lang="es-ES_tradnl" altLang="es-MX" b="1" dirty="0" smtClean="0">
                <a:solidFill>
                  <a:schemeClr val="tx2"/>
                </a:solidFill>
              </a:rPr>
              <a:t> (Siendo X: no metal; H: hidrógeno</a:t>
            </a:r>
            <a:r>
              <a:rPr lang="es-ES_tradnl" altLang="es-MX" b="1" dirty="0" smtClean="0">
                <a:solidFill>
                  <a:schemeClr val="tx2"/>
                </a:solidFill>
              </a:rPr>
              <a:t>).</a:t>
            </a:r>
          </a:p>
          <a:p>
            <a:pPr marR="0" algn="just" eaLnBrk="1" hangingPunct="1">
              <a:lnSpc>
                <a:spcPts val="1800"/>
              </a:lnSpc>
              <a:buFontTx/>
              <a:buChar char="-"/>
            </a:pPr>
            <a:endParaRPr lang="es-ES_tradnl" altLang="es-MX" b="1" dirty="0" smtClean="0">
              <a:solidFill>
                <a:schemeClr val="tx2"/>
              </a:solidFill>
            </a:endParaRPr>
          </a:p>
          <a:p>
            <a:pPr marR="0" algn="just" eaLnBrk="1" hangingPunct="1">
              <a:lnSpc>
                <a:spcPts val="1800"/>
              </a:lnSpc>
              <a:buFontTx/>
              <a:buChar char="-"/>
            </a:pPr>
            <a:r>
              <a:rPr lang="es-ES_tradnl" altLang="es-MX" b="1" dirty="0" smtClean="0">
                <a:solidFill>
                  <a:schemeClr val="tx2"/>
                </a:solidFill>
              </a:rPr>
              <a:t>Si se pueden simplificar los subíndices, se simplifican. Los subíndices siempre son números naturales (jamás un número fraccionario o decimal como subíndice</a:t>
            </a:r>
            <a:r>
              <a:rPr lang="es-ES_tradnl" altLang="es-MX" b="1" dirty="0" smtClean="0">
                <a:solidFill>
                  <a:schemeClr val="tx2"/>
                </a:solidFill>
              </a:rPr>
              <a:t>).</a:t>
            </a:r>
          </a:p>
          <a:p>
            <a:pPr marR="0" algn="just" eaLnBrk="1" hangingPunct="1">
              <a:lnSpc>
                <a:spcPts val="1800"/>
              </a:lnSpc>
              <a:buFontTx/>
              <a:buChar char="-"/>
            </a:pPr>
            <a:endParaRPr lang="es-ES_tradnl" altLang="es-MX" b="1" dirty="0" smtClean="0">
              <a:solidFill>
                <a:schemeClr val="tx2"/>
              </a:solidFill>
            </a:endParaRPr>
          </a:p>
          <a:p>
            <a:pPr marR="0" algn="just" eaLnBrk="1" hangingPunct="1">
              <a:lnSpc>
                <a:spcPts val="1800"/>
              </a:lnSpc>
              <a:buFontTx/>
              <a:buChar char="-"/>
            </a:pPr>
            <a:r>
              <a:rPr lang="es-ES_tradnl" altLang="es-MX" b="1" dirty="0" smtClean="0">
                <a:solidFill>
                  <a:schemeClr val="tx2"/>
                </a:solidFill>
              </a:rPr>
              <a:t> Nomenclatura: </a:t>
            </a:r>
          </a:p>
          <a:p>
            <a:pPr marR="0" algn="just" eaLnBrk="1" hangingPunct="1">
              <a:lnSpc>
                <a:spcPts val="1800"/>
              </a:lnSpc>
              <a:buFont typeface="Wingdings" panose="05000000000000000000" pitchFamily="2" charset="2"/>
              <a:buChar char="v"/>
            </a:pPr>
            <a:r>
              <a:rPr lang="es-ES_tradnl" altLang="es-MX" b="1" dirty="0" smtClean="0">
                <a:solidFill>
                  <a:schemeClr val="tx2"/>
                </a:solidFill>
              </a:rPr>
              <a:t> Tradicional: Nombres </a:t>
            </a:r>
            <a:r>
              <a:rPr lang="es-ES_tradnl" altLang="es-MX" b="1" dirty="0" smtClean="0">
                <a:solidFill>
                  <a:schemeClr val="tx2"/>
                </a:solidFill>
              </a:rPr>
              <a:t>especiales</a:t>
            </a:r>
          </a:p>
          <a:p>
            <a:pPr marR="0" algn="just" eaLnBrk="1" hangingPunct="1">
              <a:lnSpc>
                <a:spcPts val="1800"/>
              </a:lnSpc>
              <a:buFont typeface="Wingdings" panose="05000000000000000000" pitchFamily="2" charset="2"/>
              <a:buChar char="v"/>
            </a:pPr>
            <a:endParaRPr lang="es-ES_tradnl" altLang="es-MX" b="1" dirty="0" smtClean="0">
              <a:solidFill>
                <a:schemeClr val="tx2"/>
              </a:solidFill>
            </a:endParaRPr>
          </a:p>
          <a:p>
            <a:pPr marR="0" algn="just" eaLnBrk="1" hangingPunct="1">
              <a:lnSpc>
                <a:spcPts val="1800"/>
              </a:lnSpc>
              <a:buFont typeface="Wingdings" panose="05000000000000000000" pitchFamily="2" charset="2"/>
              <a:buChar char="v"/>
            </a:pPr>
            <a:r>
              <a:rPr lang="es-ES_tradnl" altLang="es-MX" b="1" dirty="0" smtClean="0">
                <a:solidFill>
                  <a:schemeClr val="tx2"/>
                </a:solidFill>
              </a:rPr>
              <a:t> Stock: Hidruro de [no metal] (valencia en nº romanos</a:t>
            </a:r>
            <a:r>
              <a:rPr lang="es-ES_tradnl" altLang="es-MX" b="1" dirty="0" smtClean="0">
                <a:solidFill>
                  <a:schemeClr val="tx2"/>
                </a:solidFill>
              </a:rPr>
              <a:t>).</a:t>
            </a:r>
          </a:p>
          <a:p>
            <a:pPr marR="0" algn="just" eaLnBrk="1" hangingPunct="1">
              <a:lnSpc>
                <a:spcPts val="1800"/>
              </a:lnSpc>
              <a:buFont typeface="Wingdings" panose="05000000000000000000" pitchFamily="2" charset="2"/>
              <a:buChar char="v"/>
            </a:pPr>
            <a:endParaRPr lang="es-ES_tradnl" altLang="es-MX" b="1" dirty="0" smtClean="0">
              <a:solidFill>
                <a:schemeClr val="tx2"/>
              </a:solidFill>
            </a:endParaRPr>
          </a:p>
          <a:p>
            <a:pPr marR="0" algn="just" eaLnBrk="1" hangingPunct="1">
              <a:lnSpc>
                <a:spcPts val="1800"/>
              </a:lnSpc>
              <a:buFont typeface="Wingdings" panose="05000000000000000000" pitchFamily="2" charset="2"/>
              <a:buChar char="v"/>
            </a:pPr>
            <a:r>
              <a:rPr lang="es-ES_tradnl" altLang="es-MX" b="1" dirty="0" smtClean="0">
                <a:solidFill>
                  <a:schemeClr val="tx2"/>
                </a:solidFill>
              </a:rPr>
              <a:t> Sistemática:                        + hidruro de [no metal]</a:t>
            </a:r>
          </a:p>
          <a:p>
            <a:pPr marR="0" algn="just" eaLnBrk="1" hangingPunct="1">
              <a:lnSpc>
                <a:spcPct val="80000"/>
              </a:lnSpc>
            </a:pPr>
            <a:r>
              <a:rPr lang="es-ES_tradnl" altLang="es-MX" b="1" dirty="0" smtClean="0">
                <a:solidFill>
                  <a:schemeClr val="tx2"/>
                </a:solidFill>
              </a:rPr>
              <a:t>                                                   </a:t>
            </a:r>
          </a:p>
          <a:p>
            <a:pPr marR="0" algn="just" eaLnBrk="1" hangingPunct="1">
              <a:lnSpc>
                <a:spcPct val="80000"/>
              </a:lnSpc>
            </a:pPr>
            <a:r>
              <a:rPr lang="es-ES_tradnl" altLang="es-MX" b="1" dirty="0" smtClean="0">
                <a:solidFill>
                  <a:schemeClr val="tx2"/>
                </a:solidFill>
              </a:rPr>
              <a:t>  </a:t>
            </a:r>
            <a:endParaRPr lang="es-ES_tradnl" altLang="es-MX" sz="4000" b="1" dirty="0" smtClean="0">
              <a:solidFill>
                <a:schemeClr val="tx2"/>
              </a:solidFill>
            </a:endParaRPr>
          </a:p>
        </p:txBody>
      </p:sp>
      <p:sp>
        <p:nvSpPr>
          <p:cNvPr id="4" name="3 Rectángulo"/>
          <p:cNvSpPr/>
          <p:nvPr/>
        </p:nvSpPr>
        <p:spPr>
          <a:xfrm>
            <a:off x="8509521" y="2522816"/>
            <a:ext cx="287271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just" eaLnBrk="1" hangingPunct="1"/>
            <a:r>
              <a:rPr lang="es-ES_tradnl" altLang="es-MX" sz="1800" b="1" dirty="0">
                <a:solidFill>
                  <a:schemeClr val="tx2"/>
                </a:solidFill>
                <a:latin typeface="Constantia" panose="02030602050306030303" pitchFamily="18" charset="0"/>
              </a:rPr>
              <a:t>-Grupos 13 y 15, valencia 3</a:t>
            </a:r>
          </a:p>
          <a:p>
            <a:pPr algn="just" eaLnBrk="1" hangingPunct="1">
              <a:buFontTx/>
              <a:buChar char="-"/>
            </a:pPr>
            <a:r>
              <a:rPr lang="es-ES_tradnl" altLang="es-MX" sz="1800" b="1" dirty="0">
                <a:solidFill>
                  <a:schemeClr val="tx2"/>
                </a:solidFill>
                <a:latin typeface="Constantia" panose="02030602050306030303" pitchFamily="18" charset="0"/>
              </a:rPr>
              <a:t>Grupo 14, valencia 4</a:t>
            </a:r>
          </a:p>
        </p:txBody>
      </p:sp>
      <p:sp>
        <p:nvSpPr>
          <p:cNvPr id="5" name="4 Rectángulo"/>
          <p:cNvSpPr/>
          <p:nvPr/>
        </p:nvSpPr>
        <p:spPr>
          <a:xfrm>
            <a:off x="2940820" y="6154908"/>
            <a:ext cx="1047749"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buFontTx/>
              <a:buChar char="-"/>
            </a:pPr>
            <a:r>
              <a:rPr lang="es-ES_tradnl" altLang="es-MX" sz="1800" b="1">
                <a:solidFill>
                  <a:schemeClr val="tx2"/>
                </a:solidFill>
                <a:latin typeface="Constantia" panose="02030602050306030303" pitchFamily="18" charset="0"/>
              </a:rPr>
              <a:t>Tri</a:t>
            </a:r>
          </a:p>
          <a:p>
            <a:pPr eaLnBrk="1" hangingPunct="1">
              <a:buFontTx/>
              <a:buChar char="-"/>
            </a:pPr>
            <a:r>
              <a:rPr lang="es-ES_tradnl" altLang="es-MX" sz="1800" b="1">
                <a:solidFill>
                  <a:schemeClr val="tx2"/>
                </a:solidFill>
                <a:latin typeface="Constantia" panose="02030602050306030303" pitchFamily="18" charset="0"/>
              </a:rPr>
              <a:t>Tetra</a:t>
            </a:r>
          </a:p>
        </p:txBody>
      </p:sp>
    </p:spTree>
    <p:extLst>
      <p:ext uri="{BB962C8B-B14F-4D97-AF65-F5344CB8AC3E}">
        <p14:creationId xmlns:p14="http://schemas.microsoft.com/office/powerpoint/2010/main" val="2724724127"/>
      </p:ext>
    </p:extLst>
  </p:cSld>
  <p:clrMapOvr>
    <a:masterClrMapping/>
  </p:clrMapOvr>
  <p:transition spd="slow">
    <p:wheel spokes="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4578" name="1 Rectángulo"/>
          <p:cNvSpPr>
            <a:spLocks noChangeArrowheads="1"/>
          </p:cNvSpPr>
          <p:nvPr/>
        </p:nvSpPr>
        <p:spPr bwMode="auto">
          <a:xfrm>
            <a:off x="3149222" y="819507"/>
            <a:ext cx="559961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4000" b="1" i="1" u="sng" dirty="0">
                <a:solidFill>
                  <a:srgbClr val="002060"/>
                </a:solidFill>
              </a:rPr>
              <a:t>Hidruros no metálicos</a:t>
            </a:r>
            <a:endParaRPr lang="es-ES_tradnl" altLang="es-MX" sz="4000" b="1" dirty="0"/>
          </a:p>
        </p:txBody>
      </p:sp>
      <p:graphicFrame>
        <p:nvGraphicFramePr>
          <p:cNvPr id="3" name="2 Tabla"/>
          <p:cNvGraphicFramePr>
            <a:graphicFrameLocks noGrp="1"/>
          </p:cNvGraphicFramePr>
          <p:nvPr>
            <p:extLst>
              <p:ext uri="{D42A27DB-BD31-4B8C-83A1-F6EECF244321}">
                <p14:modId xmlns:p14="http://schemas.microsoft.com/office/powerpoint/2010/main" val="2167377421"/>
              </p:ext>
            </p:extLst>
          </p:nvPr>
        </p:nvGraphicFramePr>
        <p:xfrm>
          <a:off x="1238252" y="1785938"/>
          <a:ext cx="9620248" cy="4821555"/>
        </p:xfrm>
        <a:graphic>
          <a:graphicData uri="http://schemas.openxmlformats.org/drawingml/2006/table">
            <a:tbl>
              <a:tblPr/>
              <a:tblGrid>
                <a:gridCol w="2404533"/>
                <a:gridCol w="2404533"/>
                <a:gridCol w="2406649"/>
                <a:gridCol w="2404533"/>
              </a:tblGrid>
              <a:tr h="47307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Fórmula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Tradicional</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Stock</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Sistemática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7307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BH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3</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Borano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de boro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Trihidruro de boro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47307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CH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4</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Metano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de carbono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Tetrahidruro de carbono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47307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SiH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4</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Silano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de silicio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Tetrahidruro de silicio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47307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NH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3</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Amoníaco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de nitrógeno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Trhidruro de nitrógeno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47307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3</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Fosfina o fosfamina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de fósforo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Trihiduro de fósforo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47307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AsH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3</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Arsina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de arsénico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Trihidruro de arsénico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47307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SbH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3</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Estibina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Hidruro de antimonio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dirty="0" err="1" smtClean="0">
                          <a:ln>
                            <a:noFill/>
                          </a:ln>
                          <a:solidFill>
                            <a:srgbClr val="000000"/>
                          </a:solidFill>
                          <a:effectLst/>
                          <a:latin typeface="Calibri" panose="020F0502020204030204" pitchFamily="34" charset="0"/>
                          <a:ea typeface="Calibri" panose="020F0502020204030204" pitchFamily="34" charset="0"/>
                        </a:rPr>
                        <a:t>Trihidruro</a:t>
                      </a:r>
                      <a:r>
                        <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 de antimonio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bl>
          </a:graphicData>
        </a:graphic>
      </p:graphicFrame>
    </p:spTree>
    <p:extLst>
      <p:ext uri="{BB962C8B-B14F-4D97-AF65-F5344CB8AC3E}">
        <p14:creationId xmlns:p14="http://schemas.microsoft.com/office/powerpoint/2010/main" val="1166806206"/>
      </p:ext>
    </p:extLst>
  </p:cSld>
  <p:clrMapOvr>
    <a:masterClrMapping/>
  </p:clrMapOvr>
  <p:transition spd="slow">
    <p:wheel spokes="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1200" y="714356"/>
            <a:ext cx="10468864" cy="714380"/>
          </a:xfrm>
          <a:ln>
            <a:miter lim="800000"/>
            <a:headEnd/>
            <a:tailEnd/>
          </a:ln>
        </p:spPr>
        <p:txBody>
          <a:bodyPr>
            <a:normAutofit/>
          </a:bodyPr>
          <a:lstStyle/>
          <a:p>
            <a:pPr algn="ctr" eaLnBrk="1" hangingPunct="1">
              <a:defRPr/>
            </a:pPr>
            <a:r>
              <a:rPr lang="es-ES_tradnl" sz="4000" i="1" u="sng" dirty="0" smtClean="0">
                <a:solidFill>
                  <a:srgbClr val="002060"/>
                </a:solidFill>
              </a:rPr>
              <a:t>Haluros de hidrógeno</a:t>
            </a:r>
            <a:endParaRPr lang="es-ES_tradnl" sz="4000" dirty="0"/>
          </a:p>
        </p:txBody>
      </p:sp>
      <p:sp>
        <p:nvSpPr>
          <p:cNvPr id="25603" name="2 Subtítulo"/>
          <p:cNvSpPr>
            <a:spLocks noGrp="1"/>
          </p:cNvSpPr>
          <p:nvPr>
            <p:ph type="subTitle" idx="1"/>
          </p:nvPr>
        </p:nvSpPr>
        <p:spPr>
          <a:xfrm>
            <a:off x="711200" y="1357313"/>
            <a:ext cx="10473267" cy="5072062"/>
          </a:xfrm>
        </p:spPr>
        <p:txBody>
          <a:bodyPr>
            <a:normAutofit/>
          </a:bodyPr>
          <a:lstStyle/>
          <a:p>
            <a:pPr marR="0" algn="just" eaLnBrk="1" hangingPunct="1">
              <a:lnSpc>
                <a:spcPct val="150000"/>
              </a:lnSpc>
            </a:pPr>
            <a:endParaRPr lang="es-ES_tradnl" altLang="es-MX" sz="2000" b="1" dirty="0" smtClean="0">
              <a:solidFill>
                <a:schemeClr val="tx2"/>
              </a:solidFill>
            </a:endParaRPr>
          </a:p>
          <a:p>
            <a:pPr marR="0" algn="just" eaLnBrk="1" hangingPunct="1">
              <a:lnSpc>
                <a:spcPct val="150000"/>
              </a:lnSpc>
            </a:pPr>
            <a:r>
              <a:rPr lang="es-ES_tradnl" altLang="es-MX" sz="2000" b="1" dirty="0" smtClean="0">
                <a:solidFill>
                  <a:schemeClr val="tx2"/>
                </a:solidFill>
              </a:rPr>
              <a:t>- Compuestos binarios formados por: Hidrógeno(-1)+ No Metal </a:t>
            </a:r>
          </a:p>
          <a:p>
            <a:pPr marR="0" algn="just" eaLnBrk="1" hangingPunct="1">
              <a:lnSpc>
                <a:spcPct val="150000"/>
              </a:lnSpc>
              <a:buFontTx/>
              <a:buChar char="-"/>
            </a:pPr>
            <a:r>
              <a:rPr lang="es-ES_tradnl" altLang="es-MX" sz="2000" b="1" dirty="0" smtClean="0">
                <a:solidFill>
                  <a:schemeClr val="tx2"/>
                </a:solidFill>
              </a:rPr>
              <a:t> Fórmula: H </a:t>
            </a:r>
            <a:r>
              <a:rPr lang="es-ES_tradnl" altLang="es-MX" sz="2000" b="1" baseline="-25000" dirty="0" smtClean="0">
                <a:solidFill>
                  <a:schemeClr val="tx2"/>
                </a:solidFill>
              </a:rPr>
              <a:t>val</a:t>
            </a:r>
            <a:r>
              <a:rPr lang="es-ES_tradnl" altLang="es-MX" sz="2000" b="1" dirty="0" smtClean="0">
                <a:solidFill>
                  <a:schemeClr val="tx2"/>
                </a:solidFill>
              </a:rPr>
              <a:t> </a:t>
            </a:r>
            <a:r>
              <a:rPr lang="es-ES_tradnl" altLang="es-MX" sz="2000" b="1" baseline="-25000" dirty="0" smtClean="0">
                <a:solidFill>
                  <a:schemeClr val="tx2"/>
                </a:solidFill>
              </a:rPr>
              <a:t>X </a:t>
            </a:r>
            <a:r>
              <a:rPr lang="es-ES_tradnl" altLang="es-MX" sz="2000" b="1" dirty="0" err="1" smtClean="0">
                <a:solidFill>
                  <a:schemeClr val="tx2"/>
                </a:solidFill>
              </a:rPr>
              <a:t>X</a:t>
            </a:r>
            <a:r>
              <a:rPr lang="es-ES_tradnl" altLang="es-MX" sz="2000" b="1" baseline="-25000" dirty="0" err="1" smtClean="0">
                <a:solidFill>
                  <a:schemeClr val="tx2"/>
                </a:solidFill>
              </a:rPr>
              <a:t>val</a:t>
            </a:r>
            <a:r>
              <a:rPr lang="es-ES_tradnl" altLang="es-MX" sz="2000" b="1" baseline="-25000" dirty="0" smtClean="0">
                <a:solidFill>
                  <a:schemeClr val="tx2"/>
                </a:solidFill>
              </a:rPr>
              <a:t> H</a:t>
            </a:r>
            <a:r>
              <a:rPr lang="es-ES_tradnl" altLang="es-MX" sz="2000" b="1" dirty="0" smtClean="0">
                <a:solidFill>
                  <a:schemeClr val="tx2"/>
                </a:solidFill>
              </a:rPr>
              <a:t> (Siendo X: no metal; H: hidrógeno).</a:t>
            </a:r>
          </a:p>
          <a:p>
            <a:pPr marR="0" algn="just" eaLnBrk="1" hangingPunct="1">
              <a:lnSpc>
                <a:spcPct val="150000"/>
              </a:lnSpc>
              <a:buFontTx/>
              <a:buChar char="-"/>
            </a:pPr>
            <a:r>
              <a:rPr lang="es-ES_tradnl" altLang="es-MX" sz="2000" b="1" dirty="0" smtClean="0">
                <a:solidFill>
                  <a:schemeClr val="tx2"/>
                </a:solidFill>
              </a:rPr>
              <a:t>Si se pueden simplificar los subíndices, se simplifican. Los subíndices siempre son números naturales (jamás un número fraccionario o decimal como subíndice).</a:t>
            </a:r>
          </a:p>
          <a:p>
            <a:pPr marR="0" algn="just" eaLnBrk="1" hangingPunct="1">
              <a:lnSpc>
                <a:spcPct val="150000"/>
              </a:lnSpc>
              <a:buFontTx/>
              <a:buChar char="-"/>
            </a:pPr>
            <a:r>
              <a:rPr lang="es-ES_tradnl" altLang="es-MX" sz="2000" b="1" dirty="0" smtClean="0">
                <a:solidFill>
                  <a:schemeClr val="tx2"/>
                </a:solidFill>
              </a:rPr>
              <a:t> Nomenclatura: </a:t>
            </a:r>
          </a:p>
          <a:p>
            <a:pPr marR="0" algn="just" eaLnBrk="1" hangingPunct="1">
              <a:lnSpc>
                <a:spcPct val="150000"/>
              </a:lnSpc>
              <a:buFont typeface="Wingdings" panose="05000000000000000000" pitchFamily="2" charset="2"/>
              <a:buChar char="v"/>
            </a:pPr>
            <a:r>
              <a:rPr lang="es-ES_tradnl" altLang="es-MX" sz="2000" b="1" dirty="0" smtClean="0">
                <a:solidFill>
                  <a:schemeClr val="tx2"/>
                </a:solidFill>
              </a:rPr>
              <a:t> Tradicional: Ácido + [no metal] - hídrico</a:t>
            </a:r>
          </a:p>
          <a:p>
            <a:pPr marR="0" algn="just" eaLnBrk="1" hangingPunct="1">
              <a:lnSpc>
                <a:spcPct val="80000"/>
              </a:lnSpc>
              <a:buFont typeface="Wingdings" panose="05000000000000000000" pitchFamily="2" charset="2"/>
              <a:buChar char="v"/>
            </a:pPr>
            <a:r>
              <a:rPr lang="es-ES_tradnl" altLang="es-MX" sz="2000" b="1" dirty="0" smtClean="0">
                <a:solidFill>
                  <a:schemeClr val="tx2"/>
                </a:solidFill>
              </a:rPr>
              <a:t> Stock: [no metal] – uro de hidrógeno.</a:t>
            </a:r>
          </a:p>
          <a:p>
            <a:pPr marR="0" algn="just" eaLnBrk="1" hangingPunct="1">
              <a:lnSpc>
                <a:spcPct val="80000"/>
              </a:lnSpc>
              <a:buFont typeface="Wingdings" panose="05000000000000000000" pitchFamily="2" charset="2"/>
              <a:buChar char="v"/>
            </a:pPr>
            <a:r>
              <a:rPr lang="es-ES_tradnl" altLang="es-MX" sz="2000" b="1" dirty="0" smtClean="0">
                <a:solidFill>
                  <a:schemeClr val="tx2"/>
                </a:solidFill>
              </a:rPr>
              <a:t> Sistemática:   (mono) + [no metal] – uro de hidrógeno                                                   </a:t>
            </a:r>
          </a:p>
        </p:txBody>
      </p:sp>
      <p:sp>
        <p:nvSpPr>
          <p:cNvPr id="4" name="3 Rectángulo"/>
          <p:cNvSpPr/>
          <p:nvPr/>
        </p:nvSpPr>
        <p:spPr>
          <a:xfrm>
            <a:off x="7797373" y="2547782"/>
            <a:ext cx="3552395"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600" b="1" dirty="0">
                <a:solidFill>
                  <a:schemeClr val="tx2"/>
                </a:solidFill>
                <a:latin typeface="Constantia" panose="02030602050306030303" pitchFamily="18" charset="0"/>
              </a:rPr>
              <a:t>Grupo 16 valencia 2</a:t>
            </a:r>
          </a:p>
          <a:p>
            <a:pPr algn="ctr" eaLnBrk="1" hangingPunct="1"/>
            <a:r>
              <a:rPr lang="es-ES_tradnl" altLang="es-MX" sz="1600" b="1" dirty="0">
                <a:solidFill>
                  <a:schemeClr val="tx2"/>
                </a:solidFill>
                <a:latin typeface="Constantia" panose="02030602050306030303" pitchFamily="18" charset="0"/>
              </a:rPr>
              <a:t>Grupo 17 valencia 1</a:t>
            </a:r>
          </a:p>
        </p:txBody>
      </p:sp>
    </p:spTree>
    <p:extLst>
      <p:ext uri="{BB962C8B-B14F-4D97-AF65-F5344CB8AC3E}">
        <p14:creationId xmlns:p14="http://schemas.microsoft.com/office/powerpoint/2010/main" val="2011173187"/>
      </p:ext>
    </p:extLst>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6626" name="1 Rectángulo"/>
          <p:cNvSpPr>
            <a:spLocks noChangeArrowheads="1"/>
          </p:cNvSpPr>
          <p:nvPr/>
        </p:nvSpPr>
        <p:spPr bwMode="auto">
          <a:xfrm>
            <a:off x="2944504" y="734421"/>
            <a:ext cx="548098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r>
              <a:rPr lang="es-ES_tradnl" altLang="es-MX" sz="4000" b="1" i="1" u="sng" dirty="0">
                <a:solidFill>
                  <a:srgbClr val="002060"/>
                </a:solidFill>
              </a:rPr>
              <a:t>Haluros de hidrógeno</a:t>
            </a:r>
            <a:endParaRPr lang="es-ES_tradnl" altLang="es-MX" sz="4000" b="1" dirty="0"/>
          </a:p>
        </p:txBody>
      </p:sp>
      <p:graphicFrame>
        <p:nvGraphicFramePr>
          <p:cNvPr id="3" name="2 Tabla"/>
          <p:cNvGraphicFramePr>
            <a:graphicFrameLocks noGrp="1"/>
          </p:cNvGraphicFramePr>
          <p:nvPr>
            <p:extLst>
              <p:ext uri="{D42A27DB-BD31-4B8C-83A1-F6EECF244321}">
                <p14:modId xmlns:p14="http://schemas.microsoft.com/office/powerpoint/2010/main" val="320075700"/>
              </p:ext>
            </p:extLst>
          </p:nvPr>
        </p:nvGraphicFramePr>
        <p:xfrm>
          <a:off x="1333500" y="1714500"/>
          <a:ext cx="9525000" cy="3714750"/>
        </p:xfrm>
        <a:graphic>
          <a:graphicData uri="http://schemas.openxmlformats.org/drawingml/2006/table">
            <a:tbl>
              <a:tblPr/>
              <a:tblGrid>
                <a:gridCol w="2381251"/>
                <a:gridCol w="2381249"/>
                <a:gridCol w="2190751"/>
                <a:gridCol w="2571749"/>
              </a:tblGrid>
              <a:tr h="7429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Fórmula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Tradicional</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Stock</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Sistemática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429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sulfhídrico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Sulfuro de hidrógeno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Monosulfuro de hidrógeno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7429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Te</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telurhídrico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Telururo de hidrógeno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Monotelururo de hidrógeno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7429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Se</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selenhídrico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Seleniuro de hidrógeno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Monoseleniuro de hidrógeno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7429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HCl</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bromhídrico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Cloruro de hidrógeno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dirty="0" err="1" smtClean="0">
                          <a:ln>
                            <a:noFill/>
                          </a:ln>
                          <a:solidFill>
                            <a:srgbClr val="000000"/>
                          </a:solidFill>
                          <a:effectLst/>
                          <a:latin typeface="Calibri" panose="020F0502020204030204" pitchFamily="34" charset="0"/>
                          <a:ea typeface="Calibri" panose="020F0502020204030204" pitchFamily="34" charset="0"/>
                        </a:rPr>
                        <a:t>Monocloruro</a:t>
                      </a:r>
                      <a:r>
                        <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 de hidrógeno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bl>
          </a:graphicData>
        </a:graphic>
      </p:graphicFrame>
    </p:spTree>
    <p:extLst>
      <p:ext uri="{BB962C8B-B14F-4D97-AF65-F5344CB8AC3E}">
        <p14:creationId xmlns:p14="http://schemas.microsoft.com/office/powerpoint/2010/main" val="1342487733"/>
      </p:ext>
    </p:extLst>
  </p:cSld>
  <p:clrMapOvr>
    <a:masterClrMapping/>
  </p:clrMapOvr>
  <p:transition spd="slow">
    <p:wheel spokes="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1200" y="642918"/>
            <a:ext cx="10468864" cy="785818"/>
          </a:xfrm>
          <a:ln>
            <a:miter lim="800000"/>
            <a:headEnd/>
            <a:tailEnd/>
          </a:ln>
        </p:spPr>
        <p:txBody>
          <a:bodyPr>
            <a:normAutofit/>
          </a:bodyPr>
          <a:lstStyle/>
          <a:p>
            <a:pPr eaLnBrk="1" hangingPunct="1">
              <a:defRPr/>
            </a:pPr>
            <a:r>
              <a:rPr lang="es-ES_tradnl" sz="3500" i="1" u="sng" dirty="0" smtClean="0">
                <a:solidFill>
                  <a:srgbClr val="002060"/>
                </a:solidFill>
              </a:rPr>
              <a:t>Sales binarias (sales neutras)</a:t>
            </a:r>
            <a:endParaRPr lang="es-ES_tradnl" sz="3500" dirty="0"/>
          </a:p>
        </p:txBody>
      </p:sp>
      <p:sp>
        <p:nvSpPr>
          <p:cNvPr id="27651" name="2 Subtítulo"/>
          <p:cNvSpPr>
            <a:spLocks noGrp="1"/>
          </p:cNvSpPr>
          <p:nvPr>
            <p:ph type="subTitle" idx="1"/>
          </p:nvPr>
        </p:nvSpPr>
        <p:spPr>
          <a:xfrm>
            <a:off x="666751" y="1500188"/>
            <a:ext cx="10473267" cy="4857750"/>
          </a:xfrm>
        </p:spPr>
        <p:txBody>
          <a:bodyPr>
            <a:normAutofit fontScale="92500" lnSpcReduction="20000"/>
          </a:bodyPr>
          <a:lstStyle/>
          <a:p>
            <a:pPr marR="0" algn="just" eaLnBrk="1" hangingPunct="1">
              <a:lnSpc>
                <a:spcPct val="150000"/>
              </a:lnSpc>
            </a:pPr>
            <a:r>
              <a:rPr lang="es-ES_tradnl" altLang="es-MX" sz="2000" b="1" dirty="0" smtClean="0">
                <a:solidFill>
                  <a:schemeClr val="tx2"/>
                </a:solidFill>
              </a:rPr>
              <a:t>- Compuestos binarios formados por: Metal+ No Metal </a:t>
            </a:r>
          </a:p>
          <a:p>
            <a:pPr marR="0" algn="just" eaLnBrk="1" hangingPunct="1">
              <a:lnSpc>
                <a:spcPct val="150000"/>
              </a:lnSpc>
              <a:buFontTx/>
              <a:buChar char="-"/>
            </a:pPr>
            <a:r>
              <a:rPr lang="es-ES_tradnl" altLang="es-MX" sz="2000" b="1" dirty="0" smtClean="0">
                <a:solidFill>
                  <a:schemeClr val="tx2"/>
                </a:solidFill>
              </a:rPr>
              <a:t> Fórmula: M </a:t>
            </a:r>
            <a:r>
              <a:rPr lang="es-ES_tradnl" altLang="es-MX" sz="2000" b="1" baseline="-25000" dirty="0" smtClean="0">
                <a:solidFill>
                  <a:schemeClr val="tx2"/>
                </a:solidFill>
              </a:rPr>
              <a:t>val</a:t>
            </a:r>
            <a:r>
              <a:rPr lang="es-ES_tradnl" altLang="es-MX" sz="2000" b="1" dirty="0" smtClean="0">
                <a:solidFill>
                  <a:schemeClr val="tx2"/>
                </a:solidFill>
              </a:rPr>
              <a:t> </a:t>
            </a:r>
            <a:r>
              <a:rPr lang="es-ES_tradnl" altLang="es-MX" sz="2000" b="1" baseline="-25000" dirty="0" smtClean="0">
                <a:solidFill>
                  <a:schemeClr val="tx2"/>
                </a:solidFill>
              </a:rPr>
              <a:t>X </a:t>
            </a:r>
            <a:r>
              <a:rPr lang="es-ES_tradnl" altLang="es-MX" sz="2000" b="1" dirty="0" err="1" smtClean="0">
                <a:solidFill>
                  <a:schemeClr val="tx2"/>
                </a:solidFill>
              </a:rPr>
              <a:t>X</a:t>
            </a:r>
            <a:r>
              <a:rPr lang="es-ES_tradnl" altLang="es-MX" sz="2000" b="1" baseline="-25000" dirty="0" err="1" smtClean="0">
                <a:solidFill>
                  <a:schemeClr val="tx2"/>
                </a:solidFill>
              </a:rPr>
              <a:t>val</a:t>
            </a:r>
            <a:r>
              <a:rPr lang="es-ES_tradnl" altLang="es-MX" sz="2000" b="1" baseline="-25000" dirty="0" smtClean="0">
                <a:solidFill>
                  <a:schemeClr val="tx2"/>
                </a:solidFill>
              </a:rPr>
              <a:t> M</a:t>
            </a:r>
            <a:r>
              <a:rPr lang="es-ES_tradnl" altLang="es-MX" sz="2000" b="1" dirty="0" smtClean="0">
                <a:solidFill>
                  <a:schemeClr val="tx2"/>
                </a:solidFill>
              </a:rPr>
              <a:t> (Siendo X: no metal; M: metal).</a:t>
            </a:r>
          </a:p>
          <a:p>
            <a:pPr marR="0" algn="just" eaLnBrk="1" hangingPunct="1">
              <a:lnSpc>
                <a:spcPct val="150000"/>
              </a:lnSpc>
              <a:buFontTx/>
              <a:buChar char="-"/>
            </a:pPr>
            <a:r>
              <a:rPr lang="es-ES_tradnl" altLang="es-MX" sz="2000" b="1" dirty="0" smtClean="0">
                <a:solidFill>
                  <a:schemeClr val="tx2"/>
                </a:solidFill>
              </a:rPr>
              <a:t>Si se pueden simplificar los subíndices, se simplifican. Los subíndices siempre son números naturales (jamás un número fraccionario o decimal como subíndice).</a:t>
            </a:r>
          </a:p>
          <a:p>
            <a:pPr marR="0" algn="just" eaLnBrk="1" hangingPunct="1">
              <a:lnSpc>
                <a:spcPct val="150000"/>
              </a:lnSpc>
              <a:buFontTx/>
              <a:buChar char="-"/>
            </a:pPr>
            <a:r>
              <a:rPr lang="es-ES_tradnl" altLang="es-MX" sz="2000" b="1" dirty="0" smtClean="0">
                <a:solidFill>
                  <a:schemeClr val="tx2"/>
                </a:solidFill>
              </a:rPr>
              <a:t> Nomenclatura: </a:t>
            </a:r>
          </a:p>
          <a:p>
            <a:pPr marR="0" algn="just" eaLnBrk="1" hangingPunct="1">
              <a:lnSpc>
                <a:spcPct val="150000"/>
              </a:lnSpc>
              <a:buFont typeface="Wingdings" panose="05000000000000000000" pitchFamily="2" charset="2"/>
              <a:buChar char="v"/>
            </a:pPr>
            <a:r>
              <a:rPr lang="es-ES_tradnl" altLang="es-MX" sz="2000" b="1" dirty="0" smtClean="0">
                <a:solidFill>
                  <a:schemeClr val="tx2"/>
                </a:solidFill>
              </a:rPr>
              <a:t> Tradicional:  [no metal] – uro de [metal] </a:t>
            </a:r>
            <a:endParaRPr lang="es-ES_tradnl" altLang="es-MX" sz="2000" b="1" dirty="0" smtClean="0">
              <a:solidFill>
                <a:schemeClr val="tx2"/>
              </a:solidFill>
            </a:endParaRPr>
          </a:p>
          <a:p>
            <a:pPr marR="0" algn="just" eaLnBrk="1" hangingPunct="1">
              <a:lnSpc>
                <a:spcPct val="150000"/>
              </a:lnSpc>
              <a:buFont typeface="Wingdings" panose="05000000000000000000" pitchFamily="2" charset="2"/>
              <a:buChar char="v"/>
            </a:pPr>
            <a:endParaRPr lang="es-ES_tradnl" altLang="es-MX" sz="2000" b="1" dirty="0" smtClean="0">
              <a:solidFill>
                <a:schemeClr val="tx2"/>
              </a:solidFill>
            </a:endParaRPr>
          </a:p>
          <a:p>
            <a:pPr marR="0" algn="just" eaLnBrk="1" hangingPunct="1">
              <a:lnSpc>
                <a:spcPct val="80000"/>
              </a:lnSpc>
              <a:buFont typeface="Wingdings" panose="05000000000000000000" pitchFamily="2" charset="2"/>
              <a:buChar char="v"/>
            </a:pPr>
            <a:r>
              <a:rPr lang="es-ES_tradnl" altLang="es-MX" sz="2000" b="1" dirty="0" smtClean="0">
                <a:solidFill>
                  <a:schemeClr val="tx2"/>
                </a:solidFill>
              </a:rPr>
              <a:t> Stock: [no metal] – uro de[metal] (valencia del metal</a:t>
            </a:r>
            <a:r>
              <a:rPr lang="es-ES_tradnl" altLang="es-MX" sz="2000" b="1" dirty="0" smtClean="0">
                <a:solidFill>
                  <a:schemeClr val="tx2"/>
                </a:solidFill>
              </a:rPr>
              <a:t>)</a:t>
            </a:r>
          </a:p>
          <a:p>
            <a:pPr marR="0" algn="just" eaLnBrk="1" hangingPunct="1">
              <a:lnSpc>
                <a:spcPct val="80000"/>
              </a:lnSpc>
              <a:buFont typeface="Wingdings" panose="05000000000000000000" pitchFamily="2" charset="2"/>
              <a:buChar char="v"/>
            </a:pPr>
            <a:endParaRPr lang="es-ES_tradnl" altLang="es-MX" sz="2000" b="1" dirty="0" smtClean="0">
              <a:solidFill>
                <a:schemeClr val="tx2"/>
              </a:solidFill>
            </a:endParaRPr>
          </a:p>
          <a:p>
            <a:pPr marR="0" algn="just" eaLnBrk="1" hangingPunct="1">
              <a:lnSpc>
                <a:spcPct val="80000"/>
              </a:lnSpc>
              <a:buFont typeface="Wingdings" panose="05000000000000000000" pitchFamily="2" charset="2"/>
              <a:buChar char="v"/>
            </a:pPr>
            <a:r>
              <a:rPr lang="es-ES_tradnl" altLang="es-MX" sz="2000" b="1" dirty="0" smtClean="0">
                <a:solidFill>
                  <a:schemeClr val="tx2"/>
                </a:solidFill>
              </a:rPr>
              <a:t> Sistemática: </a:t>
            </a:r>
            <a:r>
              <a:rPr lang="es-ES_tradnl" altLang="es-MX" sz="2000" b="1" dirty="0" smtClean="0">
                <a:solidFill>
                  <a:schemeClr val="tx2"/>
                </a:solidFill>
              </a:rPr>
              <a:t>                            </a:t>
            </a:r>
            <a:r>
              <a:rPr lang="es-ES_tradnl" altLang="es-MX" sz="2000" b="1" dirty="0" smtClean="0">
                <a:solidFill>
                  <a:schemeClr val="tx2"/>
                </a:solidFill>
              </a:rPr>
              <a:t>+ [no metal] – uro de                       + [metal]                                                   </a:t>
            </a:r>
          </a:p>
          <a:p>
            <a:pPr marR="0" algn="just" eaLnBrk="1" hangingPunct="1">
              <a:lnSpc>
                <a:spcPct val="80000"/>
              </a:lnSpc>
            </a:pPr>
            <a:r>
              <a:rPr lang="es-ES_tradnl" altLang="es-MX" sz="2000" b="1" dirty="0" smtClean="0">
                <a:solidFill>
                  <a:schemeClr val="tx2"/>
                </a:solidFill>
              </a:rPr>
              <a:t>  </a:t>
            </a:r>
          </a:p>
        </p:txBody>
      </p:sp>
      <p:sp>
        <p:nvSpPr>
          <p:cNvPr id="4" name="3 Rectángulo"/>
          <p:cNvSpPr/>
          <p:nvPr/>
        </p:nvSpPr>
        <p:spPr>
          <a:xfrm>
            <a:off x="6672064" y="1842448"/>
            <a:ext cx="3809417" cy="7224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600" b="1" dirty="0">
                <a:solidFill>
                  <a:schemeClr val="tx2">
                    <a:lumMod val="75000"/>
                  </a:schemeClr>
                </a:solidFill>
                <a:latin typeface="Constantia" panose="02030602050306030303" pitchFamily="18" charset="0"/>
              </a:rPr>
              <a:t>Grupo 17 (F, Cl, Br, I), valencia 1</a:t>
            </a:r>
          </a:p>
          <a:p>
            <a:pPr algn="ctr" eaLnBrk="1" hangingPunct="1"/>
            <a:r>
              <a:rPr lang="es-ES_tradnl" altLang="es-MX" sz="1600" b="1" dirty="0">
                <a:solidFill>
                  <a:schemeClr val="tx2">
                    <a:lumMod val="75000"/>
                  </a:schemeClr>
                </a:solidFill>
                <a:latin typeface="Constantia" panose="02030602050306030303" pitchFamily="18" charset="0"/>
              </a:rPr>
              <a:t>Grupo 16 (S, Se, Te), valencia 2</a:t>
            </a:r>
          </a:p>
        </p:txBody>
      </p:sp>
      <p:sp>
        <p:nvSpPr>
          <p:cNvPr id="7" name="6 Rectángulo"/>
          <p:cNvSpPr/>
          <p:nvPr/>
        </p:nvSpPr>
        <p:spPr>
          <a:xfrm>
            <a:off x="2366660" y="5337071"/>
            <a:ext cx="1238251"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400" b="1">
                <a:solidFill>
                  <a:schemeClr val="tx2">
                    <a:lumMod val="75000"/>
                  </a:schemeClr>
                </a:solidFill>
                <a:latin typeface="Constantia" panose="02030602050306030303" pitchFamily="18" charset="0"/>
              </a:rPr>
              <a:t>Mono- </a:t>
            </a:r>
          </a:p>
          <a:p>
            <a:pPr algn="ctr" eaLnBrk="1" hangingPunct="1"/>
            <a:r>
              <a:rPr lang="es-ES_tradnl" altLang="es-MX" sz="1400" b="1">
                <a:solidFill>
                  <a:schemeClr val="tx2">
                    <a:lumMod val="75000"/>
                  </a:schemeClr>
                </a:solidFill>
                <a:latin typeface="Constantia" panose="02030602050306030303" pitchFamily="18" charset="0"/>
              </a:rPr>
              <a:t>Di-</a:t>
            </a:r>
          </a:p>
          <a:p>
            <a:pPr algn="ctr" eaLnBrk="1" hangingPunct="1"/>
            <a:r>
              <a:rPr lang="es-ES_tradnl" altLang="es-MX" sz="1400" b="1">
                <a:solidFill>
                  <a:schemeClr val="tx2">
                    <a:lumMod val="75000"/>
                  </a:schemeClr>
                </a:solidFill>
                <a:latin typeface="Constantia" panose="02030602050306030303" pitchFamily="18" charset="0"/>
              </a:rPr>
              <a:t>Tri-</a:t>
            </a:r>
          </a:p>
          <a:p>
            <a:pPr algn="ctr" eaLnBrk="1" hangingPunct="1"/>
            <a:r>
              <a:rPr lang="es-ES_tradnl" altLang="es-MX" sz="1400" b="1">
                <a:solidFill>
                  <a:schemeClr val="tx2">
                    <a:lumMod val="75000"/>
                  </a:schemeClr>
                </a:solidFill>
                <a:latin typeface="Constantia" panose="02030602050306030303" pitchFamily="18" charset="0"/>
              </a:rPr>
              <a:t>Tetra- </a:t>
            </a:r>
          </a:p>
        </p:txBody>
      </p:sp>
      <p:sp>
        <p:nvSpPr>
          <p:cNvPr id="8" name="7 Rectángulo"/>
          <p:cNvSpPr/>
          <p:nvPr/>
        </p:nvSpPr>
        <p:spPr>
          <a:xfrm>
            <a:off x="6100564" y="5444227"/>
            <a:ext cx="1143000" cy="6429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400" b="1">
                <a:solidFill>
                  <a:schemeClr val="tx2">
                    <a:lumMod val="75000"/>
                  </a:schemeClr>
                </a:solidFill>
                <a:latin typeface="Constantia" panose="02030602050306030303" pitchFamily="18" charset="0"/>
              </a:rPr>
              <a:t>Mono-</a:t>
            </a:r>
          </a:p>
          <a:p>
            <a:pPr algn="ctr" eaLnBrk="1" hangingPunct="1"/>
            <a:r>
              <a:rPr lang="es-ES_tradnl" altLang="es-MX" sz="1400" b="1">
                <a:solidFill>
                  <a:schemeClr val="tx2">
                    <a:lumMod val="75000"/>
                  </a:schemeClr>
                </a:solidFill>
                <a:latin typeface="Constantia" panose="02030602050306030303" pitchFamily="18" charset="0"/>
              </a:rPr>
              <a:t>Di-</a:t>
            </a:r>
          </a:p>
        </p:txBody>
      </p:sp>
      <p:sp>
        <p:nvSpPr>
          <p:cNvPr id="9" name="8 Rectángulo"/>
          <p:cNvSpPr/>
          <p:nvPr/>
        </p:nvSpPr>
        <p:spPr>
          <a:xfrm>
            <a:off x="3604911" y="3307343"/>
            <a:ext cx="952500" cy="6429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800" b="1">
                <a:solidFill>
                  <a:schemeClr val="tx2">
                    <a:lumMod val="75000"/>
                  </a:schemeClr>
                </a:solidFill>
                <a:latin typeface="Constantia" panose="02030602050306030303" pitchFamily="18" charset="0"/>
              </a:rPr>
              <a:t>-oso</a:t>
            </a:r>
          </a:p>
          <a:p>
            <a:pPr algn="ctr" eaLnBrk="1" hangingPunct="1"/>
            <a:r>
              <a:rPr lang="es-ES_tradnl" altLang="es-MX" sz="1800" b="1">
                <a:solidFill>
                  <a:schemeClr val="tx2">
                    <a:lumMod val="75000"/>
                  </a:schemeClr>
                </a:solidFill>
                <a:latin typeface="Constantia" panose="02030602050306030303" pitchFamily="18" charset="0"/>
              </a:rPr>
              <a:t>-ico</a:t>
            </a:r>
          </a:p>
        </p:txBody>
      </p:sp>
    </p:spTree>
    <p:extLst>
      <p:ext uri="{BB962C8B-B14F-4D97-AF65-F5344CB8AC3E}">
        <p14:creationId xmlns:p14="http://schemas.microsoft.com/office/powerpoint/2010/main" val="1658308256"/>
      </p:ext>
    </p:extLst>
  </p:cSld>
  <p:clrMapOvr>
    <a:masterClrMapping/>
  </p:clrMapOvr>
  <p:transition spd="slow">
    <p:wheel spokes="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675" name="2 Rectángulo"/>
          <p:cNvSpPr>
            <a:spLocks noChangeArrowheads="1"/>
          </p:cNvSpPr>
          <p:nvPr/>
        </p:nvSpPr>
        <p:spPr bwMode="auto">
          <a:xfrm>
            <a:off x="1785013" y="857251"/>
            <a:ext cx="739978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r>
              <a:rPr lang="es-ES_tradnl" altLang="es-MX" sz="4000" b="1" i="1" u="sng" dirty="0">
                <a:solidFill>
                  <a:srgbClr val="002060"/>
                </a:solidFill>
              </a:rPr>
              <a:t>Sales binarias (sales neutras)</a:t>
            </a:r>
            <a:endParaRPr lang="es-ES_tradnl" altLang="es-MX" sz="4000" b="1" dirty="0"/>
          </a:p>
        </p:txBody>
      </p:sp>
      <p:graphicFrame>
        <p:nvGraphicFramePr>
          <p:cNvPr id="4" name="3 Tabla"/>
          <p:cNvGraphicFramePr>
            <a:graphicFrameLocks noGrp="1"/>
          </p:cNvGraphicFramePr>
          <p:nvPr>
            <p:extLst>
              <p:ext uri="{D42A27DB-BD31-4B8C-83A1-F6EECF244321}">
                <p14:modId xmlns:p14="http://schemas.microsoft.com/office/powerpoint/2010/main" val="647210019"/>
              </p:ext>
            </p:extLst>
          </p:nvPr>
        </p:nvGraphicFramePr>
        <p:xfrm>
          <a:off x="1047751" y="1714501"/>
          <a:ext cx="10287000" cy="3857625"/>
        </p:xfrm>
        <a:graphic>
          <a:graphicData uri="http://schemas.openxmlformats.org/drawingml/2006/table">
            <a:tbl>
              <a:tblPr/>
              <a:tblGrid>
                <a:gridCol w="2571749"/>
                <a:gridCol w="2571751"/>
                <a:gridCol w="2571749"/>
                <a:gridCol w="2571751"/>
              </a:tblGrid>
              <a:tr h="7715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Fórmula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Tradicional</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Stock</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Sistemática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715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CdBr</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Bromuro de cadmio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Bromuro de cadmio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Dibromuro de cadmio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7715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HgS</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Sulfuro mercúrico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Sulfuro de mercurio (II)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Monosulfuro de mercurio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7715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Ag</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Sulfuro de plata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Sulfuro de plata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Monosulfuro de diplata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7715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AuBr</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Bromuro auroso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Bromuro de oro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dirty="0" err="1" smtClean="0">
                          <a:ln>
                            <a:noFill/>
                          </a:ln>
                          <a:solidFill>
                            <a:srgbClr val="000000"/>
                          </a:solidFill>
                          <a:effectLst/>
                          <a:latin typeface="Calibri" panose="020F0502020204030204" pitchFamily="34" charset="0"/>
                          <a:ea typeface="Calibri" panose="020F0502020204030204" pitchFamily="34" charset="0"/>
                        </a:rPr>
                        <a:t>Monobromuro</a:t>
                      </a:r>
                      <a:r>
                        <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 de oro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bl>
          </a:graphicData>
        </a:graphic>
      </p:graphicFrame>
    </p:spTree>
    <p:extLst>
      <p:ext uri="{BB962C8B-B14F-4D97-AF65-F5344CB8AC3E}">
        <p14:creationId xmlns:p14="http://schemas.microsoft.com/office/powerpoint/2010/main" val="2944776085"/>
      </p:ext>
    </p:extLst>
  </p:cSld>
  <p:clrMapOvr>
    <a:masterClrMapping/>
  </p:clrMapOvr>
  <p:transition spd="slow">
    <p:wheel spokes="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1200" y="714356"/>
            <a:ext cx="10468864" cy="785818"/>
          </a:xfrm>
          <a:ln>
            <a:miter lim="800000"/>
            <a:headEnd/>
            <a:tailEnd/>
          </a:ln>
        </p:spPr>
        <p:txBody>
          <a:bodyPr>
            <a:normAutofit/>
          </a:bodyPr>
          <a:lstStyle/>
          <a:p>
            <a:pPr algn="ctr" eaLnBrk="1" hangingPunct="1">
              <a:defRPr/>
            </a:pPr>
            <a:r>
              <a:rPr lang="es-ES_tradnl" sz="4000" b="1" i="1" u="sng" dirty="0" smtClean="0">
                <a:solidFill>
                  <a:srgbClr val="002060"/>
                </a:solidFill>
              </a:rPr>
              <a:t>Peróxidos</a:t>
            </a:r>
            <a:endParaRPr lang="es-ES_tradnl" sz="4000" b="1" dirty="0"/>
          </a:p>
        </p:txBody>
      </p:sp>
      <p:sp>
        <p:nvSpPr>
          <p:cNvPr id="29699" name="2 Subtítulo"/>
          <p:cNvSpPr>
            <a:spLocks noGrp="1"/>
          </p:cNvSpPr>
          <p:nvPr>
            <p:ph type="subTitle" idx="1"/>
          </p:nvPr>
        </p:nvSpPr>
        <p:spPr>
          <a:xfrm>
            <a:off x="711200" y="1844825"/>
            <a:ext cx="10473267" cy="4500563"/>
          </a:xfrm>
        </p:spPr>
        <p:txBody>
          <a:bodyPr>
            <a:normAutofit fontScale="92500" lnSpcReduction="10000"/>
          </a:bodyPr>
          <a:lstStyle/>
          <a:p>
            <a:pPr marR="0" algn="just" eaLnBrk="1" hangingPunct="1">
              <a:lnSpc>
                <a:spcPct val="150000"/>
              </a:lnSpc>
            </a:pPr>
            <a:r>
              <a:rPr lang="es-ES_tradnl" altLang="es-MX" sz="1800" b="1" dirty="0" smtClean="0">
                <a:solidFill>
                  <a:schemeClr val="tx2">
                    <a:lumMod val="75000"/>
                  </a:schemeClr>
                </a:solidFill>
              </a:rPr>
              <a:t>- Compuestos binarios formados por: Oxígeno (-1)+ Metal </a:t>
            </a:r>
          </a:p>
          <a:p>
            <a:pPr marR="0" algn="just" eaLnBrk="1" hangingPunct="1">
              <a:lnSpc>
                <a:spcPct val="150000"/>
              </a:lnSpc>
              <a:buFontTx/>
              <a:buChar char="-"/>
            </a:pPr>
            <a:r>
              <a:rPr lang="es-ES_tradnl" altLang="es-MX" sz="1800" b="1" dirty="0" smtClean="0">
                <a:solidFill>
                  <a:schemeClr val="tx2">
                    <a:lumMod val="75000"/>
                  </a:schemeClr>
                </a:solidFill>
              </a:rPr>
              <a:t> Fórmula: M </a:t>
            </a:r>
            <a:r>
              <a:rPr lang="es-ES_tradnl" altLang="es-MX" sz="1800" b="1" baseline="-25000" dirty="0" smtClean="0">
                <a:solidFill>
                  <a:schemeClr val="tx2">
                    <a:lumMod val="75000"/>
                  </a:schemeClr>
                </a:solidFill>
              </a:rPr>
              <a:t>val</a:t>
            </a:r>
            <a:r>
              <a:rPr lang="es-ES_tradnl" altLang="es-MX" sz="1800" b="1" dirty="0" smtClean="0">
                <a:solidFill>
                  <a:schemeClr val="tx2">
                    <a:lumMod val="75000"/>
                  </a:schemeClr>
                </a:solidFill>
              </a:rPr>
              <a:t> </a:t>
            </a:r>
            <a:r>
              <a:rPr lang="es-ES_tradnl" altLang="es-MX" sz="1800" b="1" baseline="-25000" dirty="0" smtClean="0">
                <a:solidFill>
                  <a:schemeClr val="tx2">
                    <a:lumMod val="75000"/>
                  </a:schemeClr>
                </a:solidFill>
              </a:rPr>
              <a:t>O </a:t>
            </a:r>
            <a:r>
              <a:rPr lang="es-ES_tradnl" altLang="es-MX" sz="1800" b="1" dirty="0" smtClean="0">
                <a:solidFill>
                  <a:schemeClr val="tx2">
                    <a:lumMod val="75000"/>
                  </a:schemeClr>
                </a:solidFill>
              </a:rPr>
              <a:t>O</a:t>
            </a:r>
            <a:r>
              <a:rPr lang="es-ES_tradnl" altLang="es-MX" sz="1800" b="1" baseline="-25000" dirty="0" smtClean="0">
                <a:solidFill>
                  <a:schemeClr val="tx2">
                    <a:lumMod val="75000"/>
                  </a:schemeClr>
                </a:solidFill>
              </a:rPr>
              <a:t>val M</a:t>
            </a:r>
            <a:r>
              <a:rPr lang="es-ES_tradnl" altLang="es-MX" sz="1800" b="1" dirty="0" smtClean="0">
                <a:solidFill>
                  <a:schemeClr val="tx2">
                    <a:lumMod val="75000"/>
                  </a:schemeClr>
                </a:solidFill>
              </a:rPr>
              <a:t> (Siendo O: oxígeno; M: metal).</a:t>
            </a:r>
          </a:p>
          <a:p>
            <a:pPr marR="0" algn="just" eaLnBrk="1" hangingPunct="1">
              <a:lnSpc>
                <a:spcPct val="150000"/>
              </a:lnSpc>
              <a:buFontTx/>
              <a:buChar char="-"/>
            </a:pPr>
            <a:r>
              <a:rPr lang="es-ES_tradnl" altLang="es-MX" sz="1800" b="1" dirty="0" smtClean="0">
                <a:solidFill>
                  <a:schemeClr val="tx2">
                    <a:lumMod val="75000"/>
                  </a:schemeClr>
                </a:solidFill>
              </a:rPr>
              <a:t> En el caso de que la valencia del metal sea igual a 1, se pone subíndice 2 tanto al metal como al oxígeno y no se simplifica.</a:t>
            </a:r>
          </a:p>
          <a:p>
            <a:pPr marR="0" algn="just" eaLnBrk="1" hangingPunct="1">
              <a:lnSpc>
                <a:spcPct val="150000"/>
              </a:lnSpc>
              <a:buFontTx/>
              <a:buChar char="-"/>
            </a:pPr>
            <a:r>
              <a:rPr lang="es-ES_tradnl" altLang="es-MX" sz="1800" b="1" dirty="0" smtClean="0">
                <a:solidFill>
                  <a:schemeClr val="tx2">
                    <a:lumMod val="75000"/>
                  </a:schemeClr>
                </a:solidFill>
              </a:rPr>
              <a:t> Nomenclatura: </a:t>
            </a:r>
          </a:p>
          <a:p>
            <a:pPr marR="0" algn="just" eaLnBrk="1" hangingPunct="1">
              <a:lnSpc>
                <a:spcPct val="150000"/>
              </a:lnSpc>
              <a:buFont typeface="Wingdings" panose="05000000000000000000" pitchFamily="2" charset="2"/>
              <a:buChar char="v"/>
            </a:pPr>
            <a:r>
              <a:rPr lang="es-ES_tradnl" altLang="es-MX" sz="1800" b="1" dirty="0" smtClean="0">
                <a:solidFill>
                  <a:schemeClr val="tx2">
                    <a:lumMod val="75000"/>
                  </a:schemeClr>
                </a:solidFill>
              </a:rPr>
              <a:t> Tradicional:  Peróxido + [metal]  </a:t>
            </a:r>
            <a:endParaRPr lang="es-ES_tradnl" altLang="es-MX" sz="1800" b="1" dirty="0" smtClean="0">
              <a:solidFill>
                <a:schemeClr val="tx2">
                  <a:lumMod val="75000"/>
                </a:schemeClr>
              </a:solidFill>
            </a:endParaRPr>
          </a:p>
          <a:p>
            <a:pPr marR="0" algn="just" eaLnBrk="1" hangingPunct="1">
              <a:lnSpc>
                <a:spcPct val="150000"/>
              </a:lnSpc>
              <a:buFont typeface="Wingdings" panose="05000000000000000000" pitchFamily="2" charset="2"/>
              <a:buChar char="v"/>
            </a:pPr>
            <a:endParaRPr lang="es-ES_tradnl" altLang="es-MX" sz="1800" b="1" dirty="0" smtClean="0">
              <a:solidFill>
                <a:schemeClr val="tx2">
                  <a:lumMod val="75000"/>
                </a:schemeClr>
              </a:solidFill>
            </a:endParaRPr>
          </a:p>
          <a:p>
            <a:pPr marR="0" algn="just" eaLnBrk="1" hangingPunct="1">
              <a:lnSpc>
                <a:spcPct val="80000"/>
              </a:lnSpc>
              <a:buFont typeface="Wingdings" panose="05000000000000000000" pitchFamily="2" charset="2"/>
              <a:buChar char="v"/>
            </a:pPr>
            <a:r>
              <a:rPr lang="es-ES_tradnl" altLang="es-MX" sz="1800" b="1" dirty="0" smtClean="0">
                <a:solidFill>
                  <a:schemeClr val="tx2">
                    <a:lumMod val="75000"/>
                  </a:schemeClr>
                </a:solidFill>
              </a:rPr>
              <a:t> Stock: Peróxido de [metal] (valencia del metal</a:t>
            </a:r>
            <a:r>
              <a:rPr lang="es-ES_tradnl" altLang="es-MX" sz="1800" b="1" dirty="0" smtClean="0">
                <a:solidFill>
                  <a:schemeClr val="tx2">
                    <a:lumMod val="75000"/>
                  </a:schemeClr>
                </a:solidFill>
              </a:rPr>
              <a:t>)</a:t>
            </a:r>
          </a:p>
          <a:p>
            <a:pPr marR="0" algn="just" eaLnBrk="1" hangingPunct="1">
              <a:lnSpc>
                <a:spcPct val="80000"/>
              </a:lnSpc>
              <a:buFont typeface="Wingdings" panose="05000000000000000000" pitchFamily="2" charset="2"/>
              <a:buChar char="v"/>
            </a:pPr>
            <a:endParaRPr lang="es-ES_tradnl" altLang="es-MX" sz="1800" b="1" dirty="0" smtClean="0">
              <a:solidFill>
                <a:schemeClr val="tx2">
                  <a:lumMod val="75000"/>
                </a:schemeClr>
              </a:solidFill>
            </a:endParaRPr>
          </a:p>
          <a:p>
            <a:pPr marR="0" algn="just" eaLnBrk="1" hangingPunct="1">
              <a:lnSpc>
                <a:spcPct val="80000"/>
              </a:lnSpc>
              <a:buFont typeface="Wingdings" panose="05000000000000000000" pitchFamily="2" charset="2"/>
              <a:buChar char="v"/>
            </a:pPr>
            <a:r>
              <a:rPr lang="es-ES_tradnl" altLang="es-MX" sz="1800" b="1" dirty="0" smtClean="0">
                <a:solidFill>
                  <a:schemeClr val="tx2">
                    <a:lumMod val="75000"/>
                  </a:schemeClr>
                </a:solidFill>
              </a:rPr>
              <a:t> Sistemática: </a:t>
            </a:r>
            <a:r>
              <a:rPr lang="es-ES_tradnl" altLang="es-MX" sz="1800" b="1" dirty="0" smtClean="0">
                <a:solidFill>
                  <a:schemeClr val="tx2">
                    <a:lumMod val="75000"/>
                  </a:schemeClr>
                </a:solidFill>
              </a:rPr>
              <a:t>                                 </a:t>
            </a:r>
            <a:r>
              <a:rPr lang="es-ES_tradnl" altLang="es-MX" sz="1800" b="1" dirty="0" smtClean="0">
                <a:solidFill>
                  <a:schemeClr val="tx2">
                    <a:lumMod val="75000"/>
                  </a:schemeClr>
                </a:solidFill>
              </a:rPr>
              <a:t>+ [no metal] – peróxido de   </a:t>
            </a:r>
            <a:r>
              <a:rPr lang="es-ES_tradnl" altLang="es-MX" sz="1800" b="1" dirty="0" smtClean="0">
                <a:solidFill>
                  <a:schemeClr val="tx2">
                    <a:lumMod val="75000"/>
                  </a:schemeClr>
                </a:solidFill>
              </a:rPr>
              <a:t>                            </a:t>
            </a:r>
            <a:r>
              <a:rPr lang="es-ES_tradnl" altLang="es-MX" sz="1800" b="1" dirty="0" smtClean="0">
                <a:solidFill>
                  <a:schemeClr val="tx2">
                    <a:lumMod val="75000"/>
                  </a:schemeClr>
                </a:solidFill>
              </a:rPr>
              <a:t>+ [metal]                                                    </a:t>
            </a:r>
          </a:p>
          <a:p>
            <a:pPr marR="0" algn="just" eaLnBrk="1" hangingPunct="1">
              <a:lnSpc>
                <a:spcPct val="80000"/>
              </a:lnSpc>
            </a:pPr>
            <a:r>
              <a:rPr lang="es-ES_tradnl" altLang="es-MX" sz="1800" b="1" dirty="0" smtClean="0">
                <a:solidFill>
                  <a:schemeClr val="tx2">
                    <a:lumMod val="75000"/>
                  </a:schemeClr>
                </a:solidFill>
              </a:rPr>
              <a:t>  </a:t>
            </a:r>
            <a:endParaRPr lang="es-ES_tradnl" altLang="es-MX" sz="3200" b="1" dirty="0" smtClean="0">
              <a:solidFill>
                <a:schemeClr val="tx2">
                  <a:lumMod val="75000"/>
                </a:schemeClr>
              </a:solidFill>
            </a:endParaRPr>
          </a:p>
        </p:txBody>
      </p:sp>
      <p:sp>
        <p:nvSpPr>
          <p:cNvPr id="5" name="4 Rectángulo"/>
          <p:cNvSpPr/>
          <p:nvPr/>
        </p:nvSpPr>
        <p:spPr>
          <a:xfrm>
            <a:off x="2306241" y="5661248"/>
            <a:ext cx="1238251"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400" b="1">
                <a:solidFill>
                  <a:schemeClr val="tx2">
                    <a:lumMod val="75000"/>
                  </a:schemeClr>
                </a:solidFill>
                <a:latin typeface="Constantia" panose="02030602050306030303" pitchFamily="18" charset="0"/>
              </a:rPr>
              <a:t>Mono- </a:t>
            </a:r>
          </a:p>
          <a:p>
            <a:pPr algn="ctr" eaLnBrk="1" hangingPunct="1"/>
            <a:r>
              <a:rPr lang="es-ES_tradnl" altLang="es-MX" sz="1400" b="1">
                <a:solidFill>
                  <a:schemeClr val="tx2">
                    <a:lumMod val="75000"/>
                  </a:schemeClr>
                </a:solidFill>
                <a:latin typeface="Constantia" panose="02030602050306030303" pitchFamily="18" charset="0"/>
              </a:rPr>
              <a:t>Di-</a:t>
            </a:r>
          </a:p>
          <a:p>
            <a:pPr algn="ctr" eaLnBrk="1" hangingPunct="1"/>
            <a:r>
              <a:rPr lang="es-ES_tradnl" altLang="es-MX" sz="1400" b="1">
                <a:solidFill>
                  <a:schemeClr val="tx2">
                    <a:lumMod val="75000"/>
                  </a:schemeClr>
                </a:solidFill>
                <a:latin typeface="Constantia" panose="02030602050306030303" pitchFamily="18" charset="0"/>
              </a:rPr>
              <a:t>Tri-</a:t>
            </a:r>
          </a:p>
          <a:p>
            <a:pPr algn="ctr" eaLnBrk="1" hangingPunct="1"/>
            <a:r>
              <a:rPr lang="es-ES_tradnl" altLang="es-MX" sz="1400" b="1">
                <a:solidFill>
                  <a:schemeClr val="tx2">
                    <a:lumMod val="75000"/>
                  </a:schemeClr>
                </a:solidFill>
                <a:latin typeface="Constantia" panose="02030602050306030303" pitchFamily="18" charset="0"/>
              </a:rPr>
              <a:t>Tetra- </a:t>
            </a:r>
          </a:p>
        </p:txBody>
      </p:sp>
      <p:sp>
        <p:nvSpPr>
          <p:cNvPr id="6" name="5 Rectángulo"/>
          <p:cNvSpPr/>
          <p:nvPr/>
        </p:nvSpPr>
        <p:spPr>
          <a:xfrm>
            <a:off x="6402919" y="5617990"/>
            <a:ext cx="1143000" cy="6429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400" b="1">
                <a:solidFill>
                  <a:schemeClr val="tx2">
                    <a:lumMod val="75000"/>
                  </a:schemeClr>
                </a:solidFill>
                <a:latin typeface="Constantia" panose="02030602050306030303" pitchFamily="18" charset="0"/>
              </a:rPr>
              <a:t>Mono-</a:t>
            </a:r>
          </a:p>
          <a:p>
            <a:pPr algn="ctr" eaLnBrk="1" hangingPunct="1"/>
            <a:r>
              <a:rPr lang="es-ES_tradnl" altLang="es-MX" sz="1400" b="1">
                <a:solidFill>
                  <a:schemeClr val="tx2">
                    <a:lumMod val="75000"/>
                  </a:schemeClr>
                </a:solidFill>
                <a:latin typeface="Constantia" panose="02030602050306030303" pitchFamily="18" charset="0"/>
              </a:rPr>
              <a:t>Di-</a:t>
            </a:r>
          </a:p>
        </p:txBody>
      </p:sp>
      <p:sp>
        <p:nvSpPr>
          <p:cNvPr id="7" name="6 Rectángulo"/>
          <p:cNvSpPr/>
          <p:nvPr/>
        </p:nvSpPr>
        <p:spPr>
          <a:xfrm>
            <a:off x="2925366" y="3582567"/>
            <a:ext cx="952500" cy="6429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2000" b="1">
                <a:solidFill>
                  <a:schemeClr val="tx2">
                    <a:lumMod val="75000"/>
                  </a:schemeClr>
                </a:solidFill>
                <a:latin typeface="Constantia" panose="02030602050306030303" pitchFamily="18" charset="0"/>
              </a:rPr>
              <a:t>-oso</a:t>
            </a:r>
          </a:p>
          <a:p>
            <a:pPr algn="ctr" eaLnBrk="1" hangingPunct="1"/>
            <a:r>
              <a:rPr lang="es-ES_tradnl" altLang="es-MX" sz="2000" b="1">
                <a:solidFill>
                  <a:schemeClr val="tx2">
                    <a:lumMod val="75000"/>
                  </a:schemeClr>
                </a:solidFill>
                <a:latin typeface="Constantia" panose="02030602050306030303" pitchFamily="18" charset="0"/>
              </a:rPr>
              <a:t>-ico</a:t>
            </a:r>
          </a:p>
        </p:txBody>
      </p:sp>
    </p:spTree>
    <p:extLst>
      <p:ext uri="{BB962C8B-B14F-4D97-AF65-F5344CB8AC3E}">
        <p14:creationId xmlns:p14="http://schemas.microsoft.com/office/powerpoint/2010/main" val="3261548671"/>
      </p:ext>
    </p:extLst>
  </p:cSld>
  <p:clrMapOvr>
    <a:masterClrMapping/>
  </p:clrMapOvr>
  <p:transition spd="slow">
    <p:wheel spokes="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23" name="2 Rectángulo"/>
          <p:cNvSpPr>
            <a:spLocks noChangeArrowheads="1"/>
          </p:cNvSpPr>
          <p:nvPr/>
        </p:nvSpPr>
        <p:spPr bwMode="auto">
          <a:xfrm>
            <a:off x="4485564" y="1000126"/>
            <a:ext cx="266290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4000" b="1" i="1" u="sng" dirty="0">
                <a:solidFill>
                  <a:srgbClr val="002060"/>
                </a:solidFill>
              </a:rPr>
              <a:t>Peróxidos</a:t>
            </a:r>
            <a:endParaRPr lang="es-ES_tradnl" altLang="es-MX" sz="4000" b="1" dirty="0"/>
          </a:p>
        </p:txBody>
      </p:sp>
      <p:graphicFrame>
        <p:nvGraphicFramePr>
          <p:cNvPr id="4" name="3 Tabla"/>
          <p:cNvGraphicFramePr>
            <a:graphicFrameLocks noGrp="1"/>
          </p:cNvGraphicFramePr>
          <p:nvPr>
            <p:extLst>
              <p:ext uri="{D42A27DB-BD31-4B8C-83A1-F6EECF244321}">
                <p14:modId xmlns:p14="http://schemas.microsoft.com/office/powerpoint/2010/main" val="2746061664"/>
              </p:ext>
            </p:extLst>
          </p:nvPr>
        </p:nvGraphicFramePr>
        <p:xfrm>
          <a:off x="1428751" y="1857375"/>
          <a:ext cx="9906000" cy="3790950"/>
        </p:xfrm>
        <a:graphic>
          <a:graphicData uri="http://schemas.openxmlformats.org/drawingml/2006/table">
            <a:tbl>
              <a:tblPr/>
              <a:tblGrid>
                <a:gridCol w="2476500"/>
                <a:gridCol w="2476500"/>
                <a:gridCol w="2476500"/>
                <a:gridCol w="2476500"/>
              </a:tblGrid>
              <a:tr h="6318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Fórmula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Tradicional</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Stock</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Sistemática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318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BaO</a:t>
                      </a:r>
                      <a:r>
                        <a:rPr kumimoji="0" lang="es-ES_tradnl" altLang="es-MX" sz="18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endPar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Peróxido de bario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Peróxido de bario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Dióxido de bario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6318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Li</a:t>
                      </a:r>
                      <a:r>
                        <a:rPr kumimoji="0" lang="es-ES_tradnl" altLang="es-MX" sz="18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O</a:t>
                      </a:r>
                      <a:r>
                        <a:rPr kumimoji="0" lang="es-ES_tradnl" altLang="es-MX" sz="18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endPar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Peróxido de litio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Peróxido de litio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Dióxido de litio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6318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Ag</a:t>
                      </a:r>
                      <a:r>
                        <a:rPr kumimoji="0" lang="es-ES_tradnl" altLang="es-MX" sz="18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O</a:t>
                      </a:r>
                      <a:r>
                        <a:rPr kumimoji="0" lang="es-ES_tradnl" altLang="es-MX" sz="18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endPar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Peróxido de plata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Peróxido de plata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Dióxido de plata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6318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HgO</a:t>
                      </a:r>
                      <a:r>
                        <a:rPr kumimoji="0" lang="es-ES_tradnl" altLang="es-MX" sz="18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endPar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Peróxido mercúrico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Peróxido de mercurio (II)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Dióxido de mercurio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6318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a:t>
                      </a:r>
                      <a:r>
                        <a:rPr kumimoji="0" lang="es-ES_tradnl" altLang="es-MX" sz="18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O</a:t>
                      </a:r>
                      <a:r>
                        <a:rPr kumimoji="0" lang="es-ES_tradnl" altLang="es-MX" sz="18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endPar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Agua oxigenada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Peróxido de hidrógeno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Dióxido de </a:t>
                      </a:r>
                      <a:r>
                        <a:rPr kumimoji="0" lang="es-ES_tradnl" altLang="es-MX" sz="1800" b="0" i="0" u="none" strike="noStrike" cap="none" normalizeH="0" baseline="0" dirty="0" err="1" smtClean="0">
                          <a:ln>
                            <a:noFill/>
                          </a:ln>
                          <a:solidFill>
                            <a:srgbClr val="000000"/>
                          </a:solidFill>
                          <a:effectLst/>
                          <a:latin typeface="Calibri" panose="020F0502020204030204" pitchFamily="34" charset="0"/>
                          <a:ea typeface="Calibri" panose="020F0502020204030204" pitchFamily="34" charset="0"/>
                        </a:rPr>
                        <a:t>dihidrógeno</a:t>
                      </a:r>
                      <a:endParaRPr kumimoji="0" lang="es-ES_tradnl" altLang="es-MX" sz="18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bl>
          </a:graphicData>
        </a:graphic>
      </p:graphicFrame>
    </p:spTree>
    <p:extLst>
      <p:ext uri="{BB962C8B-B14F-4D97-AF65-F5344CB8AC3E}">
        <p14:creationId xmlns:p14="http://schemas.microsoft.com/office/powerpoint/2010/main" val="3480920528"/>
      </p:ext>
    </p:extLst>
  </p:cSld>
  <p:clrMapOvr>
    <a:masterClrMapping/>
  </p:clrMapOvr>
  <p:transition spd="slow">
    <p:wheel spokes="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1200" y="714356"/>
            <a:ext cx="10468864" cy="785818"/>
          </a:xfrm>
          <a:ln>
            <a:miter lim="800000"/>
            <a:headEnd/>
            <a:tailEnd/>
          </a:ln>
        </p:spPr>
        <p:txBody>
          <a:bodyPr>
            <a:normAutofit fontScale="90000"/>
          </a:bodyPr>
          <a:lstStyle/>
          <a:p>
            <a:pPr algn="ctr" eaLnBrk="1" hangingPunct="1">
              <a:defRPr/>
            </a:pPr>
            <a:r>
              <a:rPr lang="es-ES_tradnl" i="1" u="sng" dirty="0" smtClean="0">
                <a:solidFill>
                  <a:srgbClr val="002060"/>
                </a:solidFill>
              </a:rPr>
              <a:t>Hidróxidos o Bases</a:t>
            </a:r>
            <a:endParaRPr lang="es-ES_tradnl" dirty="0"/>
          </a:p>
        </p:txBody>
      </p:sp>
      <p:sp>
        <p:nvSpPr>
          <p:cNvPr id="31747" name="2 Subtítulo"/>
          <p:cNvSpPr>
            <a:spLocks noGrp="1"/>
          </p:cNvSpPr>
          <p:nvPr>
            <p:ph type="subTitle" idx="1"/>
          </p:nvPr>
        </p:nvSpPr>
        <p:spPr>
          <a:xfrm>
            <a:off x="711200" y="1571625"/>
            <a:ext cx="10473267" cy="4643438"/>
          </a:xfrm>
        </p:spPr>
        <p:txBody>
          <a:bodyPr>
            <a:normAutofit fontScale="92500" lnSpcReduction="10000"/>
          </a:bodyPr>
          <a:lstStyle/>
          <a:p>
            <a:pPr marR="0" algn="just" eaLnBrk="1" hangingPunct="1">
              <a:lnSpc>
                <a:spcPct val="150000"/>
              </a:lnSpc>
            </a:pPr>
            <a:r>
              <a:rPr lang="es-ES_tradnl" altLang="es-MX" b="1" dirty="0" smtClean="0">
                <a:solidFill>
                  <a:schemeClr val="tx2">
                    <a:lumMod val="75000"/>
                  </a:schemeClr>
                </a:solidFill>
              </a:rPr>
              <a:t>- Compuestos ternarios formados por: Metal+ grupo OH (-1) </a:t>
            </a:r>
          </a:p>
          <a:p>
            <a:pPr marR="0" algn="just" eaLnBrk="1" hangingPunct="1">
              <a:lnSpc>
                <a:spcPct val="150000"/>
              </a:lnSpc>
              <a:buFontTx/>
              <a:buChar char="-"/>
            </a:pPr>
            <a:r>
              <a:rPr lang="es-ES_tradnl" altLang="es-MX" b="1" dirty="0" smtClean="0">
                <a:solidFill>
                  <a:schemeClr val="tx2">
                    <a:lumMod val="75000"/>
                  </a:schemeClr>
                </a:solidFill>
              </a:rPr>
              <a:t> Fórmula: M </a:t>
            </a:r>
            <a:r>
              <a:rPr lang="es-ES_tradnl" altLang="es-MX" b="1" baseline="-25000" dirty="0" smtClean="0">
                <a:solidFill>
                  <a:schemeClr val="tx2">
                    <a:lumMod val="75000"/>
                  </a:schemeClr>
                </a:solidFill>
              </a:rPr>
              <a:t>val</a:t>
            </a:r>
            <a:r>
              <a:rPr lang="es-ES_tradnl" altLang="es-MX" b="1" dirty="0" smtClean="0">
                <a:solidFill>
                  <a:schemeClr val="tx2">
                    <a:lumMod val="75000"/>
                  </a:schemeClr>
                </a:solidFill>
              </a:rPr>
              <a:t> </a:t>
            </a:r>
            <a:r>
              <a:rPr lang="es-ES_tradnl" altLang="es-MX" b="1" baseline="-25000" dirty="0" smtClean="0">
                <a:solidFill>
                  <a:schemeClr val="tx2">
                    <a:lumMod val="75000"/>
                  </a:schemeClr>
                </a:solidFill>
              </a:rPr>
              <a:t>OH </a:t>
            </a:r>
            <a:r>
              <a:rPr lang="es-ES_tradnl" altLang="es-MX" b="1" dirty="0" err="1" smtClean="0">
                <a:solidFill>
                  <a:schemeClr val="tx2">
                    <a:lumMod val="75000"/>
                  </a:schemeClr>
                </a:solidFill>
              </a:rPr>
              <a:t>OH</a:t>
            </a:r>
            <a:r>
              <a:rPr lang="es-ES_tradnl" altLang="es-MX" b="1" baseline="-25000" dirty="0" err="1" smtClean="0">
                <a:solidFill>
                  <a:schemeClr val="tx2">
                    <a:lumMod val="75000"/>
                  </a:schemeClr>
                </a:solidFill>
              </a:rPr>
              <a:t>val</a:t>
            </a:r>
            <a:r>
              <a:rPr lang="es-ES_tradnl" altLang="es-MX" b="1" baseline="-25000" dirty="0" smtClean="0">
                <a:solidFill>
                  <a:schemeClr val="tx2">
                    <a:lumMod val="75000"/>
                  </a:schemeClr>
                </a:solidFill>
              </a:rPr>
              <a:t> M</a:t>
            </a:r>
            <a:r>
              <a:rPr lang="es-ES_tradnl" altLang="es-MX" b="1" dirty="0" smtClean="0">
                <a:solidFill>
                  <a:schemeClr val="tx2">
                    <a:lumMod val="75000"/>
                  </a:schemeClr>
                </a:solidFill>
              </a:rPr>
              <a:t> (Siendo OH: grupo hidróxido; M: metal).</a:t>
            </a:r>
          </a:p>
          <a:p>
            <a:pPr marR="0" algn="just" eaLnBrk="1" hangingPunct="1">
              <a:lnSpc>
                <a:spcPct val="150000"/>
              </a:lnSpc>
              <a:buFontTx/>
              <a:buChar char="-"/>
            </a:pPr>
            <a:r>
              <a:rPr lang="es-ES_tradnl" altLang="es-MX" b="1" dirty="0" smtClean="0">
                <a:solidFill>
                  <a:schemeClr val="tx2">
                    <a:lumMod val="75000"/>
                  </a:schemeClr>
                </a:solidFill>
              </a:rPr>
              <a:t> Nomenclatura: </a:t>
            </a:r>
          </a:p>
          <a:p>
            <a:pPr marR="0" algn="just" eaLnBrk="1" hangingPunct="1">
              <a:lnSpc>
                <a:spcPct val="150000"/>
              </a:lnSpc>
              <a:buFont typeface="Wingdings" panose="05000000000000000000" pitchFamily="2" charset="2"/>
              <a:buChar char="v"/>
            </a:pPr>
            <a:r>
              <a:rPr lang="es-ES_tradnl" altLang="es-MX" b="1" dirty="0" smtClean="0">
                <a:solidFill>
                  <a:schemeClr val="tx2">
                    <a:lumMod val="75000"/>
                  </a:schemeClr>
                </a:solidFill>
              </a:rPr>
              <a:t> Tradicional:  </a:t>
            </a:r>
            <a:r>
              <a:rPr lang="es-ES_tradnl" altLang="es-MX" b="1" dirty="0" err="1" smtClean="0">
                <a:solidFill>
                  <a:schemeClr val="tx2">
                    <a:lumMod val="75000"/>
                  </a:schemeClr>
                </a:solidFill>
              </a:rPr>
              <a:t>HIdróxido</a:t>
            </a:r>
            <a:r>
              <a:rPr lang="es-ES_tradnl" altLang="es-MX" b="1" dirty="0" smtClean="0">
                <a:solidFill>
                  <a:schemeClr val="tx2">
                    <a:lumMod val="75000"/>
                  </a:schemeClr>
                </a:solidFill>
              </a:rPr>
              <a:t> + [metal]  </a:t>
            </a:r>
            <a:endParaRPr lang="es-ES_tradnl" altLang="es-MX" b="1" dirty="0" smtClean="0">
              <a:solidFill>
                <a:schemeClr val="tx2">
                  <a:lumMod val="75000"/>
                </a:schemeClr>
              </a:solidFill>
            </a:endParaRPr>
          </a:p>
          <a:p>
            <a:pPr marR="0" algn="just" eaLnBrk="1" hangingPunct="1">
              <a:lnSpc>
                <a:spcPct val="150000"/>
              </a:lnSpc>
              <a:buFont typeface="Wingdings" panose="05000000000000000000" pitchFamily="2" charset="2"/>
              <a:buChar char="v"/>
            </a:pPr>
            <a:endParaRPr lang="es-ES_tradnl" altLang="es-MX" b="1" dirty="0" smtClean="0">
              <a:solidFill>
                <a:schemeClr val="tx2">
                  <a:lumMod val="75000"/>
                </a:schemeClr>
              </a:solidFill>
            </a:endParaRPr>
          </a:p>
          <a:p>
            <a:pPr marR="0" algn="just" eaLnBrk="1" hangingPunct="1">
              <a:lnSpc>
                <a:spcPct val="80000"/>
              </a:lnSpc>
              <a:buFont typeface="Wingdings" panose="05000000000000000000" pitchFamily="2" charset="2"/>
              <a:buChar char="v"/>
            </a:pPr>
            <a:r>
              <a:rPr lang="es-ES_tradnl" altLang="es-MX" b="1" dirty="0" smtClean="0">
                <a:solidFill>
                  <a:schemeClr val="tx2">
                    <a:lumMod val="75000"/>
                  </a:schemeClr>
                </a:solidFill>
              </a:rPr>
              <a:t> Stock: Hidróxido de [metal] (valencia del metal</a:t>
            </a:r>
            <a:r>
              <a:rPr lang="es-ES_tradnl" altLang="es-MX" b="1" dirty="0" smtClean="0">
                <a:solidFill>
                  <a:schemeClr val="tx2">
                    <a:lumMod val="75000"/>
                  </a:schemeClr>
                </a:solidFill>
              </a:rPr>
              <a:t>)</a:t>
            </a:r>
          </a:p>
          <a:p>
            <a:pPr marR="0" algn="just" eaLnBrk="1" hangingPunct="1">
              <a:lnSpc>
                <a:spcPct val="80000"/>
              </a:lnSpc>
              <a:buFont typeface="Wingdings" panose="05000000000000000000" pitchFamily="2" charset="2"/>
              <a:buChar char="v"/>
            </a:pPr>
            <a:endParaRPr lang="es-ES_tradnl" altLang="es-MX" b="1" dirty="0" smtClean="0">
              <a:solidFill>
                <a:schemeClr val="tx2">
                  <a:lumMod val="75000"/>
                </a:schemeClr>
              </a:solidFill>
            </a:endParaRPr>
          </a:p>
          <a:p>
            <a:pPr marR="0" algn="just" eaLnBrk="1" hangingPunct="1">
              <a:lnSpc>
                <a:spcPct val="80000"/>
              </a:lnSpc>
              <a:buFont typeface="Wingdings" panose="05000000000000000000" pitchFamily="2" charset="2"/>
              <a:buChar char="v"/>
            </a:pPr>
            <a:r>
              <a:rPr lang="es-ES_tradnl" altLang="es-MX" b="1" dirty="0" smtClean="0">
                <a:solidFill>
                  <a:schemeClr val="tx2">
                    <a:lumMod val="75000"/>
                  </a:schemeClr>
                </a:solidFill>
              </a:rPr>
              <a:t> Sistemática:                         + hidróxido de [metal]                                                   </a:t>
            </a:r>
          </a:p>
          <a:p>
            <a:pPr marR="0" algn="just" eaLnBrk="1" hangingPunct="1">
              <a:lnSpc>
                <a:spcPct val="80000"/>
              </a:lnSpc>
            </a:pPr>
            <a:r>
              <a:rPr lang="es-ES_tradnl" altLang="es-MX" b="1" dirty="0" smtClean="0">
                <a:solidFill>
                  <a:schemeClr val="tx2">
                    <a:lumMod val="75000"/>
                  </a:schemeClr>
                </a:solidFill>
              </a:rPr>
              <a:t>  </a:t>
            </a:r>
            <a:endParaRPr lang="es-ES_tradnl" altLang="es-MX" sz="4000" b="1" dirty="0" smtClean="0">
              <a:solidFill>
                <a:schemeClr val="tx2">
                  <a:lumMod val="75000"/>
                </a:schemeClr>
              </a:solidFill>
            </a:endParaRPr>
          </a:p>
        </p:txBody>
      </p:sp>
      <p:sp>
        <p:nvSpPr>
          <p:cNvPr id="5" name="4 Rectángulo"/>
          <p:cNvSpPr/>
          <p:nvPr/>
        </p:nvSpPr>
        <p:spPr>
          <a:xfrm>
            <a:off x="2689224" y="5024724"/>
            <a:ext cx="1238251"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200" b="1">
                <a:solidFill>
                  <a:schemeClr val="tx2">
                    <a:lumMod val="75000"/>
                  </a:schemeClr>
                </a:solidFill>
                <a:latin typeface="Constantia" panose="02030602050306030303" pitchFamily="18" charset="0"/>
              </a:rPr>
              <a:t>Mono- </a:t>
            </a:r>
          </a:p>
          <a:p>
            <a:pPr algn="ctr" eaLnBrk="1" hangingPunct="1"/>
            <a:r>
              <a:rPr lang="es-ES_tradnl" altLang="es-MX" sz="1200" b="1">
                <a:solidFill>
                  <a:schemeClr val="tx2">
                    <a:lumMod val="75000"/>
                  </a:schemeClr>
                </a:solidFill>
                <a:latin typeface="Constantia" panose="02030602050306030303" pitchFamily="18" charset="0"/>
              </a:rPr>
              <a:t>Di-</a:t>
            </a:r>
          </a:p>
          <a:p>
            <a:pPr algn="ctr" eaLnBrk="1" hangingPunct="1"/>
            <a:r>
              <a:rPr lang="es-ES_tradnl" altLang="es-MX" sz="1200" b="1">
                <a:solidFill>
                  <a:schemeClr val="tx2">
                    <a:lumMod val="75000"/>
                  </a:schemeClr>
                </a:solidFill>
                <a:latin typeface="Constantia" panose="02030602050306030303" pitchFamily="18" charset="0"/>
              </a:rPr>
              <a:t>Tri-</a:t>
            </a:r>
          </a:p>
          <a:p>
            <a:pPr algn="ctr" eaLnBrk="1" hangingPunct="1"/>
            <a:r>
              <a:rPr lang="es-ES_tradnl" altLang="es-MX" sz="1200" b="1">
                <a:solidFill>
                  <a:schemeClr val="tx2">
                    <a:lumMod val="75000"/>
                  </a:schemeClr>
                </a:solidFill>
                <a:latin typeface="Constantia" panose="02030602050306030303" pitchFamily="18" charset="0"/>
              </a:rPr>
              <a:t>Tetra- </a:t>
            </a:r>
          </a:p>
        </p:txBody>
      </p:sp>
      <p:sp>
        <p:nvSpPr>
          <p:cNvPr id="6" name="5 Rectángulo"/>
          <p:cNvSpPr/>
          <p:nvPr/>
        </p:nvSpPr>
        <p:spPr>
          <a:xfrm>
            <a:off x="3308349" y="2870115"/>
            <a:ext cx="952500" cy="6429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2000" b="1">
                <a:solidFill>
                  <a:schemeClr val="tx2">
                    <a:lumMod val="75000"/>
                  </a:schemeClr>
                </a:solidFill>
                <a:latin typeface="Constantia" panose="02030602050306030303" pitchFamily="18" charset="0"/>
              </a:rPr>
              <a:t>-oso</a:t>
            </a:r>
          </a:p>
          <a:p>
            <a:pPr algn="ctr" eaLnBrk="1" hangingPunct="1"/>
            <a:r>
              <a:rPr lang="es-ES_tradnl" altLang="es-MX" sz="2000" b="1">
                <a:solidFill>
                  <a:schemeClr val="tx2">
                    <a:lumMod val="75000"/>
                  </a:schemeClr>
                </a:solidFill>
                <a:latin typeface="Constantia" panose="02030602050306030303" pitchFamily="18" charset="0"/>
              </a:rPr>
              <a:t>-ico</a:t>
            </a:r>
          </a:p>
        </p:txBody>
      </p:sp>
    </p:spTree>
    <p:extLst>
      <p:ext uri="{BB962C8B-B14F-4D97-AF65-F5344CB8AC3E}">
        <p14:creationId xmlns:p14="http://schemas.microsoft.com/office/powerpoint/2010/main" val="3220784989"/>
      </p:ext>
    </p:extLst>
  </p:cSld>
  <p:clrMapOvr>
    <a:masterClrMapping/>
  </p:clrMapOvr>
  <p:transition spd="slow">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83646" y="1683802"/>
            <a:ext cx="11905323" cy="4801314"/>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eaLnBrk="0" hangingPunct="0"/>
            <a:r>
              <a:rPr lang="en-US" b="1" i="1" dirty="0">
                <a:solidFill>
                  <a:schemeClr val="accent1">
                    <a:lumMod val="50000"/>
                  </a:schemeClr>
                </a:solidFill>
                <a:latin typeface="+mn-lt"/>
                <a:cs typeface="+mn-cs"/>
              </a:rPr>
              <a:t>Abstract</a:t>
            </a:r>
          </a:p>
          <a:p>
            <a:pPr algn="just" eaLnBrk="0" hangingPunct="0"/>
            <a:r>
              <a:rPr lang="en-US" dirty="0" smtClean="0">
                <a:solidFill>
                  <a:schemeClr val="accent1">
                    <a:lumMod val="50000"/>
                  </a:schemeClr>
                </a:solidFill>
                <a:latin typeface="+mn-lt"/>
                <a:cs typeface="+mn-cs"/>
              </a:rPr>
              <a:t>We humans are immersed in a world in which there are various types of chemical compounds that react with each other. Something as simple as a stain on our clothing may require the help of a "home remedy" which is nothing more than a chemical compound, which classified according to the chemical function they contain and by the number of chemical elements that form them.</a:t>
            </a:r>
          </a:p>
          <a:p>
            <a:pPr algn="just" eaLnBrk="0" hangingPunct="0"/>
            <a:endParaRPr lang="en-US" dirty="0" smtClean="0">
              <a:solidFill>
                <a:schemeClr val="accent1">
                  <a:lumMod val="50000"/>
                </a:schemeClr>
              </a:solidFill>
              <a:latin typeface="+mn-lt"/>
              <a:cs typeface="+mn-cs"/>
            </a:endParaRPr>
          </a:p>
          <a:p>
            <a:pPr algn="just" eaLnBrk="0" hangingPunct="0"/>
            <a:r>
              <a:rPr lang="en-US" dirty="0" smtClean="0">
                <a:solidFill>
                  <a:schemeClr val="accent1">
                    <a:lumMod val="50000"/>
                  </a:schemeClr>
                </a:solidFill>
                <a:latin typeface="+mn-lt"/>
                <a:cs typeface="+mn-cs"/>
              </a:rPr>
              <a:t>Key words: chemical compounds.</a:t>
            </a:r>
            <a:endParaRPr lang="es-MX" dirty="0">
              <a:solidFill>
                <a:schemeClr val="accent1">
                  <a:lumMod val="50000"/>
                </a:schemeClr>
              </a:solidFill>
              <a:latin typeface="+mn-lt"/>
              <a:cs typeface="+mn-cs"/>
            </a:endParaRPr>
          </a:p>
          <a:p>
            <a:pPr algn="ctr" eaLnBrk="0" hangingPunct="0"/>
            <a:endParaRPr lang="es-MX" b="1" i="1" dirty="0" smtClean="0">
              <a:solidFill>
                <a:schemeClr val="accent1">
                  <a:lumMod val="50000"/>
                </a:schemeClr>
              </a:solidFill>
              <a:latin typeface="+mn-lt"/>
              <a:cs typeface="+mn-cs"/>
            </a:endParaRPr>
          </a:p>
          <a:p>
            <a:pPr algn="ctr" eaLnBrk="0" hangingPunct="0"/>
            <a:r>
              <a:rPr lang="es-MX" b="1" i="1" dirty="0" smtClean="0">
                <a:solidFill>
                  <a:schemeClr val="accent1">
                    <a:lumMod val="50000"/>
                  </a:schemeClr>
                </a:solidFill>
                <a:latin typeface="+mn-lt"/>
                <a:cs typeface="+mn-cs"/>
              </a:rPr>
              <a:t>Resumen </a:t>
            </a:r>
            <a:endParaRPr lang="es-MX" b="1" i="1" dirty="0">
              <a:solidFill>
                <a:schemeClr val="accent1">
                  <a:lumMod val="50000"/>
                </a:schemeClr>
              </a:solidFill>
              <a:latin typeface="+mn-lt"/>
              <a:cs typeface="+mn-cs"/>
            </a:endParaRPr>
          </a:p>
          <a:p>
            <a:pPr algn="ctr" eaLnBrk="0" hangingPunct="0"/>
            <a:endParaRPr lang="es-MX" b="1" i="1" dirty="0">
              <a:solidFill>
                <a:schemeClr val="accent1">
                  <a:lumMod val="50000"/>
                </a:schemeClr>
              </a:solidFill>
              <a:latin typeface="+mn-lt"/>
              <a:cs typeface="+mn-cs"/>
            </a:endParaRPr>
          </a:p>
          <a:p>
            <a:pPr algn="just" eaLnBrk="0" hangingPunct="0"/>
            <a:r>
              <a:rPr lang="es-MX" dirty="0">
                <a:solidFill>
                  <a:schemeClr val="accent1">
                    <a:lumMod val="50000"/>
                  </a:schemeClr>
                </a:solidFill>
                <a:latin typeface="+mn-lt"/>
                <a:cs typeface="+mn-cs"/>
              </a:rPr>
              <a:t>Nosotros los seres humanos estamos inmersos en un mundo en el que existen diversos tipos de compuestos químicos que reaccionan unos con otros. Algo tan sencillo como una mancha en nuestra ropa puede requerir del auxilio de un “remedio casero” que no es otra cosa que un compuesto </a:t>
            </a:r>
            <a:r>
              <a:rPr lang="es-MX" dirty="0" smtClean="0">
                <a:solidFill>
                  <a:schemeClr val="accent1">
                    <a:lumMod val="50000"/>
                  </a:schemeClr>
                </a:solidFill>
                <a:latin typeface="+mn-lt"/>
                <a:cs typeface="+mn-cs"/>
              </a:rPr>
              <a:t>químico, los cuales se clasifican </a:t>
            </a:r>
            <a:r>
              <a:rPr lang="es-MX" dirty="0">
                <a:solidFill>
                  <a:schemeClr val="accent1">
                    <a:lumMod val="50000"/>
                  </a:schemeClr>
                </a:solidFill>
                <a:latin typeface="+mn-lt"/>
                <a:cs typeface="+mn-cs"/>
              </a:rPr>
              <a:t>según la función química que contengan y por el número de elementos químicos que los </a:t>
            </a:r>
            <a:r>
              <a:rPr lang="es-MX" dirty="0" smtClean="0">
                <a:solidFill>
                  <a:schemeClr val="accent1">
                    <a:lumMod val="50000"/>
                  </a:schemeClr>
                </a:solidFill>
                <a:latin typeface="+mn-lt"/>
                <a:cs typeface="+mn-cs"/>
              </a:rPr>
              <a:t>forman. </a:t>
            </a:r>
          </a:p>
          <a:p>
            <a:pPr algn="just" eaLnBrk="0" hangingPunct="0"/>
            <a:endParaRPr lang="es-MX" dirty="0" smtClean="0">
              <a:solidFill>
                <a:schemeClr val="accent1">
                  <a:lumMod val="50000"/>
                </a:schemeClr>
              </a:solidFill>
              <a:latin typeface="+mn-lt"/>
              <a:cs typeface="+mn-cs"/>
            </a:endParaRPr>
          </a:p>
          <a:p>
            <a:pPr algn="just" eaLnBrk="0" hangingPunct="0"/>
            <a:r>
              <a:rPr lang="es-MX" dirty="0" smtClean="0">
                <a:solidFill>
                  <a:schemeClr val="accent1">
                    <a:lumMod val="50000"/>
                  </a:schemeClr>
                </a:solidFill>
                <a:latin typeface="+mn-lt"/>
                <a:cs typeface="+mn-cs"/>
              </a:rPr>
              <a:t>Palabras </a:t>
            </a:r>
            <a:r>
              <a:rPr lang="es-MX" dirty="0">
                <a:solidFill>
                  <a:schemeClr val="accent1">
                    <a:lumMod val="50000"/>
                  </a:schemeClr>
                </a:solidFill>
                <a:latin typeface="+mn-lt"/>
                <a:cs typeface="+mn-cs"/>
              </a:rPr>
              <a:t>clave: compuestos </a:t>
            </a:r>
            <a:r>
              <a:rPr lang="es-MX" dirty="0" smtClean="0">
                <a:solidFill>
                  <a:schemeClr val="accent1">
                    <a:lumMod val="50000"/>
                  </a:schemeClr>
                </a:solidFill>
                <a:latin typeface="+mn-lt"/>
                <a:cs typeface="+mn-cs"/>
              </a:rPr>
              <a:t>químicos.</a:t>
            </a:r>
            <a:endParaRPr lang="es-MX" dirty="0">
              <a:solidFill>
                <a:schemeClr val="accent1">
                  <a:lumMod val="50000"/>
                </a:schemeClr>
              </a:solidFill>
              <a:latin typeface="+mn-lt"/>
              <a:cs typeface="+mn-cs"/>
            </a:endParaRPr>
          </a:p>
          <a:p>
            <a:pPr algn="ctr" eaLnBrk="0" hangingPunct="0"/>
            <a:endParaRPr lang="es-MX" b="1" i="1" dirty="0">
              <a:solidFill>
                <a:schemeClr val="accent1">
                  <a:lumMod val="50000"/>
                </a:schemeClr>
              </a:solidFill>
              <a:latin typeface="+mn-lt"/>
              <a:cs typeface="+mn-cs"/>
            </a:endParaRPr>
          </a:p>
        </p:txBody>
      </p:sp>
    </p:spTree>
    <p:extLst>
      <p:ext uri="{BB962C8B-B14F-4D97-AF65-F5344CB8AC3E}">
        <p14:creationId xmlns:p14="http://schemas.microsoft.com/office/powerpoint/2010/main" val="576368947"/>
      </p:ext>
    </p:extLst>
  </p:cSld>
  <p:clrMapOvr>
    <a:masterClrMapping/>
  </p:clrMapOvr>
  <p:transition spd="slow">
    <p:wheel spokes="1"/>
  </p:transition>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2771" name="2 Rectángulo"/>
          <p:cNvSpPr>
            <a:spLocks noChangeArrowheads="1"/>
          </p:cNvSpPr>
          <p:nvPr/>
        </p:nvSpPr>
        <p:spPr bwMode="auto">
          <a:xfrm>
            <a:off x="3285416" y="751268"/>
            <a:ext cx="497123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r>
              <a:rPr lang="es-ES_tradnl" altLang="es-MX" sz="4000" b="1" i="1" u="sng" dirty="0">
                <a:solidFill>
                  <a:srgbClr val="002060"/>
                </a:solidFill>
              </a:rPr>
              <a:t>Hidróxidos o Bases</a:t>
            </a:r>
            <a:endParaRPr lang="es-ES_tradnl" altLang="es-MX" sz="4000" b="1" dirty="0"/>
          </a:p>
        </p:txBody>
      </p:sp>
      <p:graphicFrame>
        <p:nvGraphicFramePr>
          <p:cNvPr id="4" name="3 Tabla"/>
          <p:cNvGraphicFramePr>
            <a:graphicFrameLocks noGrp="1"/>
          </p:cNvGraphicFramePr>
          <p:nvPr>
            <p:extLst>
              <p:ext uri="{D42A27DB-BD31-4B8C-83A1-F6EECF244321}">
                <p14:modId xmlns:p14="http://schemas.microsoft.com/office/powerpoint/2010/main" val="2137734913"/>
              </p:ext>
            </p:extLst>
          </p:nvPr>
        </p:nvGraphicFramePr>
        <p:xfrm>
          <a:off x="1333500" y="1785938"/>
          <a:ext cx="10001251" cy="3857625"/>
        </p:xfrm>
        <a:graphic>
          <a:graphicData uri="http://schemas.openxmlformats.org/drawingml/2006/table">
            <a:tbl>
              <a:tblPr/>
              <a:tblGrid>
                <a:gridCol w="2499784"/>
                <a:gridCol w="2501900"/>
                <a:gridCol w="2499783"/>
                <a:gridCol w="2499784"/>
              </a:tblGrid>
              <a:tr h="7715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Fórmula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Tradicional</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Stock</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Sistemática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715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Cu(OH)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Hidróxido cúprico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Hidróxido de cobre (II)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Dihidróxido de cobre</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7715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Al(OH)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3</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Hidróxido de aluminio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Hidróxido de alumnio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Trihidróxido de aluminio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7715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Fe(OH)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3</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Hidróxido férrico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Hidróxido de hierro (III)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Trihidróxido de hierro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7715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Na(OH)</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Hidróxido de sodio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Hidróxido de sodio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Hidróxido de sodio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bl>
          </a:graphicData>
        </a:graphic>
      </p:graphicFrame>
    </p:spTree>
    <p:extLst>
      <p:ext uri="{BB962C8B-B14F-4D97-AF65-F5344CB8AC3E}">
        <p14:creationId xmlns:p14="http://schemas.microsoft.com/office/powerpoint/2010/main" val="2686982652"/>
      </p:ext>
    </p:extLst>
  </p:cSld>
  <p:clrMapOvr>
    <a:masterClrMapping/>
  </p:clrMapOvr>
  <p:transition spd="slow">
    <p:wheel spokes="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1200" y="642918"/>
            <a:ext cx="10468864" cy="714380"/>
          </a:xfrm>
          <a:ln>
            <a:miter lim="800000"/>
            <a:headEnd/>
            <a:tailEnd/>
          </a:ln>
        </p:spPr>
        <p:txBody>
          <a:bodyPr>
            <a:normAutofit/>
          </a:bodyPr>
          <a:lstStyle/>
          <a:p>
            <a:pPr algn="ctr" eaLnBrk="1" hangingPunct="1">
              <a:defRPr/>
            </a:pPr>
            <a:r>
              <a:rPr lang="es-ES_tradnl" sz="3500" i="1" u="sng" dirty="0" smtClean="0">
                <a:solidFill>
                  <a:srgbClr val="002060"/>
                </a:solidFill>
              </a:rPr>
              <a:t>Ácidos </a:t>
            </a:r>
            <a:r>
              <a:rPr lang="es-ES_tradnl" sz="3500" i="1" u="sng" dirty="0" err="1" smtClean="0">
                <a:solidFill>
                  <a:srgbClr val="002060"/>
                </a:solidFill>
              </a:rPr>
              <a:t>oxoácidos</a:t>
            </a:r>
            <a:endParaRPr lang="es-ES_tradnl" sz="3500" dirty="0"/>
          </a:p>
        </p:txBody>
      </p:sp>
      <p:sp>
        <p:nvSpPr>
          <p:cNvPr id="33795" name="2 Subtítulo"/>
          <p:cNvSpPr>
            <a:spLocks noGrp="1"/>
          </p:cNvSpPr>
          <p:nvPr>
            <p:ph type="subTitle" idx="1"/>
          </p:nvPr>
        </p:nvSpPr>
        <p:spPr>
          <a:xfrm>
            <a:off x="759077" y="1760561"/>
            <a:ext cx="10473267" cy="5109425"/>
          </a:xfrm>
        </p:spPr>
        <p:txBody>
          <a:bodyPr>
            <a:normAutofit/>
          </a:bodyPr>
          <a:lstStyle/>
          <a:p>
            <a:pPr marR="0" algn="just" eaLnBrk="1" hangingPunct="1">
              <a:lnSpc>
                <a:spcPts val="1920"/>
              </a:lnSpc>
            </a:pPr>
            <a:r>
              <a:rPr lang="es-ES_tradnl" altLang="es-MX" sz="1800" b="1" dirty="0" smtClean="0">
                <a:solidFill>
                  <a:schemeClr val="tx2">
                    <a:lumMod val="75000"/>
                  </a:schemeClr>
                </a:solidFill>
              </a:rPr>
              <a:t>- Compuestos ternarios formados por: Oxígeno, Hidrógeno + No Metal (excepto Mn, Cr)</a:t>
            </a:r>
          </a:p>
          <a:p>
            <a:pPr marR="0" algn="just" eaLnBrk="1" hangingPunct="1">
              <a:lnSpc>
                <a:spcPts val="1920"/>
              </a:lnSpc>
              <a:buFontTx/>
              <a:buChar char="-"/>
            </a:pPr>
            <a:r>
              <a:rPr lang="es-ES_tradnl" altLang="es-MX" sz="1800" b="1" dirty="0" smtClean="0">
                <a:solidFill>
                  <a:schemeClr val="tx2">
                    <a:lumMod val="75000"/>
                  </a:schemeClr>
                </a:solidFill>
              </a:rPr>
              <a:t> Fórmula: H </a:t>
            </a:r>
            <a:r>
              <a:rPr lang="es-ES_tradnl" altLang="es-MX" sz="1800" b="1" baseline="-25000" dirty="0" smtClean="0">
                <a:solidFill>
                  <a:schemeClr val="tx2">
                    <a:lumMod val="75000"/>
                  </a:schemeClr>
                </a:solidFill>
              </a:rPr>
              <a:t>a </a:t>
            </a:r>
            <a:r>
              <a:rPr lang="es-ES_tradnl" altLang="es-MX" sz="1800" b="1" dirty="0" err="1" smtClean="0">
                <a:solidFill>
                  <a:schemeClr val="tx2">
                    <a:lumMod val="75000"/>
                  </a:schemeClr>
                </a:solidFill>
              </a:rPr>
              <a:t>X</a:t>
            </a:r>
            <a:r>
              <a:rPr lang="es-ES_tradnl" altLang="es-MX" sz="2000" b="1" baseline="-25000" dirty="0" err="1" smtClean="0">
                <a:solidFill>
                  <a:schemeClr val="tx2">
                    <a:lumMod val="75000"/>
                  </a:schemeClr>
                </a:solidFill>
              </a:rPr>
              <a:t>b</a:t>
            </a:r>
            <a:r>
              <a:rPr lang="es-ES_tradnl" altLang="es-MX" sz="1800" b="1" dirty="0" err="1" smtClean="0">
                <a:solidFill>
                  <a:schemeClr val="tx2">
                    <a:lumMod val="75000"/>
                  </a:schemeClr>
                </a:solidFill>
              </a:rPr>
              <a:t>O</a:t>
            </a:r>
            <a:r>
              <a:rPr lang="es-ES_tradnl" altLang="es-MX" sz="1800" b="1" baseline="-25000" dirty="0" err="1" smtClean="0">
                <a:solidFill>
                  <a:schemeClr val="tx2">
                    <a:lumMod val="75000"/>
                  </a:schemeClr>
                </a:solidFill>
              </a:rPr>
              <a:t>c</a:t>
            </a:r>
            <a:endParaRPr lang="es-ES_tradnl" altLang="es-MX" sz="1800" b="1" baseline="-25000" dirty="0" smtClean="0">
              <a:solidFill>
                <a:schemeClr val="tx2">
                  <a:lumMod val="75000"/>
                </a:schemeClr>
              </a:solidFill>
            </a:endParaRPr>
          </a:p>
          <a:p>
            <a:pPr marR="0" algn="just" eaLnBrk="1" hangingPunct="1">
              <a:lnSpc>
                <a:spcPts val="1920"/>
              </a:lnSpc>
            </a:pPr>
            <a:r>
              <a:rPr lang="es-ES_tradnl" altLang="es-MX" sz="1800" b="1" dirty="0" smtClean="0">
                <a:solidFill>
                  <a:schemeClr val="tx2">
                    <a:lumMod val="75000"/>
                  </a:schemeClr>
                </a:solidFill>
              </a:rPr>
              <a:t> Añadimos a la molécula de anhídrido correspondiente una molécula de agua.</a:t>
            </a:r>
          </a:p>
          <a:p>
            <a:pPr marR="0" algn="just" eaLnBrk="1" hangingPunct="1">
              <a:lnSpc>
                <a:spcPts val="1920"/>
              </a:lnSpc>
            </a:pPr>
            <a:r>
              <a:rPr lang="es-ES_tradnl" altLang="es-MX" sz="1800" b="1" dirty="0" smtClean="0">
                <a:solidFill>
                  <a:schemeClr val="tx2">
                    <a:lumMod val="75000"/>
                  </a:schemeClr>
                </a:solidFill>
              </a:rPr>
              <a:t>Anhídrido hipocloroso: </a:t>
            </a:r>
            <a:r>
              <a:rPr lang="es-ES_tradnl" altLang="es-MX" sz="2000" b="1" dirty="0" smtClean="0">
                <a:solidFill>
                  <a:schemeClr val="tx2">
                    <a:lumMod val="75000"/>
                  </a:schemeClr>
                </a:solidFill>
              </a:rPr>
              <a:t>Cl</a:t>
            </a:r>
            <a:r>
              <a:rPr lang="es-ES_tradnl" altLang="es-MX" sz="2000" b="1" baseline="-25000" dirty="0" smtClean="0">
                <a:solidFill>
                  <a:schemeClr val="tx2">
                    <a:lumMod val="75000"/>
                  </a:schemeClr>
                </a:solidFill>
              </a:rPr>
              <a:t>2</a:t>
            </a:r>
            <a:r>
              <a:rPr lang="es-ES_tradnl" altLang="es-MX" sz="2000" b="1" dirty="0" smtClean="0">
                <a:solidFill>
                  <a:schemeClr val="tx2">
                    <a:lumMod val="75000"/>
                  </a:schemeClr>
                </a:solidFill>
              </a:rPr>
              <a:t>O + H</a:t>
            </a:r>
            <a:r>
              <a:rPr lang="es-ES_tradnl" altLang="es-MX" sz="2000" b="1" baseline="-25000" dirty="0" smtClean="0">
                <a:solidFill>
                  <a:schemeClr val="tx2">
                    <a:lumMod val="75000"/>
                  </a:schemeClr>
                </a:solidFill>
              </a:rPr>
              <a:t>2</a:t>
            </a:r>
            <a:r>
              <a:rPr lang="es-ES_tradnl" altLang="es-MX" sz="2000" b="1" dirty="0" smtClean="0">
                <a:solidFill>
                  <a:schemeClr val="tx2">
                    <a:lumMod val="75000"/>
                  </a:schemeClr>
                </a:solidFill>
              </a:rPr>
              <a:t>O = </a:t>
            </a:r>
            <a:r>
              <a:rPr lang="es-ES_tradnl" altLang="es-MX" sz="2000" b="1" dirty="0" err="1" smtClean="0">
                <a:solidFill>
                  <a:schemeClr val="tx2">
                    <a:lumMod val="75000"/>
                  </a:schemeClr>
                </a:solidFill>
              </a:rPr>
              <a:t>HClO</a:t>
            </a:r>
            <a:endParaRPr lang="es-ES_tradnl" altLang="es-MX" sz="2000" b="1" dirty="0" smtClean="0">
              <a:solidFill>
                <a:schemeClr val="tx2">
                  <a:lumMod val="75000"/>
                </a:schemeClr>
              </a:solidFill>
            </a:endParaRPr>
          </a:p>
          <a:p>
            <a:pPr marR="0" algn="just" eaLnBrk="1" hangingPunct="1">
              <a:lnSpc>
                <a:spcPts val="1920"/>
              </a:lnSpc>
            </a:pPr>
            <a:endParaRPr lang="es-ES_tradnl" altLang="es-MX" sz="1800" b="1" dirty="0" smtClean="0">
              <a:solidFill>
                <a:schemeClr val="tx2">
                  <a:lumMod val="75000"/>
                </a:schemeClr>
              </a:solidFill>
            </a:endParaRPr>
          </a:p>
          <a:p>
            <a:pPr marR="0" algn="just" eaLnBrk="1" hangingPunct="1">
              <a:lnSpc>
                <a:spcPts val="1920"/>
              </a:lnSpc>
              <a:buFontTx/>
              <a:buChar char="-"/>
            </a:pPr>
            <a:r>
              <a:rPr lang="es-ES_tradnl" altLang="es-MX" sz="1800" b="1" dirty="0" smtClean="0">
                <a:solidFill>
                  <a:schemeClr val="tx2">
                    <a:lumMod val="75000"/>
                  </a:schemeClr>
                </a:solidFill>
              </a:rPr>
              <a:t> Nomenclatura: </a:t>
            </a:r>
          </a:p>
          <a:p>
            <a:pPr marR="0" algn="just" eaLnBrk="1" hangingPunct="1">
              <a:lnSpc>
                <a:spcPts val="1920"/>
              </a:lnSpc>
              <a:buFont typeface="Wingdings" panose="05000000000000000000" pitchFamily="2" charset="2"/>
              <a:buChar char="v"/>
            </a:pPr>
            <a:r>
              <a:rPr lang="es-ES_tradnl" altLang="es-MX" sz="1800" b="1" dirty="0" smtClean="0">
                <a:solidFill>
                  <a:schemeClr val="tx2">
                    <a:lumMod val="75000"/>
                  </a:schemeClr>
                </a:solidFill>
              </a:rPr>
              <a:t> Tradicional:  Ácido </a:t>
            </a:r>
            <a:r>
              <a:rPr lang="es-ES_tradnl" altLang="es-MX" sz="1800" b="1" dirty="0" smtClean="0">
                <a:solidFill>
                  <a:schemeClr val="tx2">
                    <a:lumMod val="75000"/>
                  </a:schemeClr>
                </a:solidFill>
              </a:rPr>
              <a:t>+                       </a:t>
            </a:r>
            <a:r>
              <a:rPr lang="es-ES_tradnl" altLang="es-MX" sz="1800" b="1" dirty="0" smtClean="0">
                <a:solidFill>
                  <a:schemeClr val="tx2">
                    <a:lumMod val="75000"/>
                  </a:schemeClr>
                </a:solidFill>
              </a:rPr>
              <a:t>[no metal]  </a:t>
            </a:r>
            <a:endParaRPr lang="es-ES_tradnl" altLang="es-MX" sz="1800" b="1" dirty="0" smtClean="0">
              <a:solidFill>
                <a:schemeClr val="tx2">
                  <a:lumMod val="75000"/>
                </a:schemeClr>
              </a:solidFill>
            </a:endParaRPr>
          </a:p>
          <a:p>
            <a:pPr marR="0" algn="just" eaLnBrk="1" hangingPunct="1">
              <a:lnSpc>
                <a:spcPts val="1920"/>
              </a:lnSpc>
              <a:buFont typeface="Wingdings" panose="05000000000000000000" pitchFamily="2" charset="2"/>
              <a:buChar char="v"/>
            </a:pPr>
            <a:endParaRPr lang="es-ES_tradnl" altLang="es-MX" sz="1800" b="1" dirty="0" smtClean="0">
              <a:solidFill>
                <a:schemeClr val="tx2">
                  <a:lumMod val="75000"/>
                </a:schemeClr>
              </a:solidFill>
            </a:endParaRPr>
          </a:p>
          <a:p>
            <a:pPr marR="0" algn="just" eaLnBrk="1" hangingPunct="1">
              <a:lnSpc>
                <a:spcPts val="1920"/>
              </a:lnSpc>
              <a:buFont typeface="Wingdings" panose="05000000000000000000" pitchFamily="2" charset="2"/>
              <a:buChar char="v"/>
            </a:pPr>
            <a:r>
              <a:rPr lang="es-ES_tradnl" altLang="es-MX" sz="1800" b="1" dirty="0" smtClean="0">
                <a:solidFill>
                  <a:schemeClr val="tx2">
                    <a:lumMod val="75000"/>
                  </a:schemeClr>
                </a:solidFill>
              </a:rPr>
              <a:t> Stock: No existe</a:t>
            </a:r>
            <a:r>
              <a:rPr lang="es-ES_tradnl" altLang="es-MX" sz="1800" b="1" dirty="0" smtClean="0">
                <a:solidFill>
                  <a:schemeClr val="tx2">
                    <a:lumMod val="75000"/>
                  </a:schemeClr>
                </a:solidFill>
              </a:rPr>
              <a:t>.</a:t>
            </a:r>
          </a:p>
          <a:p>
            <a:pPr marR="0" algn="just" eaLnBrk="1" hangingPunct="1">
              <a:lnSpc>
                <a:spcPts val="1920"/>
              </a:lnSpc>
              <a:buFont typeface="Wingdings" panose="05000000000000000000" pitchFamily="2" charset="2"/>
              <a:buChar char="v"/>
            </a:pPr>
            <a:endParaRPr lang="es-ES_tradnl" altLang="es-MX" sz="1800" b="1" dirty="0" smtClean="0">
              <a:solidFill>
                <a:schemeClr val="tx2">
                  <a:lumMod val="75000"/>
                </a:schemeClr>
              </a:solidFill>
            </a:endParaRPr>
          </a:p>
          <a:p>
            <a:pPr marR="0" algn="just" eaLnBrk="1" hangingPunct="1">
              <a:lnSpc>
                <a:spcPts val="1920"/>
              </a:lnSpc>
              <a:buFont typeface="Wingdings" panose="05000000000000000000" pitchFamily="2" charset="2"/>
              <a:buChar char="v"/>
            </a:pPr>
            <a:r>
              <a:rPr lang="es-ES_tradnl" altLang="es-MX" sz="1800" b="1" dirty="0" smtClean="0">
                <a:solidFill>
                  <a:schemeClr val="tx2">
                    <a:lumMod val="75000"/>
                  </a:schemeClr>
                </a:solidFill>
              </a:rPr>
              <a:t> Sistemática: </a:t>
            </a:r>
            <a:r>
              <a:rPr lang="es-ES_tradnl" altLang="es-MX" sz="1800" b="1" dirty="0" smtClean="0">
                <a:solidFill>
                  <a:schemeClr val="tx2">
                    <a:lumMod val="75000"/>
                  </a:schemeClr>
                </a:solidFill>
              </a:rPr>
              <a:t>                           </a:t>
            </a:r>
            <a:r>
              <a:rPr lang="es-ES_tradnl" altLang="es-MX" sz="1800" b="1" dirty="0" err="1" smtClean="0">
                <a:solidFill>
                  <a:schemeClr val="tx2">
                    <a:lumMod val="75000"/>
                  </a:schemeClr>
                </a:solidFill>
              </a:rPr>
              <a:t>oxo</a:t>
            </a:r>
            <a:r>
              <a:rPr lang="es-ES_tradnl" altLang="es-MX" sz="1800" b="1" dirty="0" smtClean="0">
                <a:solidFill>
                  <a:schemeClr val="tx2">
                    <a:lumMod val="75000"/>
                  </a:schemeClr>
                </a:solidFill>
              </a:rPr>
              <a:t> [no metal] - ato (val X) de Hidrógeno       </a:t>
            </a:r>
            <a:endParaRPr lang="es-ES_tradnl" altLang="es-MX" sz="1800" b="1" dirty="0" smtClean="0">
              <a:solidFill>
                <a:schemeClr val="tx2">
                  <a:lumMod val="75000"/>
                </a:schemeClr>
              </a:solidFill>
            </a:endParaRPr>
          </a:p>
          <a:p>
            <a:pPr marR="0" algn="just" eaLnBrk="1" hangingPunct="1">
              <a:lnSpc>
                <a:spcPts val="1920"/>
              </a:lnSpc>
            </a:pPr>
            <a:r>
              <a:rPr lang="es-ES_tradnl" altLang="es-MX" sz="1800" b="1" dirty="0" smtClean="0">
                <a:solidFill>
                  <a:schemeClr val="tx2">
                    <a:lumMod val="75000"/>
                  </a:schemeClr>
                </a:solidFill>
              </a:rPr>
              <a:t>                     </a:t>
            </a:r>
            <a:endParaRPr lang="es-ES_tradnl" altLang="es-MX" sz="1800" b="1" dirty="0" smtClean="0">
              <a:solidFill>
                <a:schemeClr val="tx2">
                  <a:lumMod val="75000"/>
                </a:schemeClr>
              </a:solidFill>
            </a:endParaRPr>
          </a:p>
          <a:p>
            <a:pPr marR="0" algn="just" eaLnBrk="1" hangingPunct="1">
              <a:lnSpc>
                <a:spcPts val="1920"/>
              </a:lnSpc>
              <a:buFont typeface="Wingdings" panose="05000000000000000000" pitchFamily="2" charset="2"/>
              <a:buChar char="v"/>
            </a:pPr>
            <a:r>
              <a:rPr lang="es-ES_tradnl" altLang="es-MX" sz="1800" b="1" dirty="0" smtClean="0">
                <a:solidFill>
                  <a:schemeClr val="tx2">
                    <a:lumMod val="75000"/>
                  </a:schemeClr>
                </a:solidFill>
              </a:rPr>
              <a:t> Funcional: Ácido  </a:t>
            </a:r>
            <a:r>
              <a:rPr lang="es-ES_tradnl" altLang="es-MX" sz="1800" b="1" dirty="0" smtClean="0">
                <a:solidFill>
                  <a:schemeClr val="tx2">
                    <a:lumMod val="75000"/>
                  </a:schemeClr>
                </a:solidFill>
              </a:rPr>
              <a:t>                          </a:t>
            </a:r>
            <a:r>
              <a:rPr lang="es-ES_tradnl" altLang="es-MX" sz="1800" b="1" dirty="0" err="1" smtClean="0">
                <a:solidFill>
                  <a:schemeClr val="tx2">
                    <a:lumMod val="75000"/>
                  </a:schemeClr>
                </a:solidFill>
              </a:rPr>
              <a:t>oxo</a:t>
            </a:r>
            <a:r>
              <a:rPr lang="es-ES_tradnl" altLang="es-MX" sz="1800" b="1" dirty="0" smtClean="0">
                <a:solidFill>
                  <a:schemeClr val="tx2">
                    <a:lumMod val="75000"/>
                  </a:schemeClr>
                </a:solidFill>
              </a:rPr>
              <a:t> [no metal] – </a:t>
            </a:r>
            <a:r>
              <a:rPr lang="es-ES_tradnl" altLang="es-MX" sz="1800" b="1" dirty="0" err="1" smtClean="0">
                <a:solidFill>
                  <a:schemeClr val="tx2">
                    <a:lumMod val="75000"/>
                  </a:schemeClr>
                </a:solidFill>
              </a:rPr>
              <a:t>ico</a:t>
            </a:r>
            <a:r>
              <a:rPr lang="es-ES_tradnl" altLang="es-MX" sz="1800" b="1" dirty="0" smtClean="0">
                <a:solidFill>
                  <a:schemeClr val="tx2">
                    <a:lumMod val="75000"/>
                  </a:schemeClr>
                </a:solidFill>
              </a:rPr>
              <a:t> (valencia no metal) </a:t>
            </a:r>
          </a:p>
          <a:p>
            <a:pPr marR="0" algn="just" eaLnBrk="1" hangingPunct="1">
              <a:lnSpc>
                <a:spcPts val="1920"/>
              </a:lnSpc>
            </a:pPr>
            <a:endParaRPr lang="es-ES_tradnl" altLang="es-MX" sz="1800" b="1" dirty="0" smtClean="0">
              <a:solidFill>
                <a:schemeClr val="tx2">
                  <a:lumMod val="75000"/>
                </a:schemeClr>
              </a:solidFill>
            </a:endParaRPr>
          </a:p>
          <a:p>
            <a:pPr marR="0" algn="just" eaLnBrk="1" hangingPunct="1">
              <a:lnSpc>
                <a:spcPts val="1920"/>
              </a:lnSpc>
            </a:pPr>
            <a:endParaRPr lang="es-ES_tradnl" altLang="es-MX" sz="1800" b="1" dirty="0" smtClean="0">
              <a:solidFill>
                <a:schemeClr val="tx2">
                  <a:lumMod val="75000"/>
                </a:schemeClr>
              </a:solidFill>
            </a:endParaRPr>
          </a:p>
        </p:txBody>
      </p:sp>
      <p:sp>
        <p:nvSpPr>
          <p:cNvPr id="4" name="3 Rectángulo"/>
          <p:cNvSpPr/>
          <p:nvPr/>
        </p:nvSpPr>
        <p:spPr>
          <a:xfrm>
            <a:off x="3162730" y="3908275"/>
            <a:ext cx="952500" cy="6429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200" b="1" dirty="0">
                <a:solidFill>
                  <a:schemeClr val="tx2">
                    <a:lumMod val="75000"/>
                  </a:schemeClr>
                </a:solidFill>
                <a:latin typeface="Constantia" panose="02030602050306030303" pitchFamily="18" charset="0"/>
              </a:rPr>
              <a:t>Hipo-</a:t>
            </a:r>
          </a:p>
          <a:p>
            <a:pPr algn="ctr" eaLnBrk="1" hangingPunct="1"/>
            <a:endParaRPr lang="es-ES_tradnl" altLang="es-MX" sz="1200" b="1" dirty="0">
              <a:solidFill>
                <a:schemeClr val="tx2">
                  <a:lumMod val="75000"/>
                </a:schemeClr>
              </a:solidFill>
              <a:latin typeface="Constantia" panose="02030602050306030303" pitchFamily="18" charset="0"/>
            </a:endParaRPr>
          </a:p>
          <a:p>
            <a:pPr algn="ctr" eaLnBrk="1" hangingPunct="1"/>
            <a:r>
              <a:rPr lang="es-ES_tradnl" altLang="es-MX" sz="1200" b="1" dirty="0" smtClean="0">
                <a:solidFill>
                  <a:schemeClr val="tx2">
                    <a:lumMod val="75000"/>
                  </a:schemeClr>
                </a:solidFill>
                <a:latin typeface="Constantia" panose="02030602050306030303" pitchFamily="18" charset="0"/>
              </a:rPr>
              <a:t>Per- </a:t>
            </a:r>
            <a:endParaRPr lang="es-ES_tradnl" altLang="es-MX" sz="1200" b="1" dirty="0">
              <a:solidFill>
                <a:schemeClr val="tx2">
                  <a:lumMod val="75000"/>
                </a:schemeClr>
              </a:solidFill>
              <a:latin typeface="Constantia" panose="02030602050306030303" pitchFamily="18" charset="0"/>
            </a:endParaRPr>
          </a:p>
        </p:txBody>
      </p:sp>
      <p:sp>
        <p:nvSpPr>
          <p:cNvPr id="5" name="4 Rectángulo"/>
          <p:cNvSpPr/>
          <p:nvPr/>
        </p:nvSpPr>
        <p:spPr>
          <a:xfrm>
            <a:off x="4332582" y="3249769"/>
            <a:ext cx="1333500" cy="714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200" b="1">
                <a:solidFill>
                  <a:schemeClr val="tx2">
                    <a:lumMod val="75000"/>
                  </a:schemeClr>
                </a:solidFill>
                <a:latin typeface="Constantia" panose="02030602050306030303" pitchFamily="18" charset="0"/>
              </a:rPr>
              <a:t>-oso</a:t>
            </a:r>
          </a:p>
          <a:p>
            <a:pPr algn="ctr" eaLnBrk="1" hangingPunct="1"/>
            <a:r>
              <a:rPr lang="es-ES_tradnl" altLang="es-MX" sz="1200" b="1">
                <a:solidFill>
                  <a:schemeClr val="tx2">
                    <a:lumMod val="75000"/>
                  </a:schemeClr>
                </a:solidFill>
                <a:latin typeface="Constantia" panose="02030602050306030303" pitchFamily="18" charset="0"/>
              </a:rPr>
              <a:t>-oso</a:t>
            </a:r>
          </a:p>
          <a:p>
            <a:pPr algn="ctr" eaLnBrk="1" hangingPunct="1"/>
            <a:r>
              <a:rPr lang="es-ES_tradnl" altLang="es-MX" sz="1200" b="1">
                <a:solidFill>
                  <a:schemeClr val="tx2">
                    <a:lumMod val="75000"/>
                  </a:schemeClr>
                </a:solidFill>
                <a:latin typeface="Constantia" panose="02030602050306030303" pitchFamily="18" charset="0"/>
              </a:rPr>
              <a:t>-ico</a:t>
            </a:r>
          </a:p>
          <a:p>
            <a:pPr algn="ctr" eaLnBrk="1" hangingPunct="1"/>
            <a:r>
              <a:rPr lang="es-ES_tradnl" altLang="es-MX" sz="1200" b="1">
                <a:solidFill>
                  <a:schemeClr val="tx2">
                    <a:lumMod val="75000"/>
                  </a:schemeClr>
                </a:solidFill>
                <a:latin typeface="Constantia" panose="02030602050306030303" pitchFamily="18" charset="0"/>
              </a:rPr>
              <a:t>-ico</a:t>
            </a:r>
          </a:p>
        </p:txBody>
      </p:sp>
      <p:sp>
        <p:nvSpPr>
          <p:cNvPr id="6" name="5 Rectángulo"/>
          <p:cNvSpPr/>
          <p:nvPr/>
        </p:nvSpPr>
        <p:spPr>
          <a:xfrm>
            <a:off x="2400729" y="5229574"/>
            <a:ext cx="1238251"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200" b="1" dirty="0">
                <a:solidFill>
                  <a:schemeClr val="tx2">
                    <a:lumMod val="75000"/>
                  </a:schemeClr>
                </a:solidFill>
                <a:latin typeface="Constantia" panose="02030602050306030303" pitchFamily="18" charset="0"/>
              </a:rPr>
              <a:t>Mono- </a:t>
            </a:r>
          </a:p>
          <a:p>
            <a:pPr algn="ctr" eaLnBrk="1" hangingPunct="1"/>
            <a:r>
              <a:rPr lang="es-ES_tradnl" altLang="es-MX" sz="1200" b="1" dirty="0">
                <a:solidFill>
                  <a:schemeClr val="tx2">
                    <a:lumMod val="75000"/>
                  </a:schemeClr>
                </a:solidFill>
                <a:latin typeface="Constantia" panose="02030602050306030303" pitchFamily="18" charset="0"/>
              </a:rPr>
              <a:t>Di-</a:t>
            </a:r>
          </a:p>
          <a:p>
            <a:pPr algn="ctr" eaLnBrk="1" hangingPunct="1"/>
            <a:r>
              <a:rPr lang="es-ES_tradnl" altLang="es-MX" sz="1200" b="1" dirty="0" err="1">
                <a:solidFill>
                  <a:schemeClr val="tx2">
                    <a:lumMod val="75000"/>
                  </a:schemeClr>
                </a:solidFill>
                <a:latin typeface="Constantia" panose="02030602050306030303" pitchFamily="18" charset="0"/>
              </a:rPr>
              <a:t>Tri</a:t>
            </a:r>
            <a:r>
              <a:rPr lang="es-ES_tradnl" altLang="es-MX" sz="1200" b="1" dirty="0">
                <a:solidFill>
                  <a:schemeClr val="tx2">
                    <a:lumMod val="75000"/>
                  </a:schemeClr>
                </a:solidFill>
                <a:latin typeface="Constantia" panose="02030602050306030303" pitchFamily="18" charset="0"/>
              </a:rPr>
              <a:t>-</a:t>
            </a:r>
          </a:p>
          <a:p>
            <a:pPr algn="ctr" eaLnBrk="1" hangingPunct="1"/>
            <a:r>
              <a:rPr lang="es-ES_tradnl" altLang="es-MX" sz="1200" b="1" dirty="0">
                <a:solidFill>
                  <a:schemeClr val="tx2">
                    <a:lumMod val="75000"/>
                  </a:schemeClr>
                </a:solidFill>
                <a:latin typeface="Constantia" panose="02030602050306030303" pitchFamily="18" charset="0"/>
              </a:rPr>
              <a:t>Tetra- </a:t>
            </a:r>
          </a:p>
        </p:txBody>
      </p:sp>
      <p:sp>
        <p:nvSpPr>
          <p:cNvPr id="8" name="7 Rectángulo"/>
          <p:cNvSpPr/>
          <p:nvPr/>
        </p:nvSpPr>
        <p:spPr>
          <a:xfrm>
            <a:off x="2855925" y="6086824"/>
            <a:ext cx="1238251"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200" b="1">
                <a:solidFill>
                  <a:schemeClr val="tx2">
                    <a:lumMod val="75000"/>
                  </a:schemeClr>
                </a:solidFill>
                <a:latin typeface="Constantia" panose="02030602050306030303" pitchFamily="18" charset="0"/>
              </a:rPr>
              <a:t>Mono- </a:t>
            </a:r>
          </a:p>
          <a:p>
            <a:pPr algn="ctr" eaLnBrk="1" hangingPunct="1"/>
            <a:r>
              <a:rPr lang="es-ES_tradnl" altLang="es-MX" sz="1200" b="1">
                <a:solidFill>
                  <a:schemeClr val="tx2">
                    <a:lumMod val="75000"/>
                  </a:schemeClr>
                </a:solidFill>
                <a:latin typeface="Constantia" panose="02030602050306030303" pitchFamily="18" charset="0"/>
              </a:rPr>
              <a:t>Di-</a:t>
            </a:r>
          </a:p>
          <a:p>
            <a:pPr algn="ctr" eaLnBrk="1" hangingPunct="1"/>
            <a:r>
              <a:rPr lang="es-ES_tradnl" altLang="es-MX" sz="1200" b="1">
                <a:solidFill>
                  <a:schemeClr val="tx2">
                    <a:lumMod val="75000"/>
                  </a:schemeClr>
                </a:solidFill>
                <a:latin typeface="Constantia" panose="02030602050306030303" pitchFamily="18" charset="0"/>
              </a:rPr>
              <a:t>Tri-</a:t>
            </a:r>
          </a:p>
          <a:p>
            <a:pPr algn="ctr" eaLnBrk="1" hangingPunct="1"/>
            <a:r>
              <a:rPr lang="es-ES_tradnl" altLang="es-MX" sz="1200" b="1">
                <a:solidFill>
                  <a:schemeClr val="tx2">
                    <a:lumMod val="75000"/>
                  </a:schemeClr>
                </a:solidFill>
                <a:latin typeface="Constantia" panose="02030602050306030303" pitchFamily="18" charset="0"/>
              </a:rPr>
              <a:t>Tetra- </a:t>
            </a:r>
          </a:p>
        </p:txBody>
      </p:sp>
    </p:spTree>
    <p:extLst>
      <p:ext uri="{BB962C8B-B14F-4D97-AF65-F5344CB8AC3E}">
        <p14:creationId xmlns:p14="http://schemas.microsoft.com/office/powerpoint/2010/main" val="4226688580"/>
      </p:ext>
    </p:extLst>
  </p:cSld>
  <p:clrMapOvr>
    <a:masterClrMapping/>
  </p:clrMapOvr>
  <p:transition spd="slow">
    <p:wheel spokes="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2 Rectángulo"/>
          <p:cNvSpPr>
            <a:spLocks noChangeArrowheads="1"/>
          </p:cNvSpPr>
          <p:nvPr/>
        </p:nvSpPr>
        <p:spPr bwMode="auto">
          <a:xfrm>
            <a:off x="3367301" y="857251"/>
            <a:ext cx="457048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r>
              <a:rPr lang="es-ES_tradnl" altLang="es-MX" sz="4000" b="1" i="1" u="sng" dirty="0">
                <a:solidFill>
                  <a:srgbClr val="002060"/>
                </a:solidFill>
              </a:rPr>
              <a:t>Ácidos </a:t>
            </a:r>
            <a:r>
              <a:rPr lang="es-ES_tradnl" altLang="es-MX" sz="4000" b="1" i="1" u="sng" dirty="0" err="1">
                <a:solidFill>
                  <a:srgbClr val="002060"/>
                </a:solidFill>
              </a:rPr>
              <a:t>oxoácidos</a:t>
            </a:r>
            <a:endParaRPr lang="es-ES_tradnl" altLang="es-MX" sz="4000" b="1" dirty="0"/>
          </a:p>
        </p:txBody>
      </p:sp>
      <p:graphicFrame>
        <p:nvGraphicFramePr>
          <p:cNvPr id="4" name="3 Tabla"/>
          <p:cNvGraphicFramePr>
            <a:graphicFrameLocks noGrp="1"/>
          </p:cNvGraphicFramePr>
          <p:nvPr>
            <p:extLst>
              <p:ext uri="{D42A27DB-BD31-4B8C-83A1-F6EECF244321}">
                <p14:modId xmlns:p14="http://schemas.microsoft.com/office/powerpoint/2010/main" val="774514149"/>
              </p:ext>
            </p:extLst>
          </p:nvPr>
        </p:nvGraphicFramePr>
        <p:xfrm>
          <a:off x="1428751" y="1785938"/>
          <a:ext cx="10001250" cy="3784600"/>
        </p:xfrm>
        <a:graphic>
          <a:graphicData uri="http://schemas.openxmlformats.org/drawingml/2006/table">
            <a:tbl>
              <a:tblPr/>
              <a:tblGrid>
                <a:gridCol w="2499783"/>
                <a:gridCol w="2501900"/>
                <a:gridCol w="2499784"/>
                <a:gridCol w="2499783"/>
              </a:tblGrid>
              <a:tr h="9461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Fórmula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Tradicional</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Stock</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Funcional</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461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HClO</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4</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perclórico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Tetraoxoclorato (VII) de hidrógeno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tetraoxoclórico (VII)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9461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SO</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4</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sulfúrico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Tetraoxosulfato (VI) de hidrógeno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tetraoxosulfúrico (VI)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94615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CO</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carbonoso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Dioxocarbonato (II) de hidrógeno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Ácido </a:t>
                      </a:r>
                      <a:r>
                        <a:rPr kumimoji="0" lang="es-ES_tradnl" altLang="es-MX" sz="2000" b="0" i="0" u="none" strike="noStrike" cap="none" normalizeH="0" baseline="0" dirty="0" err="1" smtClean="0">
                          <a:ln>
                            <a:noFill/>
                          </a:ln>
                          <a:solidFill>
                            <a:srgbClr val="000000"/>
                          </a:solidFill>
                          <a:effectLst/>
                          <a:latin typeface="Calibri" panose="020F0502020204030204" pitchFamily="34" charset="0"/>
                          <a:ea typeface="Calibri" panose="020F0502020204030204" pitchFamily="34" charset="0"/>
                        </a:rPr>
                        <a:t>dioxocarbónico</a:t>
                      </a:r>
                      <a:r>
                        <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 (II)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bl>
          </a:graphicData>
        </a:graphic>
      </p:graphicFrame>
    </p:spTree>
    <p:extLst>
      <p:ext uri="{BB962C8B-B14F-4D97-AF65-F5344CB8AC3E}">
        <p14:creationId xmlns:p14="http://schemas.microsoft.com/office/powerpoint/2010/main" val="2553847296"/>
      </p:ext>
    </p:extLst>
  </p:cSld>
  <p:clrMapOvr>
    <a:masterClrMapping/>
  </p:clrMapOvr>
  <p:transition spd="slow">
    <p:wheel spokes="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1200" y="642918"/>
            <a:ext cx="10468864" cy="785818"/>
          </a:xfrm>
          <a:ln>
            <a:miter lim="800000"/>
            <a:headEnd/>
            <a:tailEnd/>
          </a:ln>
        </p:spPr>
        <p:txBody>
          <a:bodyPr>
            <a:normAutofit fontScale="90000"/>
          </a:bodyPr>
          <a:lstStyle/>
          <a:p>
            <a:pPr algn="ctr" eaLnBrk="1" hangingPunct="1">
              <a:defRPr/>
            </a:pPr>
            <a:r>
              <a:rPr lang="es-ES_tradnl" b="1" i="1" u="sng" dirty="0" smtClean="0">
                <a:solidFill>
                  <a:srgbClr val="002060"/>
                </a:solidFill>
              </a:rPr>
              <a:t>Ácidos especiales (I)</a:t>
            </a:r>
            <a:endParaRPr lang="es-ES_tradnl" b="1" dirty="0"/>
          </a:p>
        </p:txBody>
      </p:sp>
      <p:sp>
        <p:nvSpPr>
          <p:cNvPr id="35843" name="2 Subtítulo"/>
          <p:cNvSpPr>
            <a:spLocks noGrp="1"/>
          </p:cNvSpPr>
          <p:nvPr>
            <p:ph type="subTitle" idx="1"/>
          </p:nvPr>
        </p:nvSpPr>
        <p:spPr>
          <a:xfrm>
            <a:off x="285751" y="1571626"/>
            <a:ext cx="10473267" cy="4786313"/>
          </a:xfrm>
        </p:spPr>
        <p:txBody>
          <a:bodyPr>
            <a:normAutofit/>
          </a:bodyPr>
          <a:lstStyle/>
          <a:p>
            <a:pPr marR="0" algn="l" eaLnBrk="1" hangingPunct="1"/>
            <a:r>
              <a:rPr lang="es-ES_tradnl" altLang="es-MX" b="1" i="1" u="sng" dirty="0" smtClean="0"/>
              <a:t>Manganeso </a:t>
            </a:r>
          </a:p>
          <a:p>
            <a:pPr marR="0" algn="l" eaLnBrk="1" hangingPunct="1"/>
            <a:endParaRPr lang="es-ES_tradnl" altLang="es-MX" b="1" i="1" u="sng" dirty="0" smtClean="0"/>
          </a:p>
          <a:p>
            <a:pPr marR="0" algn="l" eaLnBrk="1" hangingPunct="1"/>
            <a:endParaRPr lang="es-ES_tradnl" altLang="es-MX" b="1" i="1" u="sng" dirty="0" smtClean="0"/>
          </a:p>
          <a:p>
            <a:pPr marR="0" algn="l" eaLnBrk="1" hangingPunct="1"/>
            <a:endParaRPr lang="es-ES_tradnl" altLang="es-MX" b="1" i="1" u="sng" dirty="0" smtClean="0"/>
          </a:p>
          <a:p>
            <a:pPr marR="0" algn="l" eaLnBrk="1" hangingPunct="1"/>
            <a:endParaRPr lang="es-ES_tradnl" altLang="es-MX" b="1" i="1" u="sng" dirty="0" smtClean="0"/>
          </a:p>
          <a:p>
            <a:pPr marR="0" algn="l" eaLnBrk="1" hangingPunct="1"/>
            <a:endParaRPr lang="es-ES_tradnl" altLang="es-MX" b="1" i="1" u="sng" dirty="0" smtClean="0"/>
          </a:p>
          <a:p>
            <a:pPr marR="0" algn="l" eaLnBrk="1" hangingPunct="1"/>
            <a:endParaRPr lang="es-ES_tradnl" altLang="es-MX" b="1" i="1" u="sng" dirty="0" smtClean="0"/>
          </a:p>
          <a:p>
            <a:pPr marR="0" algn="l" eaLnBrk="1" hangingPunct="1"/>
            <a:r>
              <a:rPr lang="es-ES_tradnl" altLang="es-MX" b="1" i="1" u="sng" dirty="0" smtClean="0"/>
              <a:t>Cromo</a:t>
            </a:r>
            <a:endParaRPr lang="es-ES_tradnl" altLang="es-MX" b="1" i="1" u="sng" dirty="0" smtClean="0"/>
          </a:p>
          <a:p>
            <a:pPr marR="0" algn="l" eaLnBrk="1" hangingPunct="1"/>
            <a:endParaRPr lang="es-ES_tradnl" altLang="es-MX" b="1" i="1" u="sng" dirty="0" smtClean="0"/>
          </a:p>
          <a:p>
            <a:pPr marR="0" algn="l" eaLnBrk="1" hangingPunct="1"/>
            <a:endParaRPr lang="es-ES_tradnl" altLang="es-MX" b="1" i="1" u="sng" dirty="0" smtClean="0"/>
          </a:p>
          <a:p>
            <a:pPr marR="0" algn="l" eaLnBrk="1" hangingPunct="1"/>
            <a:endParaRPr lang="es-ES_tradnl" altLang="es-MX" b="1" i="1" u="sng" dirty="0" smtClean="0"/>
          </a:p>
          <a:p>
            <a:pPr marR="0" algn="l" eaLnBrk="1" hangingPunct="1"/>
            <a:endParaRPr lang="es-ES_tradnl" altLang="es-MX" b="1" i="1" u="sng" dirty="0" smtClean="0"/>
          </a:p>
        </p:txBody>
      </p:sp>
      <p:graphicFrame>
        <p:nvGraphicFramePr>
          <p:cNvPr id="5" name="4 Tabla"/>
          <p:cNvGraphicFramePr>
            <a:graphicFrameLocks noGrp="1"/>
          </p:cNvGraphicFramePr>
          <p:nvPr>
            <p:extLst>
              <p:ext uri="{D42A27DB-BD31-4B8C-83A1-F6EECF244321}">
                <p14:modId xmlns:p14="http://schemas.microsoft.com/office/powerpoint/2010/main" val="3033961590"/>
              </p:ext>
            </p:extLst>
          </p:nvPr>
        </p:nvGraphicFramePr>
        <p:xfrm>
          <a:off x="762000" y="2047591"/>
          <a:ext cx="10382251" cy="2738120"/>
        </p:xfrm>
        <a:graphic>
          <a:graphicData uri="http://schemas.openxmlformats.org/drawingml/2006/table">
            <a:tbl>
              <a:tblPr/>
              <a:tblGrid>
                <a:gridCol w="2076451"/>
                <a:gridCol w="2076449"/>
                <a:gridCol w="2076451"/>
                <a:gridCol w="2076449"/>
                <a:gridCol w="2076451"/>
              </a:tblGrid>
              <a:tr h="53657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s-ES_tradnl" altLang="es-MX" sz="16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es-ES_tradnl" altLang="es-MX" sz="16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Fórmula</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Tradicional</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Sistemática</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Funcional</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r>
              <a:tr h="53657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IV</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a:t>
                      </a:r>
                      <a:r>
                        <a:rPr kumimoji="0" lang="es-ES_tradnl" altLang="es-MX" sz="16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MnO</a:t>
                      </a:r>
                      <a:r>
                        <a:rPr kumimoji="0" lang="es-ES_tradnl" altLang="es-MX" sz="16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3</a:t>
                      </a:r>
                      <a:endPar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Manganoso</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Trioxomanganato (IV) de hidrógeno</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trioxomangánico (IV)</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r>
              <a:tr h="53657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VI</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a:t>
                      </a:r>
                      <a:r>
                        <a:rPr kumimoji="0" lang="es-ES_tradnl" altLang="es-MX" sz="16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MnO</a:t>
                      </a:r>
                      <a:r>
                        <a:rPr kumimoji="0" lang="es-ES_tradnl" altLang="es-MX" sz="16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4</a:t>
                      </a:r>
                      <a:endPar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Mangánico</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Tetraoxomanganato (VI) de hidrógeno</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tetraoxomangánico (VI)</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BF5"/>
                    </a:solidFill>
                  </a:tcPr>
                </a:tc>
              </a:tr>
              <a:tr h="53657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VII</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HMnO</a:t>
                      </a:r>
                      <a:r>
                        <a:rPr kumimoji="0" lang="es-ES_tradnl" altLang="es-MX" sz="16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4</a:t>
                      </a:r>
                      <a:endPar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Permangánico</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Tetraoxomanganato (VII) de hidrógeno</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s-ES_tradnl" altLang="es-MX" sz="16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Ácido </a:t>
                      </a:r>
                      <a:r>
                        <a:rPr kumimoji="0" lang="es-ES_tradnl" altLang="es-MX" sz="1600" b="0" i="0" u="none" strike="noStrike" cap="none" normalizeH="0" baseline="0" dirty="0" err="1" smtClean="0">
                          <a:ln>
                            <a:noFill/>
                          </a:ln>
                          <a:solidFill>
                            <a:srgbClr val="000000"/>
                          </a:solidFill>
                          <a:effectLst/>
                          <a:latin typeface="Calibri" panose="020F0502020204030204" pitchFamily="34" charset="0"/>
                          <a:ea typeface="Calibri" panose="020F0502020204030204" pitchFamily="34" charset="0"/>
                        </a:rPr>
                        <a:t>tetraoxomangánico</a:t>
                      </a:r>
                      <a:r>
                        <a:rPr kumimoji="0" lang="es-ES_tradnl" altLang="es-MX" sz="16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 (VII)</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r>
            </a:tbl>
          </a:graphicData>
        </a:graphic>
      </p:graphicFrame>
      <p:graphicFrame>
        <p:nvGraphicFramePr>
          <p:cNvPr id="6" name="5 Tabla"/>
          <p:cNvGraphicFramePr>
            <a:graphicFrameLocks noGrp="1"/>
          </p:cNvGraphicFramePr>
          <p:nvPr>
            <p:extLst>
              <p:ext uri="{D42A27DB-BD31-4B8C-83A1-F6EECF244321}">
                <p14:modId xmlns:p14="http://schemas.microsoft.com/office/powerpoint/2010/main" val="1691423924"/>
              </p:ext>
            </p:extLst>
          </p:nvPr>
        </p:nvGraphicFramePr>
        <p:xfrm>
          <a:off x="666752" y="5243092"/>
          <a:ext cx="10382249" cy="1055307"/>
        </p:xfrm>
        <a:graphic>
          <a:graphicData uri="http://schemas.openxmlformats.org/drawingml/2006/table">
            <a:tbl>
              <a:tblPr/>
              <a:tblGrid>
                <a:gridCol w="2076449"/>
                <a:gridCol w="2076451"/>
                <a:gridCol w="2076449"/>
                <a:gridCol w="2076451"/>
                <a:gridCol w="2076449"/>
              </a:tblGrid>
              <a:tr h="442913">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Valencia</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Fórmula</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Tradicional</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Sistemática</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Funcional</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r>
              <a:tr h="442913">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VI</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a:t>
                      </a:r>
                      <a:r>
                        <a:rPr kumimoji="0" lang="es-ES_tradnl" altLang="es-MX" sz="18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CrO</a:t>
                      </a:r>
                      <a:r>
                        <a:rPr kumimoji="0" lang="es-ES_tradnl" altLang="es-MX" sz="18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4</a:t>
                      </a:r>
                      <a:endPar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Ácido crómico</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Tetraoxocromato (VI) de hidrógeno</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18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Ácido </a:t>
                      </a:r>
                      <a:r>
                        <a:rPr kumimoji="0" lang="es-ES_tradnl" altLang="es-MX" sz="1800" b="0" i="0" u="none" strike="noStrike" cap="none" normalizeH="0" baseline="0" dirty="0" err="1" smtClean="0">
                          <a:ln>
                            <a:noFill/>
                          </a:ln>
                          <a:solidFill>
                            <a:srgbClr val="000000"/>
                          </a:solidFill>
                          <a:effectLst/>
                          <a:latin typeface="Calibri" panose="020F0502020204030204" pitchFamily="34" charset="0"/>
                          <a:ea typeface="Calibri" panose="020F0502020204030204" pitchFamily="34" charset="0"/>
                        </a:rPr>
                        <a:t>tetraxocrómico</a:t>
                      </a:r>
                      <a:r>
                        <a:rPr kumimoji="0" lang="es-ES_tradnl" altLang="es-MX" sz="18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 (VI)</a:t>
                      </a:r>
                    </a:p>
                  </a:txBody>
                  <a:tcPr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D5EA"/>
                    </a:solidFill>
                  </a:tcPr>
                </a:tc>
              </a:tr>
            </a:tbl>
          </a:graphicData>
        </a:graphic>
      </p:graphicFrame>
    </p:spTree>
    <p:extLst>
      <p:ext uri="{BB962C8B-B14F-4D97-AF65-F5344CB8AC3E}">
        <p14:creationId xmlns:p14="http://schemas.microsoft.com/office/powerpoint/2010/main" val="3704643515"/>
      </p:ext>
    </p:extLst>
  </p:cSld>
  <p:clrMapOvr>
    <a:masterClrMapping/>
  </p:clrMapOvr>
  <p:transition spd="slow">
    <p:wheel spokes="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1200" y="500042"/>
            <a:ext cx="10468864" cy="714380"/>
          </a:xfrm>
          <a:ln>
            <a:miter lim="800000"/>
            <a:headEnd/>
            <a:tailEnd/>
          </a:ln>
        </p:spPr>
        <p:txBody>
          <a:bodyPr>
            <a:normAutofit fontScale="90000"/>
          </a:bodyPr>
          <a:lstStyle/>
          <a:p>
            <a:pPr algn="ctr">
              <a:defRPr/>
            </a:pPr>
            <a:r>
              <a:rPr lang="es-ES_tradnl" i="1" u="sng" dirty="0" smtClean="0">
                <a:solidFill>
                  <a:srgbClr val="002060"/>
                </a:solidFill>
              </a:rPr>
              <a:t>Ácidos especiales (II)</a:t>
            </a:r>
            <a:endParaRPr lang="es-ES_tradnl" dirty="0"/>
          </a:p>
        </p:txBody>
      </p:sp>
      <p:sp>
        <p:nvSpPr>
          <p:cNvPr id="36867" name="2 Subtítulo"/>
          <p:cNvSpPr>
            <a:spLocks noGrp="1"/>
          </p:cNvSpPr>
          <p:nvPr>
            <p:ph type="subTitle" idx="1"/>
          </p:nvPr>
        </p:nvSpPr>
        <p:spPr>
          <a:xfrm>
            <a:off x="431371" y="1772816"/>
            <a:ext cx="5664629" cy="4643438"/>
          </a:xfrm>
        </p:spPr>
        <p:txBody>
          <a:bodyPr>
            <a:normAutofit/>
          </a:bodyPr>
          <a:lstStyle/>
          <a:p>
            <a:pPr lvl="1" algn="l">
              <a:lnSpc>
                <a:spcPts val="2160"/>
              </a:lnSpc>
            </a:pPr>
            <a:r>
              <a:rPr lang="es-ES_tradnl" altLang="es-MX" sz="2800" b="1" u="sng" dirty="0" smtClean="0"/>
              <a:t>Fósforo</a:t>
            </a:r>
          </a:p>
          <a:p>
            <a:pPr lvl="1" algn="l">
              <a:lnSpc>
                <a:spcPts val="2160"/>
              </a:lnSpc>
            </a:pPr>
            <a:r>
              <a:rPr lang="es-ES_tradnl" altLang="es-MX" sz="2800" dirty="0" smtClean="0"/>
              <a:t>P</a:t>
            </a:r>
            <a:r>
              <a:rPr lang="es-ES_tradnl" altLang="es-MX" sz="2800" baseline="-25000" dirty="0" smtClean="0"/>
              <a:t>2</a:t>
            </a:r>
            <a:r>
              <a:rPr lang="es-ES_tradnl" altLang="es-MX" sz="2800" dirty="0" smtClean="0"/>
              <a:t>O + 3H</a:t>
            </a:r>
            <a:r>
              <a:rPr lang="es-ES_tradnl" altLang="es-MX" sz="2800" baseline="-25000" dirty="0" smtClean="0"/>
              <a:t>2</a:t>
            </a:r>
            <a:r>
              <a:rPr lang="es-ES_tradnl" altLang="es-MX" sz="2800" dirty="0" smtClean="0"/>
              <a:t>O = H</a:t>
            </a:r>
            <a:r>
              <a:rPr lang="es-ES_tradnl" altLang="es-MX" sz="2800" baseline="-25000" dirty="0" smtClean="0"/>
              <a:t>6</a:t>
            </a:r>
            <a:r>
              <a:rPr lang="es-ES_tradnl" altLang="es-MX" sz="2800" dirty="0" smtClean="0"/>
              <a:t>P</a:t>
            </a:r>
            <a:r>
              <a:rPr lang="es-ES_tradnl" altLang="es-MX" sz="2800" baseline="-25000" dirty="0" smtClean="0"/>
              <a:t>2</a:t>
            </a:r>
            <a:r>
              <a:rPr lang="es-ES_tradnl" altLang="es-MX" sz="2800" dirty="0" smtClean="0"/>
              <a:t>O</a:t>
            </a:r>
            <a:r>
              <a:rPr lang="es-ES_tradnl" altLang="es-MX" sz="2800" baseline="-25000" dirty="0" smtClean="0"/>
              <a:t>4</a:t>
            </a:r>
            <a:r>
              <a:rPr lang="es-ES_tradnl" altLang="es-MX" sz="2800" dirty="0" smtClean="0"/>
              <a:t> = H</a:t>
            </a:r>
            <a:r>
              <a:rPr lang="es-ES_tradnl" altLang="es-MX" sz="2800" baseline="-25000" dirty="0" smtClean="0"/>
              <a:t>3</a:t>
            </a:r>
            <a:r>
              <a:rPr lang="es-ES_tradnl" altLang="es-MX" sz="2800" dirty="0" smtClean="0"/>
              <a:t>PO</a:t>
            </a:r>
            <a:r>
              <a:rPr lang="es-ES_tradnl" altLang="es-MX" sz="2800" baseline="-25000" dirty="0" smtClean="0"/>
              <a:t>2</a:t>
            </a:r>
            <a:endParaRPr lang="es-ES_tradnl" altLang="es-MX" sz="2800" dirty="0" smtClean="0"/>
          </a:p>
          <a:p>
            <a:pPr lvl="1" algn="l">
              <a:lnSpc>
                <a:spcPts val="2160"/>
              </a:lnSpc>
            </a:pPr>
            <a:r>
              <a:rPr lang="es-ES_tradnl" altLang="es-MX" sz="2800" dirty="0" smtClean="0"/>
              <a:t>P</a:t>
            </a:r>
            <a:r>
              <a:rPr lang="es-ES_tradnl" altLang="es-MX" sz="2800" baseline="-25000" dirty="0" smtClean="0"/>
              <a:t>2</a:t>
            </a:r>
            <a:r>
              <a:rPr lang="es-ES_tradnl" altLang="es-MX" sz="2800" dirty="0" smtClean="0"/>
              <a:t>O</a:t>
            </a:r>
            <a:r>
              <a:rPr lang="es-ES_tradnl" altLang="es-MX" sz="2800" baseline="-25000" dirty="0" smtClean="0"/>
              <a:t>3</a:t>
            </a:r>
            <a:r>
              <a:rPr lang="es-ES_tradnl" altLang="es-MX" sz="2800" dirty="0" smtClean="0"/>
              <a:t> + 3H</a:t>
            </a:r>
            <a:r>
              <a:rPr lang="es-ES_tradnl" altLang="es-MX" sz="2800" baseline="-25000" dirty="0" smtClean="0"/>
              <a:t>2</a:t>
            </a:r>
            <a:r>
              <a:rPr lang="es-ES_tradnl" altLang="es-MX" sz="2800" dirty="0" smtClean="0"/>
              <a:t>O = H</a:t>
            </a:r>
            <a:r>
              <a:rPr lang="es-ES_tradnl" altLang="es-MX" sz="2800" baseline="-25000" dirty="0" smtClean="0"/>
              <a:t>6</a:t>
            </a:r>
            <a:r>
              <a:rPr lang="es-ES_tradnl" altLang="es-MX" sz="2800" dirty="0" smtClean="0"/>
              <a:t>P</a:t>
            </a:r>
            <a:r>
              <a:rPr lang="es-ES_tradnl" altLang="es-MX" sz="2800" baseline="-25000" dirty="0" smtClean="0"/>
              <a:t>2</a:t>
            </a:r>
            <a:r>
              <a:rPr lang="es-ES_tradnl" altLang="es-MX" sz="2800" dirty="0" smtClean="0"/>
              <a:t>O</a:t>
            </a:r>
            <a:r>
              <a:rPr lang="es-ES_tradnl" altLang="es-MX" sz="2800" baseline="-25000" dirty="0" smtClean="0"/>
              <a:t>6</a:t>
            </a:r>
            <a:r>
              <a:rPr lang="es-ES_tradnl" altLang="es-MX" sz="2800" dirty="0" smtClean="0"/>
              <a:t> = H</a:t>
            </a:r>
            <a:r>
              <a:rPr lang="es-ES_tradnl" altLang="es-MX" sz="2800" baseline="-25000" dirty="0" smtClean="0"/>
              <a:t>3</a:t>
            </a:r>
            <a:r>
              <a:rPr lang="es-ES_tradnl" altLang="es-MX" sz="2800" dirty="0" smtClean="0"/>
              <a:t>PO</a:t>
            </a:r>
            <a:r>
              <a:rPr lang="es-ES_tradnl" altLang="es-MX" sz="2800" baseline="-25000" dirty="0" smtClean="0"/>
              <a:t>3</a:t>
            </a:r>
            <a:endParaRPr lang="es-ES_tradnl" altLang="es-MX" sz="2800" dirty="0" smtClean="0"/>
          </a:p>
          <a:p>
            <a:pPr lvl="1" algn="l">
              <a:lnSpc>
                <a:spcPts val="2160"/>
              </a:lnSpc>
            </a:pPr>
            <a:r>
              <a:rPr lang="es-ES_tradnl" altLang="es-MX" sz="2800" dirty="0" smtClean="0"/>
              <a:t>P</a:t>
            </a:r>
            <a:r>
              <a:rPr lang="es-ES_tradnl" altLang="es-MX" sz="2800" baseline="-25000" dirty="0" smtClean="0"/>
              <a:t>2</a:t>
            </a:r>
            <a:r>
              <a:rPr lang="es-ES_tradnl" altLang="es-MX" sz="2800" dirty="0" smtClean="0"/>
              <a:t>O</a:t>
            </a:r>
            <a:r>
              <a:rPr lang="es-ES_tradnl" altLang="es-MX" sz="2800" baseline="-25000" dirty="0" smtClean="0"/>
              <a:t>5</a:t>
            </a:r>
            <a:r>
              <a:rPr lang="es-ES_tradnl" altLang="es-MX" sz="2800" dirty="0" smtClean="0"/>
              <a:t> + 3H</a:t>
            </a:r>
            <a:r>
              <a:rPr lang="es-ES_tradnl" altLang="es-MX" sz="2800" baseline="-25000" dirty="0" smtClean="0"/>
              <a:t>2</a:t>
            </a:r>
            <a:r>
              <a:rPr lang="es-ES_tradnl" altLang="es-MX" sz="2800" dirty="0" smtClean="0"/>
              <a:t>O = H</a:t>
            </a:r>
            <a:r>
              <a:rPr lang="es-ES_tradnl" altLang="es-MX" sz="2800" baseline="-25000" dirty="0" smtClean="0"/>
              <a:t>6</a:t>
            </a:r>
            <a:r>
              <a:rPr lang="es-ES_tradnl" altLang="es-MX" sz="2800" dirty="0" smtClean="0"/>
              <a:t>P</a:t>
            </a:r>
            <a:r>
              <a:rPr lang="es-ES_tradnl" altLang="es-MX" sz="2800" baseline="-25000" dirty="0" smtClean="0"/>
              <a:t>2</a:t>
            </a:r>
            <a:r>
              <a:rPr lang="es-ES_tradnl" altLang="es-MX" sz="2800" dirty="0" smtClean="0"/>
              <a:t>O</a:t>
            </a:r>
            <a:r>
              <a:rPr lang="es-ES_tradnl" altLang="es-MX" sz="2800" baseline="-25000" dirty="0" smtClean="0"/>
              <a:t>8</a:t>
            </a:r>
            <a:r>
              <a:rPr lang="es-ES_tradnl" altLang="es-MX" sz="2800" dirty="0" smtClean="0"/>
              <a:t> = </a:t>
            </a:r>
            <a:r>
              <a:rPr lang="es-ES_tradnl" altLang="es-MX" sz="2800" dirty="0" smtClean="0"/>
              <a:t>H</a:t>
            </a:r>
            <a:r>
              <a:rPr lang="es-ES_tradnl" altLang="es-MX" sz="2800" baseline="-25000" dirty="0" smtClean="0"/>
              <a:t>3</a:t>
            </a:r>
            <a:r>
              <a:rPr lang="es-ES_tradnl" altLang="es-MX" sz="2800" dirty="0" smtClean="0"/>
              <a:t>PO</a:t>
            </a:r>
            <a:r>
              <a:rPr lang="es-ES_tradnl" altLang="es-MX" sz="2800" baseline="-25000" dirty="0" smtClean="0"/>
              <a:t>4</a:t>
            </a:r>
          </a:p>
          <a:p>
            <a:pPr lvl="1" algn="l">
              <a:lnSpc>
                <a:spcPts val="2160"/>
              </a:lnSpc>
            </a:pPr>
            <a:endParaRPr lang="es-ES_tradnl" altLang="es-MX" sz="2800" baseline="-25000" dirty="0" smtClean="0"/>
          </a:p>
          <a:p>
            <a:pPr lvl="1" algn="l">
              <a:lnSpc>
                <a:spcPts val="2160"/>
              </a:lnSpc>
            </a:pPr>
            <a:r>
              <a:rPr lang="es-ES_tradnl" altLang="es-MX" sz="4000" b="1" u="sng" baseline="-25000" dirty="0" smtClean="0"/>
              <a:t>Arsénico</a:t>
            </a:r>
          </a:p>
          <a:p>
            <a:pPr lvl="1" algn="l">
              <a:lnSpc>
                <a:spcPts val="2160"/>
              </a:lnSpc>
            </a:pPr>
            <a:endParaRPr lang="es-ES_tradnl" altLang="es-MX" sz="4000" b="1" u="sng" dirty="0" smtClean="0"/>
          </a:p>
          <a:p>
            <a:pPr lvl="1" algn="l">
              <a:lnSpc>
                <a:spcPts val="2160"/>
              </a:lnSpc>
            </a:pPr>
            <a:r>
              <a:rPr lang="es-ES_tradnl" altLang="es-MX" sz="2800" dirty="0" smtClean="0"/>
              <a:t>As</a:t>
            </a:r>
            <a:r>
              <a:rPr lang="es-ES_tradnl" altLang="es-MX" sz="2800" baseline="-25000" dirty="0" smtClean="0"/>
              <a:t>2</a:t>
            </a:r>
            <a:r>
              <a:rPr lang="es-ES_tradnl" altLang="es-MX" sz="2800" dirty="0" smtClean="0"/>
              <a:t>O + 3H</a:t>
            </a:r>
            <a:r>
              <a:rPr lang="es-ES_tradnl" altLang="es-MX" sz="2800" baseline="-25000" dirty="0" smtClean="0"/>
              <a:t>2</a:t>
            </a:r>
            <a:r>
              <a:rPr lang="es-ES_tradnl" altLang="es-MX" sz="2800" dirty="0" smtClean="0"/>
              <a:t>O =H</a:t>
            </a:r>
            <a:r>
              <a:rPr lang="es-ES_tradnl" altLang="es-MX" sz="2800" baseline="-25000" dirty="0" smtClean="0"/>
              <a:t>6</a:t>
            </a:r>
            <a:r>
              <a:rPr lang="es-ES_tradnl" altLang="es-MX" sz="2800" dirty="0" smtClean="0"/>
              <a:t>As</a:t>
            </a:r>
            <a:r>
              <a:rPr lang="es-ES_tradnl" altLang="es-MX" sz="2800" baseline="-25000" dirty="0" smtClean="0"/>
              <a:t>2</a:t>
            </a:r>
            <a:r>
              <a:rPr lang="es-ES_tradnl" altLang="es-MX" sz="2800" dirty="0" smtClean="0"/>
              <a:t>O</a:t>
            </a:r>
            <a:r>
              <a:rPr lang="es-ES_tradnl" altLang="es-MX" sz="2800" baseline="-25000" dirty="0" smtClean="0"/>
              <a:t>4</a:t>
            </a:r>
            <a:r>
              <a:rPr lang="es-ES_tradnl" altLang="es-MX" sz="2800" dirty="0" smtClean="0"/>
              <a:t> = H</a:t>
            </a:r>
            <a:r>
              <a:rPr lang="es-ES_tradnl" altLang="es-MX" sz="2800" baseline="-25000" dirty="0" smtClean="0"/>
              <a:t>3</a:t>
            </a:r>
            <a:r>
              <a:rPr lang="es-ES_tradnl" altLang="es-MX" sz="2800" dirty="0" smtClean="0"/>
              <a:t>AsO</a:t>
            </a:r>
            <a:r>
              <a:rPr lang="es-ES_tradnl" altLang="es-MX" sz="2800" baseline="-25000" dirty="0" smtClean="0"/>
              <a:t>2</a:t>
            </a:r>
            <a:endParaRPr lang="es-ES_tradnl" altLang="es-MX" sz="2800" dirty="0" smtClean="0"/>
          </a:p>
          <a:p>
            <a:pPr lvl="1" algn="l">
              <a:lnSpc>
                <a:spcPts val="2160"/>
              </a:lnSpc>
            </a:pPr>
            <a:r>
              <a:rPr lang="es-ES_tradnl" altLang="es-MX" sz="2800" dirty="0" smtClean="0"/>
              <a:t>As</a:t>
            </a:r>
            <a:r>
              <a:rPr lang="es-ES_tradnl" altLang="es-MX" sz="2800" baseline="-25000" dirty="0" smtClean="0"/>
              <a:t>2</a:t>
            </a:r>
            <a:r>
              <a:rPr lang="es-ES_tradnl" altLang="es-MX" sz="2800" dirty="0" smtClean="0"/>
              <a:t>O</a:t>
            </a:r>
            <a:r>
              <a:rPr lang="es-ES_tradnl" altLang="es-MX" sz="2800" baseline="-25000" dirty="0" smtClean="0"/>
              <a:t>3 </a:t>
            </a:r>
            <a:r>
              <a:rPr lang="es-ES_tradnl" altLang="es-MX" sz="2800" dirty="0" smtClean="0"/>
              <a:t>+ 3H</a:t>
            </a:r>
            <a:r>
              <a:rPr lang="es-ES_tradnl" altLang="es-MX" sz="2800" baseline="-25000" dirty="0" smtClean="0"/>
              <a:t>2</a:t>
            </a:r>
            <a:r>
              <a:rPr lang="es-ES_tradnl" altLang="es-MX" sz="2800" dirty="0" smtClean="0"/>
              <a:t>O = H</a:t>
            </a:r>
            <a:r>
              <a:rPr lang="es-ES_tradnl" altLang="es-MX" sz="2800" baseline="-25000" dirty="0" smtClean="0"/>
              <a:t>6</a:t>
            </a:r>
            <a:r>
              <a:rPr lang="es-ES_tradnl" altLang="es-MX" sz="2800" dirty="0" smtClean="0"/>
              <a:t>As</a:t>
            </a:r>
            <a:r>
              <a:rPr lang="es-ES_tradnl" altLang="es-MX" sz="2800" baseline="-25000" dirty="0" smtClean="0"/>
              <a:t>2</a:t>
            </a:r>
            <a:r>
              <a:rPr lang="es-ES_tradnl" altLang="es-MX" sz="2800" dirty="0" smtClean="0"/>
              <a:t>O</a:t>
            </a:r>
            <a:r>
              <a:rPr lang="es-ES_tradnl" altLang="es-MX" sz="2800" baseline="-25000" dirty="0" smtClean="0"/>
              <a:t>6</a:t>
            </a:r>
            <a:r>
              <a:rPr lang="es-ES_tradnl" altLang="es-MX" sz="2800" dirty="0" smtClean="0"/>
              <a:t> = H</a:t>
            </a:r>
            <a:r>
              <a:rPr lang="es-ES_tradnl" altLang="es-MX" sz="2800" baseline="-25000" dirty="0" smtClean="0"/>
              <a:t>3</a:t>
            </a:r>
            <a:r>
              <a:rPr lang="es-ES_tradnl" altLang="es-MX" sz="2800" dirty="0" smtClean="0"/>
              <a:t>AsO</a:t>
            </a:r>
            <a:r>
              <a:rPr lang="es-ES_tradnl" altLang="es-MX" sz="2800" baseline="-25000" dirty="0" smtClean="0"/>
              <a:t>3</a:t>
            </a:r>
            <a:endParaRPr lang="es-ES_tradnl" altLang="es-MX" sz="2800" dirty="0" smtClean="0"/>
          </a:p>
          <a:p>
            <a:pPr lvl="1" algn="l">
              <a:lnSpc>
                <a:spcPts val="2160"/>
              </a:lnSpc>
            </a:pPr>
            <a:r>
              <a:rPr lang="es-ES_tradnl" altLang="es-MX" sz="2800" dirty="0" smtClean="0"/>
              <a:t>As</a:t>
            </a:r>
            <a:r>
              <a:rPr lang="es-ES_tradnl" altLang="es-MX" sz="2800" baseline="-25000" dirty="0" smtClean="0"/>
              <a:t>2</a:t>
            </a:r>
            <a:r>
              <a:rPr lang="es-ES_tradnl" altLang="es-MX" sz="2800" dirty="0" smtClean="0"/>
              <a:t>O</a:t>
            </a:r>
            <a:r>
              <a:rPr lang="es-ES_tradnl" altLang="es-MX" sz="2800" baseline="-25000" dirty="0" smtClean="0"/>
              <a:t>5</a:t>
            </a:r>
            <a:r>
              <a:rPr lang="es-ES_tradnl" altLang="es-MX" sz="2800" dirty="0" smtClean="0"/>
              <a:t> + 3H</a:t>
            </a:r>
            <a:r>
              <a:rPr lang="es-ES_tradnl" altLang="es-MX" sz="2800" baseline="-25000" dirty="0" smtClean="0"/>
              <a:t>2</a:t>
            </a:r>
            <a:r>
              <a:rPr lang="es-ES_tradnl" altLang="es-MX" sz="2800" dirty="0" smtClean="0"/>
              <a:t>O = H</a:t>
            </a:r>
            <a:r>
              <a:rPr lang="es-ES_tradnl" altLang="es-MX" sz="2800" baseline="-25000" dirty="0" smtClean="0"/>
              <a:t>6</a:t>
            </a:r>
            <a:r>
              <a:rPr lang="es-ES_tradnl" altLang="es-MX" sz="2800" dirty="0" smtClean="0"/>
              <a:t>As</a:t>
            </a:r>
            <a:r>
              <a:rPr lang="es-ES_tradnl" altLang="es-MX" sz="2800" baseline="-25000" dirty="0" smtClean="0"/>
              <a:t>2</a:t>
            </a:r>
            <a:r>
              <a:rPr lang="es-ES_tradnl" altLang="es-MX" sz="2800" dirty="0" smtClean="0"/>
              <a:t>O</a:t>
            </a:r>
            <a:r>
              <a:rPr lang="es-ES_tradnl" altLang="es-MX" sz="2800" baseline="-25000" dirty="0" smtClean="0"/>
              <a:t>8</a:t>
            </a:r>
            <a:r>
              <a:rPr lang="es-ES_tradnl" altLang="es-MX" sz="2800" dirty="0" smtClean="0"/>
              <a:t> = H</a:t>
            </a:r>
            <a:r>
              <a:rPr lang="es-ES_tradnl" altLang="es-MX" sz="2800" baseline="-25000" dirty="0" smtClean="0"/>
              <a:t>3</a:t>
            </a:r>
            <a:r>
              <a:rPr lang="es-ES_tradnl" altLang="es-MX" sz="2800" dirty="0" smtClean="0"/>
              <a:t>AsO</a:t>
            </a:r>
            <a:r>
              <a:rPr lang="es-ES_tradnl" altLang="es-MX" sz="2800" baseline="-25000" dirty="0" smtClean="0"/>
              <a:t>5</a:t>
            </a:r>
          </a:p>
          <a:p>
            <a:pPr marR="0" algn="l"/>
            <a:endParaRPr lang="es-ES_tradnl" altLang="es-MX" sz="3600" dirty="0" smtClean="0"/>
          </a:p>
        </p:txBody>
      </p:sp>
      <p:sp>
        <p:nvSpPr>
          <p:cNvPr id="3" name="Rectángulo 2"/>
          <p:cNvSpPr/>
          <p:nvPr/>
        </p:nvSpPr>
        <p:spPr>
          <a:xfrm>
            <a:off x="6719392" y="1340768"/>
            <a:ext cx="5472608" cy="3682226"/>
          </a:xfrm>
          <a:prstGeom prst="rect">
            <a:avLst/>
          </a:prstGeom>
        </p:spPr>
        <p:txBody>
          <a:bodyPr wrap="square">
            <a:spAutoFit/>
          </a:bodyPr>
          <a:lstStyle/>
          <a:p>
            <a:endParaRPr lang="pt-BR" sz="2400" b="1" u="sng" dirty="0" smtClean="0"/>
          </a:p>
          <a:p>
            <a:endParaRPr lang="pt-BR" sz="2400" b="1" u="sng" dirty="0"/>
          </a:p>
          <a:p>
            <a:r>
              <a:rPr lang="pt-BR" sz="2400" b="1" u="sng" dirty="0" err="1" smtClean="0"/>
              <a:t>Antimonio</a:t>
            </a:r>
            <a:endParaRPr lang="pt-BR" sz="2400" b="1" u="sng" dirty="0" smtClean="0"/>
          </a:p>
          <a:p>
            <a:endParaRPr lang="pt-BR" sz="2400" dirty="0" smtClean="0"/>
          </a:p>
          <a:p>
            <a:pPr>
              <a:lnSpc>
                <a:spcPct val="200000"/>
              </a:lnSpc>
            </a:pPr>
            <a:r>
              <a:rPr lang="pt-BR" sz="2400" dirty="0">
                <a:solidFill>
                  <a:srgbClr val="000000"/>
                </a:solidFill>
                <a:sym typeface="Helvetica Light" charset="0"/>
              </a:rPr>
              <a:t>Sb</a:t>
            </a:r>
            <a:r>
              <a:rPr lang="pt-BR" sz="2400" baseline="-25000" dirty="0">
                <a:solidFill>
                  <a:srgbClr val="000000"/>
                </a:solidFill>
                <a:sym typeface="Helvetica Light" charset="0"/>
              </a:rPr>
              <a:t>2</a:t>
            </a:r>
            <a:r>
              <a:rPr lang="pt-BR" sz="2400" dirty="0">
                <a:solidFill>
                  <a:srgbClr val="000000"/>
                </a:solidFill>
                <a:sym typeface="Helvetica Light" charset="0"/>
              </a:rPr>
              <a:t>O + 3H</a:t>
            </a:r>
            <a:r>
              <a:rPr lang="pt-BR" sz="2400" baseline="-25000" dirty="0">
                <a:solidFill>
                  <a:srgbClr val="000000"/>
                </a:solidFill>
                <a:sym typeface="Helvetica Light" charset="0"/>
              </a:rPr>
              <a:t>2</a:t>
            </a:r>
            <a:r>
              <a:rPr lang="pt-BR" sz="2400" dirty="0">
                <a:solidFill>
                  <a:srgbClr val="000000"/>
                </a:solidFill>
                <a:sym typeface="Helvetica Light" charset="0"/>
              </a:rPr>
              <a:t>O = H</a:t>
            </a:r>
            <a:r>
              <a:rPr lang="pt-BR" sz="2400" baseline="-25000" dirty="0">
                <a:solidFill>
                  <a:srgbClr val="000000"/>
                </a:solidFill>
                <a:sym typeface="Helvetica Light" charset="0"/>
              </a:rPr>
              <a:t>6</a:t>
            </a:r>
            <a:r>
              <a:rPr lang="pt-BR" sz="2400" dirty="0">
                <a:solidFill>
                  <a:srgbClr val="000000"/>
                </a:solidFill>
                <a:sym typeface="Helvetica Light" charset="0"/>
              </a:rPr>
              <a:t>Sb</a:t>
            </a:r>
            <a:r>
              <a:rPr lang="pt-BR" sz="2400" baseline="-25000" dirty="0">
                <a:solidFill>
                  <a:srgbClr val="000000"/>
                </a:solidFill>
                <a:sym typeface="Helvetica Light" charset="0"/>
              </a:rPr>
              <a:t>2</a:t>
            </a:r>
            <a:r>
              <a:rPr lang="pt-BR" sz="2400" dirty="0">
                <a:solidFill>
                  <a:srgbClr val="000000"/>
                </a:solidFill>
                <a:sym typeface="Helvetica Light" charset="0"/>
              </a:rPr>
              <a:t>O</a:t>
            </a:r>
            <a:r>
              <a:rPr lang="pt-BR" sz="2400" baseline="-25000" dirty="0">
                <a:solidFill>
                  <a:srgbClr val="000000"/>
                </a:solidFill>
                <a:sym typeface="Helvetica Light" charset="0"/>
              </a:rPr>
              <a:t>4</a:t>
            </a:r>
            <a:r>
              <a:rPr lang="pt-BR" sz="2400" dirty="0">
                <a:solidFill>
                  <a:srgbClr val="000000"/>
                </a:solidFill>
                <a:sym typeface="Helvetica Light" charset="0"/>
              </a:rPr>
              <a:t> = H</a:t>
            </a:r>
            <a:r>
              <a:rPr lang="pt-BR" sz="2400" baseline="-25000" dirty="0">
                <a:solidFill>
                  <a:srgbClr val="000000"/>
                </a:solidFill>
                <a:sym typeface="Helvetica Light" charset="0"/>
              </a:rPr>
              <a:t>3</a:t>
            </a:r>
            <a:r>
              <a:rPr lang="pt-BR" sz="2400" dirty="0">
                <a:solidFill>
                  <a:srgbClr val="000000"/>
                </a:solidFill>
                <a:sym typeface="Helvetica Light" charset="0"/>
              </a:rPr>
              <a:t>SbO</a:t>
            </a:r>
            <a:r>
              <a:rPr lang="pt-BR" sz="2400" baseline="-25000" dirty="0">
                <a:solidFill>
                  <a:srgbClr val="000000"/>
                </a:solidFill>
                <a:sym typeface="Helvetica Light" charset="0"/>
              </a:rPr>
              <a:t>2</a:t>
            </a:r>
          </a:p>
          <a:p>
            <a:pPr>
              <a:lnSpc>
                <a:spcPct val="200000"/>
              </a:lnSpc>
            </a:pPr>
            <a:r>
              <a:rPr lang="pt-BR" sz="2400" dirty="0">
                <a:solidFill>
                  <a:srgbClr val="000000"/>
                </a:solidFill>
                <a:sym typeface="Helvetica Light" charset="0"/>
              </a:rPr>
              <a:t>Sb</a:t>
            </a:r>
            <a:r>
              <a:rPr lang="pt-BR" sz="2400" baseline="-25000" dirty="0">
                <a:solidFill>
                  <a:srgbClr val="000000"/>
                </a:solidFill>
                <a:sym typeface="Helvetica Light" charset="0"/>
              </a:rPr>
              <a:t>2</a:t>
            </a:r>
            <a:r>
              <a:rPr lang="pt-BR" sz="2400" dirty="0">
                <a:solidFill>
                  <a:srgbClr val="000000"/>
                </a:solidFill>
                <a:sym typeface="Helvetica Light" charset="0"/>
              </a:rPr>
              <a:t>O</a:t>
            </a:r>
            <a:r>
              <a:rPr lang="pt-BR" sz="2400" baseline="-25000" dirty="0">
                <a:solidFill>
                  <a:srgbClr val="000000"/>
                </a:solidFill>
                <a:sym typeface="Helvetica Light" charset="0"/>
              </a:rPr>
              <a:t>3</a:t>
            </a:r>
            <a:r>
              <a:rPr lang="pt-BR" sz="2400" dirty="0">
                <a:solidFill>
                  <a:srgbClr val="000000"/>
                </a:solidFill>
                <a:sym typeface="Helvetica Light" charset="0"/>
              </a:rPr>
              <a:t> + 3H</a:t>
            </a:r>
            <a:r>
              <a:rPr lang="pt-BR" sz="2400" baseline="-25000" dirty="0">
                <a:solidFill>
                  <a:srgbClr val="000000"/>
                </a:solidFill>
                <a:sym typeface="Helvetica Light" charset="0"/>
              </a:rPr>
              <a:t>2</a:t>
            </a:r>
            <a:r>
              <a:rPr lang="pt-BR" sz="2400" dirty="0">
                <a:solidFill>
                  <a:srgbClr val="000000"/>
                </a:solidFill>
                <a:sym typeface="Helvetica Light" charset="0"/>
              </a:rPr>
              <a:t>O = H</a:t>
            </a:r>
            <a:r>
              <a:rPr lang="pt-BR" sz="2400" baseline="-25000" dirty="0">
                <a:solidFill>
                  <a:srgbClr val="000000"/>
                </a:solidFill>
                <a:sym typeface="Helvetica Light" charset="0"/>
              </a:rPr>
              <a:t>6</a:t>
            </a:r>
            <a:r>
              <a:rPr lang="pt-BR" sz="2400" dirty="0">
                <a:solidFill>
                  <a:srgbClr val="000000"/>
                </a:solidFill>
                <a:sym typeface="Helvetica Light" charset="0"/>
              </a:rPr>
              <a:t>Sb</a:t>
            </a:r>
            <a:r>
              <a:rPr lang="pt-BR" sz="2400" baseline="-25000" dirty="0">
                <a:solidFill>
                  <a:srgbClr val="000000"/>
                </a:solidFill>
                <a:sym typeface="Helvetica Light" charset="0"/>
              </a:rPr>
              <a:t>2</a:t>
            </a:r>
            <a:r>
              <a:rPr lang="pt-BR" sz="2400" dirty="0">
                <a:solidFill>
                  <a:srgbClr val="000000"/>
                </a:solidFill>
                <a:sym typeface="Helvetica Light" charset="0"/>
              </a:rPr>
              <a:t>O</a:t>
            </a:r>
            <a:r>
              <a:rPr lang="pt-BR" sz="2400" baseline="-25000" dirty="0">
                <a:solidFill>
                  <a:srgbClr val="000000"/>
                </a:solidFill>
                <a:sym typeface="Helvetica Light" charset="0"/>
              </a:rPr>
              <a:t>6</a:t>
            </a:r>
            <a:r>
              <a:rPr lang="pt-BR" sz="2400" dirty="0">
                <a:solidFill>
                  <a:srgbClr val="000000"/>
                </a:solidFill>
                <a:sym typeface="Helvetica Light" charset="0"/>
              </a:rPr>
              <a:t> = H</a:t>
            </a:r>
            <a:r>
              <a:rPr lang="pt-BR" sz="2400" baseline="-25000" dirty="0">
                <a:solidFill>
                  <a:srgbClr val="000000"/>
                </a:solidFill>
                <a:sym typeface="Helvetica Light" charset="0"/>
              </a:rPr>
              <a:t>3</a:t>
            </a:r>
            <a:r>
              <a:rPr lang="pt-BR" sz="2400" dirty="0">
                <a:solidFill>
                  <a:srgbClr val="000000"/>
                </a:solidFill>
                <a:sym typeface="Helvetica Light" charset="0"/>
              </a:rPr>
              <a:t>SbO</a:t>
            </a:r>
            <a:r>
              <a:rPr lang="pt-BR" sz="2400" baseline="-25000" dirty="0">
                <a:solidFill>
                  <a:srgbClr val="000000"/>
                </a:solidFill>
                <a:sym typeface="Helvetica Light" charset="0"/>
              </a:rPr>
              <a:t>3</a:t>
            </a:r>
          </a:p>
          <a:p>
            <a:pPr>
              <a:lnSpc>
                <a:spcPct val="200000"/>
              </a:lnSpc>
            </a:pPr>
            <a:r>
              <a:rPr lang="pt-BR" sz="2400" dirty="0">
                <a:solidFill>
                  <a:srgbClr val="000000"/>
                </a:solidFill>
                <a:sym typeface="Helvetica Light" charset="0"/>
              </a:rPr>
              <a:t>Sb</a:t>
            </a:r>
            <a:r>
              <a:rPr lang="pt-BR" sz="2400" baseline="-25000" dirty="0">
                <a:solidFill>
                  <a:srgbClr val="000000"/>
                </a:solidFill>
                <a:sym typeface="Helvetica Light" charset="0"/>
              </a:rPr>
              <a:t>2</a:t>
            </a:r>
            <a:r>
              <a:rPr lang="pt-BR" sz="2400" dirty="0">
                <a:solidFill>
                  <a:srgbClr val="000000"/>
                </a:solidFill>
                <a:sym typeface="Helvetica Light" charset="0"/>
              </a:rPr>
              <a:t>O</a:t>
            </a:r>
            <a:r>
              <a:rPr lang="pt-BR" sz="2400" baseline="-25000" dirty="0">
                <a:solidFill>
                  <a:srgbClr val="000000"/>
                </a:solidFill>
                <a:sym typeface="Helvetica Light" charset="0"/>
              </a:rPr>
              <a:t>5</a:t>
            </a:r>
            <a:r>
              <a:rPr lang="pt-BR" sz="2400" dirty="0">
                <a:solidFill>
                  <a:srgbClr val="000000"/>
                </a:solidFill>
                <a:sym typeface="Helvetica Light" charset="0"/>
              </a:rPr>
              <a:t> + 3H</a:t>
            </a:r>
            <a:r>
              <a:rPr lang="pt-BR" sz="2400" baseline="-25000" dirty="0">
                <a:solidFill>
                  <a:srgbClr val="000000"/>
                </a:solidFill>
                <a:sym typeface="Helvetica Light" charset="0"/>
              </a:rPr>
              <a:t>2</a:t>
            </a:r>
            <a:r>
              <a:rPr lang="pt-BR" sz="2400" dirty="0">
                <a:solidFill>
                  <a:srgbClr val="000000"/>
                </a:solidFill>
                <a:sym typeface="Helvetica Light" charset="0"/>
              </a:rPr>
              <a:t>O = H</a:t>
            </a:r>
            <a:r>
              <a:rPr lang="pt-BR" sz="2400" baseline="-25000" dirty="0">
                <a:solidFill>
                  <a:srgbClr val="000000"/>
                </a:solidFill>
                <a:sym typeface="Helvetica Light" charset="0"/>
              </a:rPr>
              <a:t>6</a:t>
            </a:r>
            <a:r>
              <a:rPr lang="pt-BR" sz="2400" dirty="0">
                <a:solidFill>
                  <a:srgbClr val="000000"/>
                </a:solidFill>
                <a:sym typeface="Helvetica Light" charset="0"/>
              </a:rPr>
              <a:t>Sb2O</a:t>
            </a:r>
            <a:r>
              <a:rPr lang="pt-BR" sz="2400" baseline="-25000" dirty="0">
                <a:solidFill>
                  <a:srgbClr val="000000"/>
                </a:solidFill>
                <a:sym typeface="Helvetica Light" charset="0"/>
              </a:rPr>
              <a:t>8</a:t>
            </a:r>
            <a:r>
              <a:rPr lang="pt-BR" sz="2400" dirty="0">
                <a:solidFill>
                  <a:srgbClr val="000000"/>
                </a:solidFill>
                <a:sym typeface="Helvetica Light" charset="0"/>
              </a:rPr>
              <a:t> = H</a:t>
            </a:r>
            <a:r>
              <a:rPr lang="pt-BR" sz="2400" baseline="-25000" dirty="0">
                <a:solidFill>
                  <a:srgbClr val="000000"/>
                </a:solidFill>
                <a:sym typeface="Helvetica Light" charset="0"/>
              </a:rPr>
              <a:t>3</a:t>
            </a:r>
            <a:r>
              <a:rPr lang="pt-BR" sz="2400" dirty="0">
                <a:solidFill>
                  <a:srgbClr val="000000"/>
                </a:solidFill>
                <a:sym typeface="Helvetica Light" charset="0"/>
              </a:rPr>
              <a:t>SbO</a:t>
            </a:r>
            <a:r>
              <a:rPr lang="pt-BR" sz="2400" baseline="-25000" dirty="0">
                <a:solidFill>
                  <a:srgbClr val="000000"/>
                </a:solidFill>
                <a:sym typeface="Helvetica Light" charset="0"/>
              </a:rPr>
              <a:t>4</a:t>
            </a:r>
            <a:endParaRPr lang="es-MX" sz="2400" baseline="-25000" dirty="0">
              <a:solidFill>
                <a:srgbClr val="000000"/>
              </a:solidFill>
              <a:sym typeface="Helvetica Light" charset="0"/>
            </a:endParaRPr>
          </a:p>
        </p:txBody>
      </p:sp>
    </p:spTree>
    <p:extLst>
      <p:ext uri="{BB962C8B-B14F-4D97-AF65-F5344CB8AC3E}">
        <p14:creationId xmlns:p14="http://schemas.microsoft.com/office/powerpoint/2010/main" val="3963048368"/>
      </p:ext>
    </p:extLst>
  </p:cSld>
  <p:clrMapOvr>
    <a:masterClrMapping/>
  </p:clrMapOvr>
  <p:transition spd="slow">
    <p:wheel spokes="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11200" y="571480"/>
            <a:ext cx="10468864" cy="714380"/>
          </a:xfrm>
          <a:ln>
            <a:miter lim="800000"/>
            <a:headEnd/>
            <a:tailEnd/>
          </a:ln>
        </p:spPr>
        <p:txBody>
          <a:bodyPr>
            <a:normAutofit fontScale="90000"/>
          </a:bodyPr>
          <a:lstStyle/>
          <a:p>
            <a:pPr algn="ctr">
              <a:defRPr/>
            </a:pPr>
            <a:r>
              <a:rPr lang="es-ES_tradnl" i="1" u="sng" dirty="0" smtClean="0">
                <a:solidFill>
                  <a:srgbClr val="002060"/>
                </a:solidFill>
              </a:rPr>
              <a:t>Sales Oxisales</a:t>
            </a:r>
            <a:endParaRPr lang="es-ES_tradnl" dirty="0"/>
          </a:p>
        </p:txBody>
      </p:sp>
      <p:sp>
        <p:nvSpPr>
          <p:cNvPr id="37891" name="2 Subtítulo"/>
          <p:cNvSpPr>
            <a:spLocks noGrp="1"/>
          </p:cNvSpPr>
          <p:nvPr>
            <p:ph type="subTitle" idx="1"/>
          </p:nvPr>
        </p:nvSpPr>
        <p:spPr>
          <a:xfrm>
            <a:off x="711200" y="1357314"/>
            <a:ext cx="10473267" cy="4929187"/>
          </a:xfrm>
        </p:spPr>
        <p:txBody>
          <a:bodyPr>
            <a:normAutofit/>
          </a:bodyPr>
          <a:lstStyle/>
          <a:p>
            <a:pPr marR="0" algn="just" eaLnBrk="1" hangingPunct="1">
              <a:lnSpc>
                <a:spcPts val="1920"/>
              </a:lnSpc>
            </a:pPr>
            <a:endParaRPr lang="es-ES_tradnl" altLang="es-MX" sz="1800" b="1" dirty="0" smtClean="0">
              <a:solidFill>
                <a:schemeClr val="tx2">
                  <a:lumMod val="75000"/>
                </a:schemeClr>
              </a:solidFill>
            </a:endParaRPr>
          </a:p>
          <a:p>
            <a:pPr marR="0" algn="just" eaLnBrk="1" hangingPunct="1">
              <a:lnSpc>
                <a:spcPts val="1920"/>
              </a:lnSpc>
            </a:pPr>
            <a:r>
              <a:rPr lang="es-ES_tradnl" altLang="es-MX" sz="1800" b="1" dirty="0" smtClean="0">
                <a:solidFill>
                  <a:schemeClr val="tx2">
                    <a:lumMod val="75000"/>
                  </a:schemeClr>
                </a:solidFill>
              </a:rPr>
              <a:t>- </a:t>
            </a:r>
            <a:r>
              <a:rPr lang="es-ES_tradnl" altLang="es-MX" sz="1800" b="1" dirty="0" smtClean="0">
                <a:solidFill>
                  <a:schemeClr val="tx2">
                    <a:lumMod val="75000"/>
                  </a:schemeClr>
                </a:solidFill>
              </a:rPr>
              <a:t>Compuestos ternarios formados por: Metal + No Metal  + Oxígeno</a:t>
            </a:r>
          </a:p>
          <a:p>
            <a:pPr marR="0" algn="just" eaLnBrk="1" hangingPunct="1">
              <a:lnSpc>
                <a:spcPts val="1920"/>
              </a:lnSpc>
              <a:buFontTx/>
              <a:buChar char="-"/>
            </a:pPr>
            <a:r>
              <a:rPr lang="es-ES_tradnl" altLang="es-MX" sz="1800" b="1" dirty="0" smtClean="0">
                <a:solidFill>
                  <a:schemeClr val="tx2">
                    <a:lumMod val="75000"/>
                  </a:schemeClr>
                </a:solidFill>
              </a:rPr>
              <a:t> Fórmula: M </a:t>
            </a:r>
            <a:r>
              <a:rPr lang="es-ES_tradnl" altLang="es-MX" sz="1800" b="1" baseline="-25000" dirty="0" smtClean="0">
                <a:solidFill>
                  <a:schemeClr val="tx2">
                    <a:lumMod val="75000"/>
                  </a:schemeClr>
                </a:solidFill>
              </a:rPr>
              <a:t>a </a:t>
            </a:r>
            <a:r>
              <a:rPr lang="es-ES_tradnl" altLang="es-MX" sz="1800" b="1" dirty="0" smtClean="0">
                <a:solidFill>
                  <a:schemeClr val="tx2">
                    <a:lumMod val="75000"/>
                  </a:schemeClr>
                </a:solidFill>
              </a:rPr>
              <a:t>(</a:t>
            </a:r>
            <a:r>
              <a:rPr lang="es-ES_tradnl" altLang="es-MX" sz="1800" b="1" baseline="-25000" dirty="0" smtClean="0">
                <a:solidFill>
                  <a:schemeClr val="tx2">
                    <a:lumMod val="75000"/>
                  </a:schemeClr>
                </a:solidFill>
              </a:rPr>
              <a:t> </a:t>
            </a:r>
            <a:r>
              <a:rPr lang="es-ES_tradnl" altLang="es-MX" sz="1800" b="1" dirty="0" err="1" smtClean="0">
                <a:solidFill>
                  <a:schemeClr val="tx2">
                    <a:lumMod val="75000"/>
                  </a:schemeClr>
                </a:solidFill>
              </a:rPr>
              <a:t>X</a:t>
            </a:r>
            <a:r>
              <a:rPr lang="es-ES_tradnl" altLang="es-MX" sz="1800" b="1" baseline="-25000" dirty="0" err="1" smtClean="0">
                <a:solidFill>
                  <a:schemeClr val="tx2">
                    <a:lumMod val="75000"/>
                  </a:schemeClr>
                </a:solidFill>
              </a:rPr>
              <a:t>b</a:t>
            </a:r>
            <a:r>
              <a:rPr lang="es-ES_tradnl" altLang="es-MX" sz="1800" b="1" dirty="0" err="1" smtClean="0">
                <a:solidFill>
                  <a:schemeClr val="tx2">
                    <a:lumMod val="75000"/>
                  </a:schemeClr>
                </a:solidFill>
              </a:rPr>
              <a:t>O</a:t>
            </a:r>
            <a:r>
              <a:rPr lang="es-ES_tradnl" altLang="es-MX" sz="1800" b="1" baseline="-25000" dirty="0" err="1" smtClean="0">
                <a:solidFill>
                  <a:schemeClr val="tx2">
                    <a:lumMod val="75000"/>
                  </a:schemeClr>
                </a:solidFill>
              </a:rPr>
              <a:t>c</a:t>
            </a:r>
            <a:r>
              <a:rPr lang="es-ES_tradnl" altLang="es-MX" sz="1800" b="1" dirty="0" smtClean="0">
                <a:solidFill>
                  <a:schemeClr val="tx2">
                    <a:lumMod val="75000"/>
                  </a:schemeClr>
                </a:solidFill>
              </a:rPr>
              <a:t> )</a:t>
            </a:r>
            <a:r>
              <a:rPr lang="es-ES_tradnl" altLang="es-MX" sz="2000" b="1" baseline="-25000" dirty="0" smtClean="0">
                <a:solidFill>
                  <a:schemeClr val="tx2">
                    <a:lumMod val="75000"/>
                  </a:schemeClr>
                </a:solidFill>
              </a:rPr>
              <a:t> val M</a:t>
            </a:r>
            <a:endParaRPr lang="es-ES_tradnl" altLang="es-MX" sz="1800" b="1" baseline="-25000" dirty="0" smtClean="0">
              <a:solidFill>
                <a:schemeClr val="tx2">
                  <a:lumMod val="75000"/>
                </a:schemeClr>
              </a:solidFill>
            </a:endParaRPr>
          </a:p>
          <a:p>
            <a:pPr marR="0" algn="just" eaLnBrk="1" hangingPunct="1">
              <a:lnSpc>
                <a:spcPts val="1920"/>
              </a:lnSpc>
            </a:pPr>
            <a:r>
              <a:rPr lang="es-ES_tradnl" altLang="es-MX" sz="1800" b="1" dirty="0" smtClean="0">
                <a:solidFill>
                  <a:schemeClr val="tx2">
                    <a:lumMod val="75000"/>
                  </a:schemeClr>
                </a:solidFill>
              </a:rPr>
              <a:t> Cambiamos el oxígeno por un metal y ponemos su valencia fuera del paréntesis. El subíndice que tiene el hidrógeno se deja.</a:t>
            </a:r>
          </a:p>
          <a:p>
            <a:pPr marR="0" algn="just" eaLnBrk="1" hangingPunct="1">
              <a:lnSpc>
                <a:spcPts val="1920"/>
              </a:lnSpc>
            </a:pPr>
            <a:r>
              <a:rPr lang="es-ES_tradnl" altLang="es-MX" sz="1800" b="1" dirty="0" smtClean="0">
                <a:solidFill>
                  <a:schemeClr val="tx2">
                    <a:lumMod val="75000"/>
                  </a:schemeClr>
                </a:solidFill>
              </a:rPr>
              <a:t>Nomenclatura: </a:t>
            </a:r>
            <a:endParaRPr lang="es-ES_tradnl" altLang="es-MX" sz="1800" b="1" dirty="0" smtClean="0">
              <a:solidFill>
                <a:schemeClr val="tx2">
                  <a:lumMod val="75000"/>
                </a:schemeClr>
              </a:solidFill>
            </a:endParaRPr>
          </a:p>
          <a:p>
            <a:pPr marR="0" algn="just" eaLnBrk="1" hangingPunct="1">
              <a:lnSpc>
                <a:spcPts val="1920"/>
              </a:lnSpc>
            </a:pPr>
            <a:endParaRPr lang="es-ES_tradnl" altLang="es-MX" sz="1800" b="1" dirty="0" smtClean="0">
              <a:solidFill>
                <a:schemeClr val="tx2">
                  <a:lumMod val="75000"/>
                </a:schemeClr>
              </a:solidFill>
            </a:endParaRPr>
          </a:p>
          <a:p>
            <a:pPr marR="0" algn="just" eaLnBrk="1" hangingPunct="1">
              <a:lnSpc>
                <a:spcPts val="1920"/>
              </a:lnSpc>
              <a:buFont typeface="Wingdings" panose="05000000000000000000" pitchFamily="2" charset="2"/>
              <a:buChar char="v"/>
            </a:pPr>
            <a:r>
              <a:rPr lang="es-ES_tradnl" altLang="es-MX" sz="1800" b="1" dirty="0" smtClean="0">
                <a:solidFill>
                  <a:schemeClr val="tx2">
                    <a:lumMod val="75000"/>
                  </a:schemeClr>
                </a:solidFill>
              </a:rPr>
              <a:t> Tradicional:    </a:t>
            </a:r>
            <a:r>
              <a:rPr lang="es-ES_tradnl" altLang="es-MX" sz="1800" b="1" dirty="0" smtClean="0">
                <a:solidFill>
                  <a:schemeClr val="tx2">
                    <a:lumMod val="75000"/>
                  </a:schemeClr>
                </a:solidFill>
              </a:rPr>
              <a:t>                 </a:t>
            </a:r>
            <a:r>
              <a:rPr lang="es-ES_tradnl" altLang="es-MX" sz="1800" b="1" dirty="0" smtClean="0">
                <a:solidFill>
                  <a:schemeClr val="tx2">
                    <a:lumMod val="75000"/>
                  </a:schemeClr>
                </a:solidFill>
              </a:rPr>
              <a:t>[no metal]       </a:t>
            </a:r>
            <a:r>
              <a:rPr lang="es-ES_tradnl" altLang="es-MX" sz="1800" b="1" dirty="0" smtClean="0">
                <a:solidFill>
                  <a:schemeClr val="tx2">
                    <a:lumMod val="75000"/>
                  </a:schemeClr>
                </a:solidFill>
              </a:rPr>
              <a:t>               </a:t>
            </a:r>
            <a:r>
              <a:rPr lang="es-ES_tradnl" altLang="es-MX" sz="1800" b="1" dirty="0" smtClean="0">
                <a:solidFill>
                  <a:schemeClr val="tx2">
                    <a:lumMod val="75000"/>
                  </a:schemeClr>
                </a:solidFill>
              </a:rPr>
              <a:t>[ metal]  </a:t>
            </a:r>
            <a:endParaRPr lang="es-ES_tradnl" altLang="es-MX" sz="1800" b="1" dirty="0" smtClean="0">
              <a:solidFill>
                <a:schemeClr val="tx2">
                  <a:lumMod val="75000"/>
                </a:schemeClr>
              </a:solidFill>
            </a:endParaRPr>
          </a:p>
          <a:p>
            <a:pPr marR="0" algn="just" eaLnBrk="1" hangingPunct="1">
              <a:lnSpc>
                <a:spcPts val="1920"/>
              </a:lnSpc>
              <a:buFont typeface="Wingdings" panose="05000000000000000000" pitchFamily="2" charset="2"/>
              <a:buChar char="v"/>
            </a:pPr>
            <a:endParaRPr lang="es-ES_tradnl" altLang="es-MX" sz="1800" b="1" dirty="0" smtClean="0">
              <a:solidFill>
                <a:schemeClr val="tx2">
                  <a:lumMod val="75000"/>
                </a:schemeClr>
              </a:solidFill>
            </a:endParaRPr>
          </a:p>
          <a:p>
            <a:pPr marR="0" algn="just" eaLnBrk="1" hangingPunct="1">
              <a:lnSpc>
                <a:spcPts val="1920"/>
              </a:lnSpc>
              <a:buFont typeface="Wingdings" panose="05000000000000000000" pitchFamily="2" charset="2"/>
              <a:buChar char="v"/>
            </a:pPr>
            <a:r>
              <a:rPr lang="es-ES_tradnl" altLang="es-MX" sz="1800" b="1" dirty="0" smtClean="0">
                <a:solidFill>
                  <a:schemeClr val="tx2">
                    <a:lumMod val="75000"/>
                  </a:schemeClr>
                </a:solidFill>
              </a:rPr>
              <a:t> Stock: </a:t>
            </a:r>
            <a:r>
              <a:rPr lang="es-ES_tradnl" altLang="es-MX" sz="1800" b="1" dirty="0" smtClean="0">
                <a:solidFill>
                  <a:schemeClr val="tx2">
                    <a:lumMod val="75000"/>
                  </a:schemeClr>
                </a:solidFill>
              </a:rPr>
              <a:t>                     </a:t>
            </a:r>
            <a:r>
              <a:rPr lang="es-ES_tradnl" altLang="es-MX" sz="1800" b="1" dirty="0" smtClean="0">
                <a:solidFill>
                  <a:schemeClr val="tx2">
                    <a:lumMod val="75000"/>
                  </a:schemeClr>
                </a:solidFill>
              </a:rPr>
              <a:t>[no metal] </a:t>
            </a:r>
            <a:r>
              <a:rPr lang="es-ES_tradnl" altLang="es-MX" sz="1800" b="1" dirty="0" smtClean="0">
                <a:solidFill>
                  <a:schemeClr val="tx2">
                    <a:lumMod val="75000"/>
                  </a:schemeClr>
                </a:solidFill>
              </a:rPr>
              <a:t>                      </a:t>
            </a:r>
            <a:r>
              <a:rPr lang="es-ES_tradnl" altLang="es-MX" sz="1800" b="1" dirty="0" smtClean="0">
                <a:solidFill>
                  <a:schemeClr val="tx2">
                    <a:lumMod val="75000"/>
                  </a:schemeClr>
                </a:solidFill>
              </a:rPr>
              <a:t>de [ metal]  </a:t>
            </a:r>
          </a:p>
          <a:p>
            <a:pPr marR="0" algn="just" eaLnBrk="1" hangingPunct="1">
              <a:lnSpc>
                <a:spcPts val="1920"/>
              </a:lnSpc>
            </a:pPr>
            <a:endParaRPr lang="es-ES_tradnl" altLang="es-MX" sz="1800" b="1" dirty="0" smtClean="0">
              <a:solidFill>
                <a:schemeClr val="tx2">
                  <a:lumMod val="75000"/>
                </a:schemeClr>
              </a:solidFill>
            </a:endParaRPr>
          </a:p>
          <a:p>
            <a:pPr marR="0" algn="just" eaLnBrk="1" hangingPunct="1">
              <a:lnSpc>
                <a:spcPts val="1920"/>
              </a:lnSpc>
            </a:pPr>
            <a:endParaRPr lang="es-ES_tradnl" altLang="es-MX" sz="1800" b="1" dirty="0" smtClean="0">
              <a:solidFill>
                <a:schemeClr val="tx2">
                  <a:lumMod val="75000"/>
                </a:schemeClr>
              </a:solidFill>
            </a:endParaRPr>
          </a:p>
          <a:p>
            <a:pPr marR="0" algn="just" eaLnBrk="1" hangingPunct="1">
              <a:lnSpc>
                <a:spcPts val="1920"/>
              </a:lnSpc>
              <a:buFont typeface="Wingdings" panose="05000000000000000000" pitchFamily="2" charset="2"/>
              <a:buChar char="v"/>
            </a:pPr>
            <a:r>
              <a:rPr lang="es-ES_tradnl" altLang="es-MX" sz="1800" b="1" dirty="0" smtClean="0">
                <a:solidFill>
                  <a:schemeClr val="tx2">
                    <a:lumMod val="75000"/>
                  </a:schemeClr>
                </a:solidFill>
              </a:rPr>
              <a:t> Sistemática</a:t>
            </a:r>
            <a:r>
              <a:rPr lang="es-ES_tradnl" altLang="es-MX" sz="1800" b="1" dirty="0" smtClean="0">
                <a:solidFill>
                  <a:schemeClr val="tx2">
                    <a:lumMod val="75000"/>
                  </a:schemeClr>
                </a:solidFill>
              </a:rPr>
              <a:t>:                             </a:t>
            </a:r>
            <a:r>
              <a:rPr lang="es-ES_tradnl" altLang="es-MX" sz="1800" b="1" dirty="0" smtClean="0">
                <a:solidFill>
                  <a:schemeClr val="tx2">
                    <a:lumMod val="75000"/>
                  </a:schemeClr>
                </a:solidFill>
              </a:rPr>
              <a:t>+    </a:t>
            </a:r>
            <a:r>
              <a:rPr lang="es-ES_tradnl" altLang="es-MX" sz="1800" b="1" dirty="0" smtClean="0">
                <a:solidFill>
                  <a:schemeClr val="tx2">
                    <a:lumMod val="75000"/>
                  </a:schemeClr>
                </a:solidFill>
              </a:rPr>
              <a:t>                          </a:t>
            </a:r>
            <a:r>
              <a:rPr lang="es-ES_tradnl" altLang="es-MX" sz="1800" b="1" dirty="0" err="1" smtClean="0">
                <a:solidFill>
                  <a:schemeClr val="tx2">
                    <a:lumMod val="75000"/>
                  </a:schemeClr>
                </a:solidFill>
              </a:rPr>
              <a:t>oxo</a:t>
            </a:r>
            <a:r>
              <a:rPr lang="es-ES_tradnl" altLang="es-MX" sz="1800" b="1" dirty="0" smtClean="0">
                <a:solidFill>
                  <a:schemeClr val="tx2">
                    <a:lumMod val="75000"/>
                  </a:schemeClr>
                </a:solidFill>
              </a:rPr>
              <a:t> [no metal] - ato (val X) de [metal] (val M)</a:t>
            </a:r>
          </a:p>
        </p:txBody>
      </p:sp>
      <p:sp>
        <p:nvSpPr>
          <p:cNvPr id="4" name="3 Rectángulo"/>
          <p:cNvSpPr/>
          <p:nvPr/>
        </p:nvSpPr>
        <p:spPr>
          <a:xfrm>
            <a:off x="2210230" y="3767848"/>
            <a:ext cx="952500" cy="6429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200" b="1">
                <a:solidFill>
                  <a:schemeClr val="tx2">
                    <a:lumMod val="75000"/>
                  </a:schemeClr>
                </a:solidFill>
                <a:latin typeface="Constantia" panose="02030602050306030303" pitchFamily="18" charset="0"/>
              </a:rPr>
              <a:t>Hipo-</a:t>
            </a:r>
          </a:p>
          <a:p>
            <a:pPr algn="ctr" eaLnBrk="1" hangingPunct="1"/>
            <a:endParaRPr lang="es-ES_tradnl" altLang="es-MX" sz="1200" b="1">
              <a:solidFill>
                <a:schemeClr val="tx2">
                  <a:lumMod val="75000"/>
                </a:schemeClr>
              </a:solidFill>
              <a:latin typeface="Constantia" panose="02030602050306030303" pitchFamily="18" charset="0"/>
            </a:endParaRPr>
          </a:p>
          <a:p>
            <a:pPr algn="ctr" eaLnBrk="1" hangingPunct="1"/>
            <a:r>
              <a:rPr lang="es-ES_tradnl" altLang="es-MX" sz="1200" b="1">
                <a:solidFill>
                  <a:schemeClr val="tx2">
                    <a:lumMod val="75000"/>
                  </a:schemeClr>
                </a:solidFill>
                <a:latin typeface="Constantia" panose="02030602050306030303" pitchFamily="18" charset="0"/>
              </a:rPr>
              <a:t>Per-</a:t>
            </a:r>
          </a:p>
        </p:txBody>
      </p:sp>
      <p:sp>
        <p:nvSpPr>
          <p:cNvPr id="5" name="4 Rectángulo"/>
          <p:cNvSpPr/>
          <p:nvPr/>
        </p:nvSpPr>
        <p:spPr>
          <a:xfrm>
            <a:off x="4429125" y="3500423"/>
            <a:ext cx="952500" cy="1000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600" b="1">
                <a:solidFill>
                  <a:schemeClr val="tx2">
                    <a:lumMod val="75000"/>
                  </a:schemeClr>
                </a:solidFill>
                <a:latin typeface="Constantia" panose="02030602050306030303" pitchFamily="18" charset="0"/>
              </a:rPr>
              <a:t>-ito</a:t>
            </a:r>
          </a:p>
          <a:p>
            <a:pPr algn="ctr" eaLnBrk="1" hangingPunct="1"/>
            <a:r>
              <a:rPr lang="es-ES_tradnl" altLang="es-MX" sz="1600" b="1">
                <a:solidFill>
                  <a:schemeClr val="tx2">
                    <a:lumMod val="75000"/>
                  </a:schemeClr>
                </a:solidFill>
                <a:latin typeface="Constantia" panose="02030602050306030303" pitchFamily="18" charset="0"/>
              </a:rPr>
              <a:t>-ito</a:t>
            </a:r>
          </a:p>
          <a:p>
            <a:pPr algn="ctr" eaLnBrk="1" hangingPunct="1"/>
            <a:r>
              <a:rPr lang="es-ES_tradnl" altLang="es-MX" sz="1600" b="1">
                <a:solidFill>
                  <a:schemeClr val="tx2">
                    <a:lumMod val="75000"/>
                  </a:schemeClr>
                </a:solidFill>
                <a:latin typeface="Constantia" panose="02030602050306030303" pitchFamily="18" charset="0"/>
              </a:rPr>
              <a:t>-ato</a:t>
            </a:r>
          </a:p>
          <a:p>
            <a:pPr algn="ctr" eaLnBrk="1" hangingPunct="1"/>
            <a:r>
              <a:rPr lang="es-ES_tradnl" altLang="es-MX" sz="1600" b="1">
                <a:solidFill>
                  <a:schemeClr val="tx2">
                    <a:lumMod val="75000"/>
                  </a:schemeClr>
                </a:solidFill>
                <a:latin typeface="Constantia" panose="02030602050306030303" pitchFamily="18" charset="0"/>
              </a:rPr>
              <a:t>-ato</a:t>
            </a:r>
          </a:p>
        </p:txBody>
      </p:sp>
      <p:sp>
        <p:nvSpPr>
          <p:cNvPr id="6" name="5 Rectángulo"/>
          <p:cNvSpPr/>
          <p:nvPr/>
        </p:nvSpPr>
        <p:spPr>
          <a:xfrm>
            <a:off x="2994835" y="2989099"/>
            <a:ext cx="952500" cy="6429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600" b="1" dirty="0">
                <a:solidFill>
                  <a:schemeClr val="tx2">
                    <a:lumMod val="75000"/>
                  </a:schemeClr>
                </a:solidFill>
                <a:latin typeface="Constantia" panose="02030602050306030303" pitchFamily="18" charset="0"/>
              </a:rPr>
              <a:t>-oso</a:t>
            </a:r>
          </a:p>
          <a:p>
            <a:pPr algn="ctr" eaLnBrk="1" hangingPunct="1"/>
            <a:r>
              <a:rPr lang="es-ES_tradnl" altLang="es-MX" sz="1600" b="1" dirty="0">
                <a:solidFill>
                  <a:schemeClr val="tx2">
                    <a:lumMod val="75000"/>
                  </a:schemeClr>
                </a:solidFill>
                <a:latin typeface="Constantia" panose="02030602050306030303" pitchFamily="18" charset="0"/>
              </a:rPr>
              <a:t>-</a:t>
            </a:r>
            <a:r>
              <a:rPr lang="es-ES_tradnl" altLang="es-MX" sz="1600" b="1" dirty="0" err="1">
                <a:solidFill>
                  <a:schemeClr val="tx2">
                    <a:lumMod val="75000"/>
                  </a:schemeClr>
                </a:solidFill>
                <a:latin typeface="Constantia" panose="02030602050306030303" pitchFamily="18" charset="0"/>
              </a:rPr>
              <a:t>ico</a:t>
            </a:r>
            <a:endParaRPr lang="es-ES_tradnl" altLang="es-MX" sz="1600" b="1" dirty="0">
              <a:solidFill>
                <a:schemeClr val="tx2">
                  <a:lumMod val="75000"/>
                </a:schemeClr>
              </a:solidFill>
              <a:latin typeface="Constantia" panose="02030602050306030303" pitchFamily="18" charset="0"/>
            </a:endParaRPr>
          </a:p>
        </p:txBody>
      </p:sp>
      <p:sp>
        <p:nvSpPr>
          <p:cNvPr id="7" name="6 Rectángulo"/>
          <p:cNvSpPr/>
          <p:nvPr/>
        </p:nvSpPr>
        <p:spPr>
          <a:xfrm>
            <a:off x="1746920" y="4572000"/>
            <a:ext cx="952500" cy="6429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200" b="1">
                <a:solidFill>
                  <a:schemeClr val="tx2">
                    <a:lumMod val="75000"/>
                  </a:schemeClr>
                </a:solidFill>
                <a:latin typeface="Constantia" panose="02030602050306030303" pitchFamily="18" charset="0"/>
              </a:rPr>
              <a:t>Hipo-</a:t>
            </a:r>
          </a:p>
          <a:p>
            <a:pPr algn="ctr" eaLnBrk="1" hangingPunct="1"/>
            <a:endParaRPr lang="es-ES_tradnl" altLang="es-MX" sz="1200" b="1">
              <a:solidFill>
                <a:schemeClr val="tx2">
                  <a:lumMod val="75000"/>
                </a:schemeClr>
              </a:solidFill>
              <a:latin typeface="Constantia" panose="02030602050306030303" pitchFamily="18" charset="0"/>
            </a:endParaRPr>
          </a:p>
          <a:p>
            <a:pPr algn="ctr" eaLnBrk="1" hangingPunct="1"/>
            <a:r>
              <a:rPr lang="es-ES_tradnl" altLang="es-MX" sz="1200" b="1">
                <a:solidFill>
                  <a:schemeClr val="tx2">
                    <a:lumMod val="75000"/>
                  </a:schemeClr>
                </a:solidFill>
                <a:latin typeface="Constantia" panose="02030602050306030303" pitchFamily="18" charset="0"/>
              </a:rPr>
              <a:t>Per-</a:t>
            </a:r>
          </a:p>
        </p:txBody>
      </p:sp>
      <p:sp>
        <p:nvSpPr>
          <p:cNvPr id="8" name="7 Rectángulo"/>
          <p:cNvSpPr/>
          <p:nvPr/>
        </p:nvSpPr>
        <p:spPr>
          <a:xfrm>
            <a:off x="3931408" y="4572001"/>
            <a:ext cx="952500" cy="1000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600" b="1">
                <a:solidFill>
                  <a:schemeClr val="tx2">
                    <a:lumMod val="75000"/>
                  </a:schemeClr>
                </a:solidFill>
                <a:latin typeface="Constantia" panose="02030602050306030303" pitchFamily="18" charset="0"/>
              </a:rPr>
              <a:t>-ito</a:t>
            </a:r>
          </a:p>
          <a:p>
            <a:pPr algn="ctr" eaLnBrk="1" hangingPunct="1"/>
            <a:r>
              <a:rPr lang="es-ES_tradnl" altLang="es-MX" sz="1600" b="1">
                <a:solidFill>
                  <a:schemeClr val="tx2">
                    <a:lumMod val="75000"/>
                  </a:schemeClr>
                </a:solidFill>
                <a:latin typeface="Constantia" panose="02030602050306030303" pitchFamily="18" charset="0"/>
              </a:rPr>
              <a:t>-ito</a:t>
            </a:r>
          </a:p>
          <a:p>
            <a:pPr algn="ctr" eaLnBrk="1" hangingPunct="1"/>
            <a:r>
              <a:rPr lang="es-ES_tradnl" altLang="es-MX" sz="1600" b="1">
                <a:solidFill>
                  <a:schemeClr val="tx2">
                    <a:lumMod val="75000"/>
                  </a:schemeClr>
                </a:solidFill>
                <a:latin typeface="Constantia" panose="02030602050306030303" pitchFamily="18" charset="0"/>
              </a:rPr>
              <a:t>-ato</a:t>
            </a:r>
          </a:p>
          <a:p>
            <a:pPr algn="ctr" eaLnBrk="1" hangingPunct="1"/>
            <a:r>
              <a:rPr lang="es-ES_tradnl" altLang="es-MX" sz="1600" b="1">
                <a:solidFill>
                  <a:schemeClr val="tx2">
                    <a:lumMod val="75000"/>
                  </a:schemeClr>
                </a:solidFill>
                <a:latin typeface="Constantia" panose="02030602050306030303" pitchFamily="18" charset="0"/>
              </a:rPr>
              <a:t>-ato</a:t>
            </a:r>
          </a:p>
        </p:txBody>
      </p:sp>
      <p:sp>
        <p:nvSpPr>
          <p:cNvPr id="9" name="8 Rectángulo"/>
          <p:cNvSpPr/>
          <p:nvPr/>
        </p:nvSpPr>
        <p:spPr>
          <a:xfrm>
            <a:off x="2314722" y="5631520"/>
            <a:ext cx="1238251"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r>
              <a:rPr lang="es-ES_tradnl" altLang="es-MX" sz="1600" b="1">
                <a:solidFill>
                  <a:schemeClr val="tx2">
                    <a:lumMod val="75000"/>
                  </a:schemeClr>
                </a:solidFill>
                <a:latin typeface="Constantia" panose="02030602050306030303" pitchFamily="18" charset="0"/>
              </a:rPr>
              <a:t>Bis-</a:t>
            </a:r>
          </a:p>
          <a:p>
            <a:pPr eaLnBrk="1" hangingPunct="1"/>
            <a:r>
              <a:rPr lang="es-ES_tradnl" altLang="es-MX" sz="1600" b="1">
                <a:solidFill>
                  <a:schemeClr val="tx2">
                    <a:lumMod val="75000"/>
                  </a:schemeClr>
                </a:solidFill>
                <a:latin typeface="Constantia" panose="02030602050306030303" pitchFamily="18" charset="0"/>
              </a:rPr>
              <a:t>Tris-Tetrakis-</a:t>
            </a:r>
          </a:p>
        </p:txBody>
      </p:sp>
      <p:sp>
        <p:nvSpPr>
          <p:cNvPr id="11" name="10 Rectángulo"/>
          <p:cNvSpPr/>
          <p:nvPr/>
        </p:nvSpPr>
        <p:spPr>
          <a:xfrm>
            <a:off x="4143376" y="5689523"/>
            <a:ext cx="1238249"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200" b="1">
                <a:solidFill>
                  <a:schemeClr val="tx2">
                    <a:lumMod val="75000"/>
                  </a:schemeClr>
                </a:solidFill>
                <a:latin typeface="Constantia" panose="02030602050306030303" pitchFamily="18" charset="0"/>
              </a:rPr>
              <a:t>Mono- </a:t>
            </a:r>
          </a:p>
          <a:p>
            <a:pPr algn="ctr" eaLnBrk="1" hangingPunct="1"/>
            <a:r>
              <a:rPr lang="es-ES_tradnl" altLang="es-MX" sz="1200" b="1">
                <a:solidFill>
                  <a:schemeClr val="tx2">
                    <a:lumMod val="75000"/>
                  </a:schemeClr>
                </a:solidFill>
                <a:latin typeface="Constantia" panose="02030602050306030303" pitchFamily="18" charset="0"/>
              </a:rPr>
              <a:t>Di-</a:t>
            </a:r>
          </a:p>
          <a:p>
            <a:pPr algn="ctr" eaLnBrk="1" hangingPunct="1"/>
            <a:r>
              <a:rPr lang="es-ES_tradnl" altLang="es-MX" sz="1200" b="1">
                <a:solidFill>
                  <a:schemeClr val="tx2">
                    <a:lumMod val="75000"/>
                  </a:schemeClr>
                </a:solidFill>
                <a:latin typeface="Constantia" panose="02030602050306030303" pitchFamily="18" charset="0"/>
              </a:rPr>
              <a:t>Tri-</a:t>
            </a:r>
          </a:p>
          <a:p>
            <a:pPr algn="ctr" eaLnBrk="1" hangingPunct="1"/>
            <a:r>
              <a:rPr lang="es-ES_tradnl" altLang="es-MX" sz="1200" b="1">
                <a:solidFill>
                  <a:schemeClr val="tx2">
                    <a:lumMod val="75000"/>
                  </a:schemeClr>
                </a:solidFill>
                <a:latin typeface="Constantia" panose="02030602050306030303" pitchFamily="18" charset="0"/>
              </a:rPr>
              <a:t>Tetra- </a:t>
            </a:r>
          </a:p>
        </p:txBody>
      </p:sp>
    </p:spTree>
    <p:extLst>
      <p:ext uri="{BB962C8B-B14F-4D97-AF65-F5344CB8AC3E}">
        <p14:creationId xmlns:p14="http://schemas.microsoft.com/office/powerpoint/2010/main" val="3145554823"/>
      </p:ext>
    </p:extLst>
  </p:cSld>
  <p:clrMapOvr>
    <a:masterClrMapping/>
  </p:clrMapOvr>
  <p:transition spd="slow">
    <p:wheel spokes="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2 Rectángulo"/>
          <p:cNvSpPr>
            <a:spLocks noChangeArrowheads="1"/>
          </p:cNvSpPr>
          <p:nvPr/>
        </p:nvSpPr>
        <p:spPr bwMode="auto">
          <a:xfrm>
            <a:off x="4008461" y="1000126"/>
            <a:ext cx="377859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4000" b="1" i="1" u="sng" dirty="0">
                <a:solidFill>
                  <a:srgbClr val="002060"/>
                </a:solidFill>
              </a:rPr>
              <a:t>Sales </a:t>
            </a:r>
            <a:r>
              <a:rPr lang="es-ES_tradnl" altLang="es-MX" sz="4000" b="1" i="1" u="sng" dirty="0" err="1">
                <a:solidFill>
                  <a:srgbClr val="002060"/>
                </a:solidFill>
              </a:rPr>
              <a:t>Oxisales</a:t>
            </a:r>
            <a:endParaRPr lang="es-ES_tradnl" altLang="es-MX" sz="4000" b="1" dirty="0"/>
          </a:p>
        </p:txBody>
      </p:sp>
      <p:graphicFrame>
        <p:nvGraphicFramePr>
          <p:cNvPr id="4" name="3 Tabla"/>
          <p:cNvGraphicFramePr>
            <a:graphicFrameLocks noGrp="1"/>
          </p:cNvGraphicFramePr>
          <p:nvPr>
            <p:extLst>
              <p:ext uri="{D42A27DB-BD31-4B8C-83A1-F6EECF244321}">
                <p14:modId xmlns:p14="http://schemas.microsoft.com/office/powerpoint/2010/main" val="2471350127"/>
              </p:ext>
            </p:extLst>
          </p:nvPr>
        </p:nvGraphicFramePr>
        <p:xfrm>
          <a:off x="1238251" y="1928813"/>
          <a:ext cx="10096501" cy="3644900"/>
        </p:xfrm>
        <a:graphic>
          <a:graphicData uri="http://schemas.openxmlformats.org/drawingml/2006/table">
            <a:tbl>
              <a:tblPr/>
              <a:tblGrid>
                <a:gridCol w="2523067"/>
                <a:gridCol w="2525183"/>
                <a:gridCol w="2525184"/>
                <a:gridCol w="2523067"/>
              </a:tblGrid>
              <a:tr h="9112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Fórmula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Tradicional</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Stock</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Sistemática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112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Ni(NO</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3</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3</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Nitrato niquélico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Nitrato de níquel (III)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Tristrioxonitrato (V) de níquel (III)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9112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Co(ClO</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4</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3</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Perclorato cobáltico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Perclorato de cobalto (III)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Tristetraoxoclorato (VII) de cobalto (III)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9112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Pb(ClO)</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4</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Hipoclorito plúmbico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Hipoclorito de plomo (IV)</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dirty="0" err="1" smtClean="0">
                          <a:ln>
                            <a:noFill/>
                          </a:ln>
                          <a:solidFill>
                            <a:srgbClr val="000000"/>
                          </a:solidFill>
                          <a:effectLst/>
                          <a:latin typeface="Calibri" panose="020F0502020204030204" pitchFamily="34" charset="0"/>
                          <a:ea typeface="Calibri" panose="020F0502020204030204" pitchFamily="34" charset="0"/>
                        </a:rPr>
                        <a:t>Tetrakismonoxoclorato</a:t>
                      </a:r>
                      <a:r>
                        <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 (I) de plomo (IV)</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bl>
          </a:graphicData>
        </a:graphic>
      </p:graphicFrame>
    </p:spTree>
    <p:extLst>
      <p:ext uri="{BB962C8B-B14F-4D97-AF65-F5344CB8AC3E}">
        <p14:creationId xmlns:p14="http://schemas.microsoft.com/office/powerpoint/2010/main" val="1006564034"/>
      </p:ext>
    </p:extLst>
  </p:cSld>
  <p:clrMapOvr>
    <a:masterClrMapping/>
  </p:clrMapOvr>
  <p:transition spd="slow">
    <p:wheel spokes="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1051930" y="2630436"/>
            <a:ext cx="9810751" cy="4594423"/>
          </a:xfrm>
        </p:spPr>
        <p:txBody>
          <a:bodyPr>
            <a:normAutofit/>
          </a:bodyPr>
          <a:lstStyle/>
          <a:p>
            <a:pPr lvl="0" algn="just">
              <a:buFont typeface="Wingdings" panose="05000000000000000000" pitchFamily="2" charset="2"/>
              <a:buChar char="ü"/>
            </a:pPr>
            <a:r>
              <a:rPr lang="es-MX" dirty="0"/>
              <a:t>Reconocer la importancia de nombrar sistemáticamente, los compuestos Químicos</a:t>
            </a:r>
            <a:r>
              <a:rPr lang="es-MX" dirty="0" smtClean="0"/>
              <a:t>.</a:t>
            </a:r>
          </a:p>
          <a:p>
            <a:pPr lvl="0" algn="just">
              <a:buFont typeface="Wingdings" panose="05000000000000000000" pitchFamily="2" charset="2"/>
              <a:buChar char="ü"/>
            </a:pPr>
            <a:r>
              <a:rPr lang="es-MX" dirty="0"/>
              <a:t>Representar los </a:t>
            </a:r>
            <a:r>
              <a:rPr lang="es-MX" dirty="0" smtClean="0"/>
              <a:t>compuestos </a:t>
            </a:r>
            <a:r>
              <a:rPr lang="es-MX" dirty="0"/>
              <a:t>por medio de fórmulas. </a:t>
            </a:r>
            <a:endParaRPr lang="es-MX" dirty="0" smtClean="0"/>
          </a:p>
          <a:p>
            <a:pPr lvl="0" algn="just">
              <a:buFont typeface="Wingdings" panose="05000000000000000000" pitchFamily="2" charset="2"/>
              <a:buChar char="ü"/>
            </a:pPr>
            <a:r>
              <a:rPr lang="es-MX" dirty="0"/>
              <a:t>Identificar los diferentes grupos de compuestos inorgánicos. </a:t>
            </a:r>
            <a:endParaRPr lang="es-MX" dirty="0" smtClean="0"/>
          </a:p>
          <a:p>
            <a:pPr lvl="0" algn="just">
              <a:buFont typeface="Wingdings" panose="05000000000000000000" pitchFamily="2" charset="2"/>
              <a:buChar char="ü"/>
            </a:pPr>
            <a:r>
              <a:rPr lang="es-MX" dirty="0"/>
              <a:t>Emplear correctamente las reglas de nomenclatura, UIQPA para leer y escribir las formulas.</a:t>
            </a:r>
            <a:endParaRPr lang="es-MX" dirty="0" smtClean="0"/>
          </a:p>
          <a:p>
            <a:pPr lvl="0" algn="just">
              <a:buFont typeface="Wingdings" panose="05000000000000000000" pitchFamily="2" charset="2"/>
              <a:buChar char="ü"/>
            </a:pPr>
            <a:endParaRPr lang="es-ES" dirty="0"/>
          </a:p>
        </p:txBody>
      </p:sp>
      <p:sp>
        <p:nvSpPr>
          <p:cNvPr id="5" name="Título 1"/>
          <p:cNvSpPr txBox="1">
            <a:spLocks/>
          </p:cNvSpPr>
          <p:nvPr/>
        </p:nvSpPr>
        <p:spPr bwMode="auto">
          <a:xfrm>
            <a:off x="5675131" y="1829000"/>
            <a:ext cx="5964469" cy="455612"/>
          </a:xfrm>
          <a:prstGeom prst="rect">
            <a:avLst/>
          </a:prstGeom>
          <a:extLst/>
        </p:spPr>
        <p:style>
          <a:lnRef idx="1">
            <a:schemeClr val="accent5"/>
          </a:lnRef>
          <a:fillRef idx="3">
            <a:schemeClr val="accent5"/>
          </a:fillRef>
          <a:effectRef idx="2">
            <a:schemeClr val="accent5"/>
          </a:effectRef>
          <a:fontRef idx="minor">
            <a:schemeClr val="lt1"/>
          </a:fontRef>
        </p:style>
        <p:txBody>
          <a:bodyPr lIns="35717" tIns="35717" rIns="35717" bIns="35717" anchor="ctr"/>
          <a:lstStyle>
            <a:lvl1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1pPr>
            <a:lvl2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2pPr>
            <a:lvl3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3pPr>
            <a:lvl4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4pPr>
            <a:lvl5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5pPr>
            <a:lvl6pPr marL="321457" algn="ctr" defTabSz="410751" rtl="0" fontAlgn="base" hangingPunct="0">
              <a:spcBef>
                <a:spcPct val="0"/>
              </a:spcBef>
              <a:spcAft>
                <a:spcPct val="0"/>
              </a:spcAft>
              <a:defRPr sz="5600">
                <a:solidFill>
                  <a:schemeClr val="lt1"/>
                </a:solidFill>
                <a:latin typeface="+mn-lt"/>
                <a:ea typeface="+mn-ea"/>
                <a:cs typeface="+mn-cs"/>
                <a:sym typeface="Helvetica Light" charset="0"/>
              </a:defRPr>
            </a:lvl6pPr>
            <a:lvl7pPr marL="642915" algn="ctr" defTabSz="410751" rtl="0" fontAlgn="base" hangingPunct="0">
              <a:spcBef>
                <a:spcPct val="0"/>
              </a:spcBef>
              <a:spcAft>
                <a:spcPct val="0"/>
              </a:spcAft>
              <a:defRPr sz="5600">
                <a:solidFill>
                  <a:schemeClr val="lt1"/>
                </a:solidFill>
                <a:latin typeface="+mn-lt"/>
                <a:ea typeface="+mn-ea"/>
                <a:cs typeface="+mn-cs"/>
                <a:sym typeface="Helvetica Light" charset="0"/>
              </a:defRPr>
            </a:lvl7pPr>
            <a:lvl8pPr marL="964372" algn="ctr" defTabSz="410751" rtl="0" fontAlgn="base" hangingPunct="0">
              <a:spcBef>
                <a:spcPct val="0"/>
              </a:spcBef>
              <a:spcAft>
                <a:spcPct val="0"/>
              </a:spcAft>
              <a:defRPr sz="5600">
                <a:solidFill>
                  <a:schemeClr val="lt1"/>
                </a:solidFill>
                <a:latin typeface="+mn-lt"/>
                <a:ea typeface="+mn-ea"/>
                <a:cs typeface="+mn-cs"/>
                <a:sym typeface="Helvetica Light" charset="0"/>
              </a:defRPr>
            </a:lvl8pPr>
            <a:lvl9pPr marL="1285829" algn="ctr" defTabSz="410751" rtl="0" fontAlgn="base" hangingPunct="0">
              <a:spcBef>
                <a:spcPct val="0"/>
              </a:spcBef>
              <a:spcAft>
                <a:spcPct val="0"/>
              </a:spcAft>
              <a:defRPr sz="5600">
                <a:solidFill>
                  <a:schemeClr val="lt1"/>
                </a:solidFill>
                <a:latin typeface="+mn-lt"/>
                <a:ea typeface="+mn-ea"/>
                <a:cs typeface="+mn-cs"/>
                <a:sym typeface="Helvetica Light" charset="0"/>
              </a:defRPr>
            </a:lvl9pPr>
          </a:lstStyle>
          <a:p>
            <a:pPr>
              <a:defRPr/>
            </a:pPr>
            <a:r>
              <a:rPr lang="es-MX" sz="3000" kern="0" dirty="0" smtClean="0">
                <a:latin typeface="Matura MT Script Capitals" panose="03020802060602070202" pitchFamily="66" charset="0"/>
              </a:rPr>
              <a:t>Objetivos de aprendizaje</a:t>
            </a:r>
            <a:endParaRPr lang="es-MX" sz="3000" kern="0" dirty="0">
              <a:latin typeface="Matura MT Script Capitals" panose="03020802060602070202" pitchFamily="66" charset="0"/>
            </a:endParaRPr>
          </a:p>
        </p:txBody>
      </p:sp>
    </p:spTree>
    <p:extLst>
      <p:ext uri="{BB962C8B-B14F-4D97-AF65-F5344CB8AC3E}">
        <p14:creationId xmlns:p14="http://schemas.microsoft.com/office/powerpoint/2010/main" val="1505628148"/>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arn(inVertic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arn(inVertical)">
                                      <p:cBhvr>
                                        <p:cTn id="2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6"/>
          <p:cNvSpPr txBox="1"/>
          <p:nvPr/>
        </p:nvSpPr>
        <p:spPr>
          <a:xfrm>
            <a:off x="348142" y="2336789"/>
            <a:ext cx="11232652" cy="7078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lvl="0" algn="just"/>
            <a:r>
              <a:rPr lang="es-MX" sz="2000" dirty="0" smtClean="0"/>
              <a:t>Asume una actitud constructiva, congruente con los conocimientos y habilidades con los que cuenta dentro de distintos equipos de trabajo.</a:t>
            </a:r>
            <a:endParaRPr lang="es-MX" sz="2000" dirty="0"/>
          </a:p>
        </p:txBody>
      </p:sp>
      <p:sp>
        <p:nvSpPr>
          <p:cNvPr id="5" name="Título 1"/>
          <p:cNvSpPr txBox="1">
            <a:spLocks/>
          </p:cNvSpPr>
          <p:nvPr/>
        </p:nvSpPr>
        <p:spPr bwMode="auto">
          <a:xfrm>
            <a:off x="180348" y="1733501"/>
            <a:ext cx="5964469" cy="455612"/>
          </a:xfrm>
          <a:prstGeom prst="rect">
            <a:avLst/>
          </a:prstGeom>
          <a:extLst/>
        </p:spPr>
        <p:style>
          <a:lnRef idx="3">
            <a:schemeClr val="lt1"/>
          </a:lnRef>
          <a:fillRef idx="1">
            <a:schemeClr val="accent6"/>
          </a:fillRef>
          <a:effectRef idx="1">
            <a:schemeClr val="accent6"/>
          </a:effectRef>
          <a:fontRef idx="minor">
            <a:schemeClr val="lt1"/>
          </a:fontRef>
        </p:style>
        <p:txBody>
          <a:bodyPr lIns="35717" tIns="35717" rIns="35717" bIns="35717" anchor="ctr"/>
          <a:lstStyle>
            <a:lvl1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1pPr>
            <a:lvl2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2pPr>
            <a:lvl3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3pPr>
            <a:lvl4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4pPr>
            <a:lvl5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5pPr>
            <a:lvl6pPr marL="321457" algn="ctr" defTabSz="410751" rtl="0" fontAlgn="base" hangingPunct="0">
              <a:spcBef>
                <a:spcPct val="0"/>
              </a:spcBef>
              <a:spcAft>
                <a:spcPct val="0"/>
              </a:spcAft>
              <a:defRPr sz="5600">
                <a:solidFill>
                  <a:schemeClr val="lt1"/>
                </a:solidFill>
                <a:latin typeface="+mn-lt"/>
                <a:ea typeface="+mn-ea"/>
                <a:cs typeface="+mn-cs"/>
                <a:sym typeface="Helvetica Light" charset="0"/>
              </a:defRPr>
            </a:lvl6pPr>
            <a:lvl7pPr marL="642915" algn="ctr" defTabSz="410751" rtl="0" fontAlgn="base" hangingPunct="0">
              <a:spcBef>
                <a:spcPct val="0"/>
              </a:spcBef>
              <a:spcAft>
                <a:spcPct val="0"/>
              </a:spcAft>
              <a:defRPr sz="5600">
                <a:solidFill>
                  <a:schemeClr val="lt1"/>
                </a:solidFill>
                <a:latin typeface="+mn-lt"/>
                <a:ea typeface="+mn-ea"/>
                <a:cs typeface="+mn-cs"/>
                <a:sym typeface="Helvetica Light" charset="0"/>
              </a:defRPr>
            </a:lvl7pPr>
            <a:lvl8pPr marL="964372" algn="ctr" defTabSz="410751" rtl="0" fontAlgn="base" hangingPunct="0">
              <a:spcBef>
                <a:spcPct val="0"/>
              </a:spcBef>
              <a:spcAft>
                <a:spcPct val="0"/>
              </a:spcAft>
              <a:defRPr sz="5600">
                <a:solidFill>
                  <a:schemeClr val="lt1"/>
                </a:solidFill>
                <a:latin typeface="+mn-lt"/>
                <a:ea typeface="+mn-ea"/>
                <a:cs typeface="+mn-cs"/>
                <a:sym typeface="Helvetica Light" charset="0"/>
              </a:defRPr>
            </a:lvl8pPr>
            <a:lvl9pPr marL="1285829" algn="ctr" defTabSz="410751" rtl="0" fontAlgn="base" hangingPunct="0">
              <a:spcBef>
                <a:spcPct val="0"/>
              </a:spcBef>
              <a:spcAft>
                <a:spcPct val="0"/>
              </a:spcAft>
              <a:defRPr sz="5600">
                <a:solidFill>
                  <a:schemeClr val="lt1"/>
                </a:solidFill>
                <a:latin typeface="+mn-lt"/>
                <a:ea typeface="+mn-ea"/>
                <a:cs typeface="+mn-cs"/>
                <a:sym typeface="Helvetica Light" charset="0"/>
              </a:defRPr>
            </a:lvl9pPr>
          </a:lstStyle>
          <a:p>
            <a:pPr>
              <a:defRPr/>
            </a:pPr>
            <a:r>
              <a:rPr lang="es-MX" sz="3000" kern="0" dirty="0" smtClean="0">
                <a:latin typeface="Matura MT Script Capitals" panose="03020802060602070202" pitchFamily="66" charset="0"/>
              </a:rPr>
              <a:t>Competencia genérica</a:t>
            </a:r>
            <a:endParaRPr lang="es-MX" sz="3000" kern="0" dirty="0">
              <a:latin typeface="Matura MT Script Capitals" panose="03020802060602070202" pitchFamily="66" charset="0"/>
            </a:endParaRPr>
          </a:p>
        </p:txBody>
      </p:sp>
      <p:sp>
        <p:nvSpPr>
          <p:cNvPr id="6" name="Título 1"/>
          <p:cNvSpPr txBox="1">
            <a:spLocks/>
          </p:cNvSpPr>
          <p:nvPr/>
        </p:nvSpPr>
        <p:spPr bwMode="auto">
          <a:xfrm>
            <a:off x="6144818" y="4149080"/>
            <a:ext cx="5964469" cy="455612"/>
          </a:xfrm>
          <a:prstGeom prst="rect">
            <a:avLst/>
          </a:prstGeom>
          <a:extLst/>
        </p:spPr>
        <p:style>
          <a:lnRef idx="3">
            <a:schemeClr val="lt1"/>
          </a:lnRef>
          <a:fillRef idx="1">
            <a:schemeClr val="accent6"/>
          </a:fillRef>
          <a:effectRef idx="1">
            <a:schemeClr val="accent6"/>
          </a:effectRef>
          <a:fontRef idx="minor">
            <a:schemeClr val="lt1"/>
          </a:fontRef>
        </p:style>
        <p:txBody>
          <a:bodyPr lIns="35717" tIns="35717" rIns="35717" bIns="35717" anchor="ctr"/>
          <a:lstStyle>
            <a:lvl1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1pPr>
            <a:lvl2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2pPr>
            <a:lvl3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3pPr>
            <a:lvl4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4pPr>
            <a:lvl5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5pPr>
            <a:lvl6pPr marL="321457" algn="ctr" defTabSz="410751" rtl="0" fontAlgn="base" hangingPunct="0">
              <a:spcBef>
                <a:spcPct val="0"/>
              </a:spcBef>
              <a:spcAft>
                <a:spcPct val="0"/>
              </a:spcAft>
              <a:defRPr sz="5600">
                <a:solidFill>
                  <a:schemeClr val="lt1"/>
                </a:solidFill>
                <a:latin typeface="+mn-lt"/>
                <a:ea typeface="+mn-ea"/>
                <a:cs typeface="+mn-cs"/>
                <a:sym typeface="Helvetica Light" charset="0"/>
              </a:defRPr>
            </a:lvl6pPr>
            <a:lvl7pPr marL="642915" algn="ctr" defTabSz="410751" rtl="0" fontAlgn="base" hangingPunct="0">
              <a:spcBef>
                <a:spcPct val="0"/>
              </a:spcBef>
              <a:spcAft>
                <a:spcPct val="0"/>
              </a:spcAft>
              <a:defRPr sz="5600">
                <a:solidFill>
                  <a:schemeClr val="lt1"/>
                </a:solidFill>
                <a:latin typeface="+mn-lt"/>
                <a:ea typeface="+mn-ea"/>
                <a:cs typeface="+mn-cs"/>
                <a:sym typeface="Helvetica Light" charset="0"/>
              </a:defRPr>
            </a:lvl7pPr>
            <a:lvl8pPr marL="964372" algn="ctr" defTabSz="410751" rtl="0" fontAlgn="base" hangingPunct="0">
              <a:spcBef>
                <a:spcPct val="0"/>
              </a:spcBef>
              <a:spcAft>
                <a:spcPct val="0"/>
              </a:spcAft>
              <a:defRPr sz="5600">
                <a:solidFill>
                  <a:schemeClr val="lt1"/>
                </a:solidFill>
                <a:latin typeface="+mn-lt"/>
                <a:ea typeface="+mn-ea"/>
                <a:cs typeface="+mn-cs"/>
                <a:sym typeface="Helvetica Light" charset="0"/>
              </a:defRPr>
            </a:lvl8pPr>
            <a:lvl9pPr marL="1285829" algn="ctr" defTabSz="410751" rtl="0" fontAlgn="base" hangingPunct="0">
              <a:spcBef>
                <a:spcPct val="0"/>
              </a:spcBef>
              <a:spcAft>
                <a:spcPct val="0"/>
              </a:spcAft>
              <a:defRPr sz="5600">
                <a:solidFill>
                  <a:schemeClr val="lt1"/>
                </a:solidFill>
                <a:latin typeface="+mn-lt"/>
                <a:ea typeface="+mn-ea"/>
                <a:cs typeface="+mn-cs"/>
                <a:sym typeface="Helvetica Light" charset="0"/>
              </a:defRPr>
            </a:lvl9pPr>
          </a:lstStyle>
          <a:p>
            <a:pPr>
              <a:defRPr/>
            </a:pPr>
            <a:r>
              <a:rPr lang="es-MX" sz="3000" kern="0" dirty="0" smtClean="0">
                <a:latin typeface="Matura MT Script Capitals" panose="03020802060602070202" pitchFamily="66" charset="0"/>
              </a:rPr>
              <a:t>Competencia extendida</a:t>
            </a:r>
            <a:endParaRPr lang="es-MX" sz="3000" kern="0" dirty="0">
              <a:latin typeface="Matura MT Script Capitals" panose="03020802060602070202" pitchFamily="66" charset="0"/>
            </a:endParaRPr>
          </a:p>
        </p:txBody>
      </p:sp>
      <p:sp>
        <p:nvSpPr>
          <p:cNvPr id="7" name="CuadroTexto 6"/>
          <p:cNvSpPr txBox="1"/>
          <p:nvPr/>
        </p:nvSpPr>
        <p:spPr>
          <a:xfrm>
            <a:off x="348141" y="4725145"/>
            <a:ext cx="11232652" cy="1015663"/>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lvl="0" algn="just"/>
            <a:r>
              <a:rPr lang="es-MX" sz="2000" dirty="0" smtClean="0"/>
              <a:t>Describe las reglas establecidas para escribir fórmulas y nombres de los compuestos químicos inorgánicos, además valora la utilidad del manejo del lenguaje de la Química que le permiten la resolución de ejercicios de nomenclatura.</a:t>
            </a:r>
            <a:endParaRPr lang="es-MX" sz="2000" dirty="0"/>
          </a:p>
        </p:txBody>
      </p:sp>
    </p:spTree>
    <p:extLst>
      <p:ext uri="{BB962C8B-B14F-4D97-AF65-F5344CB8AC3E}">
        <p14:creationId xmlns:p14="http://schemas.microsoft.com/office/powerpoint/2010/main" val="882417096"/>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1 Título"/>
          <p:cNvSpPr txBox="1">
            <a:spLocks/>
          </p:cNvSpPr>
          <p:nvPr/>
        </p:nvSpPr>
        <p:spPr bwMode="auto">
          <a:xfrm>
            <a:off x="685800" y="428605"/>
            <a:ext cx="7772400" cy="928693"/>
          </a:xfrm>
          <a:prstGeom prst="rect">
            <a:avLst/>
          </a:prstGeom>
          <a:noFill/>
          <a:ln>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35717" tIns="35717" rIns="35717" bIns="35717" numCol="1" anchor="ctr" anchorCtr="0" compatLnSpc="1">
            <a:prstTxWarp prst="textNoShape">
              <a:avLst/>
            </a:prstTxWarp>
          </a:bodyPr>
          <a:lstStyle>
            <a:lvl1pPr algn="ctr" defTabSz="410751" rtl="0" eaLnBrk="0" fontAlgn="base" hangingPunct="0">
              <a:spcBef>
                <a:spcPct val="0"/>
              </a:spcBef>
              <a:spcAft>
                <a:spcPct val="0"/>
              </a:spcAft>
              <a:defRPr sz="5600">
                <a:solidFill>
                  <a:srgbClr val="000000"/>
                </a:solidFill>
                <a:latin typeface="+mj-lt"/>
                <a:ea typeface="+mj-ea"/>
                <a:cs typeface="+mj-cs"/>
                <a:sym typeface="Helvetica Light" charset="0"/>
              </a:defRPr>
            </a:lvl1pPr>
            <a:lvl2pPr algn="ctr" defTabSz="410751" rtl="0" eaLnBrk="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2pPr>
            <a:lvl3pPr algn="ctr" defTabSz="410751" rtl="0" eaLnBrk="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3pPr>
            <a:lvl4pPr algn="ctr" defTabSz="410751" rtl="0" eaLnBrk="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4pPr>
            <a:lvl5pPr algn="ctr" defTabSz="410751" rtl="0" eaLnBrk="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5pPr>
            <a:lvl6pPr marL="321457" algn="ctr" defTabSz="410751" rtl="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6pPr>
            <a:lvl7pPr marL="642915" algn="ctr" defTabSz="410751" rtl="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7pPr>
            <a:lvl8pPr marL="964372" algn="ctr" defTabSz="410751" rtl="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8pPr>
            <a:lvl9pPr marL="1285829" algn="ctr" defTabSz="410751" rtl="0" fontAlgn="base" hangingPunct="0">
              <a:spcBef>
                <a:spcPct val="0"/>
              </a:spcBef>
              <a:spcAft>
                <a:spcPct val="0"/>
              </a:spcAft>
              <a:defRPr sz="5600">
                <a:solidFill>
                  <a:srgbClr val="000000"/>
                </a:solidFill>
                <a:latin typeface="Helvetica Light" charset="0"/>
                <a:ea typeface="Helvetica Light" charset="0"/>
                <a:cs typeface="Helvetica Light" charset="0"/>
                <a:sym typeface="Helvetica Light" charset="0"/>
              </a:defRPr>
            </a:lvl9pPr>
          </a:lstStyle>
          <a:p>
            <a:pPr marL="0" marR="0" lvl="0" indent="0" algn="ctr" defTabSz="410751" rtl="0" eaLnBrk="1" fontAlgn="auto" latinLnBrk="0" hangingPunct="1">
              <a:lnSpc>
                <a:spcPct val="100000"/>
              </a:lnSpc>
              <a:spcBef>
                <a:spcPct val="0"/>
              </a:spcBef>
              <a:spcAft>
                <a:spcPts val="0"/>
              </a:spcAft>
              <a:buClrTx/>
              <a:buSzTx/>
              <a:buFontTx/>
              <a:buNone/>
              <a:tabLst/>
              <a:defRPr/>
            </a:pPr>
            <a:r>
              <a:rPr kumimoji="0" lang="es-ES_tradnl" sz="3000" b="0" i="1" u="sng" strike="noStrike" kern="0" cap="none" spc="0" normalizeH="0" baseline="0" noProof="0" smtClean="0">
                <a:ln>
                  <a:noFill/>
                </a:ln>
                <a:solidFill>
                  <a:srgbClr val="002060"/>
                </a:solidFill>
                <a:effectLst/>
                <a:uLnTx/>
                <a:uFillTx/>
                <a:latin typeface="Helvetica Light"/>
                <a:sym typeface="Helvetica Light" charset="0"/>
              </a:rPr>
              <a:t>Óxidos (óxidos básicos)</a:t>
            </a:r>
            <a:endParaRPr kumimoji="0" lang="es-ES_tradnl" sz="3000" b="0" i="1" u="sng" strike="noStrike" kern="0" cap="none" spc="0" normalizeH="0" baseline="0" noProof="0" dirty="0">
              <a:ln>
                <a:noFill/>
              </a:ln>
              <a:solidFill>
                <a:srgbClr val="002060"/>
              </a:solidFill>
              <a:effectLst/>
              <a:uLnTx/>
              <a:uFillTx/>
              <a:latin typeface="Helvetica Light"/>
              <a:sym typeface="Helvetica Light" charset="0"/>
            </a:endParaRPr>
          </a:p>
        </p:txBody>
      </p:sp>
      <p:sp>
        <p:nvSpPr>
          <p:cNvPr id="22" name="2 Subtítulo"/>
          <p:cNvSpPr txBox="1">
            <a:spLocks/>
          </p:cNvSpPr>
          <p:nvPr/>
        </p:nvSpPr>
        <p:spPr bwMode="auto">
          <a:xfrm>
            <a:off x="785812" y="2963277"/>
            <a:ext cx="10032442" cy="25360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Lst>
        </p:spPr>
        <p:txBody>
          <a:bodyPr vert="horz" wrap="square" lIns="35717" tIns="35717" rIns="35717" bIns="35717" numCol="1" anchor="ctr" anchorCtr="0" compatLnSpc="1">
            <a:prstTxWarp prst="textNoShape">
              <a:avLst/>
            </a:prstTxWarp>
          </a:bodyPr>
          <a:lstStyle>
            <a:lvl1pPr marL="0" indent="0" algn="ctr" defTabSz="410751" rtl="0" eaLnBrk="0" fontAlgn="base" hangingPunct="0">
              <a:spcBef>
                <a:spcPts val="2953"/>
              </a:spcBef>
              <a:spcAft>
                <a:spcPct val="0"/>
              </a:spcAft>
              <a:buSzPct val="100000"/>
              <a:buNone/>
              <a:defRPr sz="2700">
                <a:solidFill>
                  <a:srgbClr val="000000"/>
                </a:solidFill>
                <a:latin typeface="+mn-lt"/>
                <a:ea typeface="+mn-ea"/>
                <a:cs typeface="+mn-cs"/>
                <a:sym typeface="Helvetica Light" charset="0"/>
              </a:defRPr>
            </a:lvl1pPr>
            <a:lvl2pPr marL="321457" indent="0" algn="ctr" defTabSz="410751" rtl="0" eaLnBrk="0" fontAlgn="base" hangingPunct="0">
              <a:spcBef>
                <a:spcPts val="2953"/>
              </a:spcBef>
              <a:spcAft>
                <a:spcPct val="0"/>
              </a:spcAft>
              <a:buSzPct val="100000"/>
              <a:buNone/>
              <a:defRPr sz="2700">
                <a:solidFill>
                  <a:srgbClr val="000000"/>
                </a:solidFill>
                <a:latin typeface="+mn-lt"/>
                <a:ea typeface="+mn-ea"/>
                <a:cs typeface="+mn-cs"/>
                <a:sym typeface="Helvetica Light" charset="0"/>
              </a:defRPr>
            </a:lvl2pPr>
            <a:lvl3pPr marL="642915" indent="0" algn="ctr" defTabSz="410751" rtl="0" eaLnBrk="0" fontAlgn="base" hangingPunct="0">
              <a:spcBef>
                <a:spcPts val="2953"/>
              </a:spcBef>
              <a:spcAft>
                <a:spcPct val="0"/>
              </a:spcAft>
              <a:buSzPct val="100000"/>
              <a:buNone/>
              <a:defRPr sz="2700">
                <a:solidFill>
                  <a:srgbClr val="000000"/>
                </a:solidFill>
                <a:latin typeface="+mn-lt"/>
                <a:ea typeface="+mn-ea"/>
                <a:cs typeface="+mn-cs"/>
                <a:sym typeface="Helvetica Light" charset="0"/>
              </a:defRPr>
            </a:lvl3pPr>
            <a:lvl4pPr marL="964372" indent="0" algn="ctr" defTabSz="410751" rtl="0" eaLnBrk="0" fontAlgn="base" hangingPunct="0">
              <a:spcBef>
                <a:spcPts val="2953"/>
              </a:spcBef>
              <a:spcAft>
                <a:spcPct val="0"/>
              </a:spcAft>
              <a:buSzPct val="100000"/>
              <a:buNone/>
              <a:defRPr sz="2700">
                <a:solidFill>
                  <a:srgbClr val="000000"/>
                </a:solidFill>
                <a:latin typeface="+mn-lt"/>
                <a:ea typeface="+mn-ea"/>
                <a:cs typeface="+mn-cs"/>
                <a:sym typeface="Helvetica Light" charset="0"/>
              </a:defRPr>
            </a:lvl4pPr>
            <a:lvl5pPr marL="1285829" indent="0" algn="ctr" defTabSz="410751" rtl="0" eaLnBrk="0" fontAlgn="base" hangingPunct="0">
              <a:spcBef>
                <a:spcPts val="2953"/>
              </a:spcBef>
              <a:spcAft>
                <a:spcPct val="0"/>
              </a:spcAft>
              <a:buSzPct val="100000"/>
              <a:buNone/>
              <a:defRPr sz="2700">
                <a:solidFill>
                  <a:srgbClr val="000000"/>
                </a:solidFill>
                <a:latin typeface="+mn-lt"/>
                <a:ea typeface="+mn-ea"/>
                <a:cs typeface="+mn-cs"/>
                <a:sym typeface="Helvetica Light" charset="0"/>
              </a:defRPr>
            </a:lvl5pPr>
            <a:lvl6pPr marL="1607287" indent="0" algn="ctr" defTabSz="410751" rtl="0" fontAlgn="base" hangingPunct="0">
              <a:spcBef>
                <a:spcPts val="2953"/>
              </a:spcBef>
              <a:spcAft>
                <a:spcPct val="0"/>
              </a:spcAft>
              <a:buSzPct val="100000"/>
              <a:buNone/>
              <a:defRPr sz="2700">
                <a:solidFill>
                  <a:srgbClr val="000000"/>
                </a:solidFill>
                <a:latin typeface="+mn-lt"/>
                <a:ea typeface="+mn-ea"/>
                <a:cs typeface="+mn-cs"/>
                <a:sym typeface="Helvetica Light" charset="0"/>
              </a:defRPr>
            </a:lvl6pPr>
            <a:lvl7pPr marL="1928744" indent="0" algn="ctr" defTabSz="410751" rtl="0" fontAlgn="base" hangingPunct="0">
              <a:spcBef>
                <a:spcPts val="2953"/>
              </a:spcBef>
              <a:spcAft>
                <a:spcPct val="0"/>
              </a:spcAft>
              <a:buSzPct val="100000"/>
              <a:buNone/>
              <a:defRPr sz="2700">
                <a:solidFill>
                  <a:srgbClr val="000000"/>
                </a:solidFill>
                <a:latin typeface="+mn-lt"/>
                <a:ea typeface="+mn-ea"/>
                <a:cs typeface="+mn-cs"/>
                <a:sym typeface="Helvetica Light" charset="0"/>
              </a:defRPr>
            </a:lvl7pPr>
            <a:lvl8pPr marL="2250201" indent="0" algn="ctr" defTabSz="410751" rtl="0" fontAlgn="base" hangingPunct="0">
              <a:spcBef>
                <a:spcPts val="2953"/>
              </a:spcBef>
              <a:spcAft>
                <a:spcPct val="0"/>
              </a:spcAft>
              <a:buSzPct val="100000"/>
              <a:buNone/>
              <a:defRPr sz="2700">
                <a:solidFill>
                  <a:srgbClr val="000000"/>
                </a:solidFill>
                <a:latin typeface="+mn-lt"/>
                <a:ea typeface="+mn-ea"/>
                <a:cs typeface="+mn-cs"/>
                <a:sym typeface="Helvetica Light" charset="0"/>
              </a:defRPr>
            </a:lvl8pPr>
            <a:lvl9pPr marL="2571659" indent="0" algn="ctr" defTabSz="410751" rtl="0" fontAlgn="base" hangingPunct="0">
              <a:spcBef>
                <a:spcPts val="2953"/>
              </a:spcBef>
              <a:spcAft>
                <a:spcPct val="0"/>
              </a:spcAft>
              <a:buSzPct val="100000"/>
              <a:buNone/>
              <a:defRPr sz="2700">
                <a:solidFill>
                  <a:srgbClr val="000000"/>
                </a:solidFill>
                <a:latin typeface="+mn-lt"/>
                <a:ea typeface="+mn-ea"/>
                <a:cs typeface="+mn-cs"/>
                <a:sym typeface="Helvetica Light" charset="0"/>
              </a:defRPr>
            </a:lvl9pPr>
          </a:lstStyle>
          <a:p>
            <a:pPr marL="0" marR="0" lvl="0" indent="0" algn="just" defTabSz="410751" rtl="0" eaLnBrk="1" fontAlgn="base" latinLnBrk="0" hangingPunct="1">
              <a:lnSpc>
                <a:spcPct val="100000"/>
              </a:lnSpc>
              <a:spcBef>
                <a:spcPts val="2953"/>
              </a:spcBef>
              <a:spcAft>
                <a:spcPct val="0"/>
              </a:spcAft>
              <a:buClrTx/>
              <a:buSzPct val="100000"/>
              <a:buFontTx/>
              <a:buChar char="-"/>
              <a:tabLst/>
              <a:defRPr/>
            </a:pPr>
            <a:r>
              <a:rPr kumimoji="0" lang="es-ES_tradnl" altLang="es-MX" sz="1700" b="0" i="0" u="none" strike="noStrike" kern="0" cap="none" spc="0" normalizeH="0" baseline="0" noProof="0" dirty="0" smtClean="0">
                <a:ln>
                  <a:noFill/>
                </a:ln>
                <a:solidFill>
                  <a:srgbClr val="000000"/>
                </a:solidFill>
                <a:effectLst/>
                <a:uLnTx/>
                <a:uFillTx/>
                <a:latin typeface="Helvetica Light"/>
                <a:sym typeface="Helvetica Light" charset="0"/>
              </a:rPr>
              <a:t> </a:t>
            </a:r>
            <a:r>
              <a:rPr kumimoji="0" lang="es-ES_tradnl" altLang="es-MX" sz="1500" b="0" i="0" u="none" strike="noStrike" kern="0" cap="none" spc="0" normalizeH="0" baseline="0" noProof="0" dirty="0" smtClean="0">
                <a:ln>
                  <a:noFill/>
                </a:ln>
                <a:solidFill>
                  <a:srgbClr val="000000"/>
                </a:solidFill>
                <a:effectLst/>
                <a:uLnTx/>
                <a:uFillTx/>
                <a:latin typeface="Helvetica Light"/>
                <a:sym typeface="Helvetica Light" charset="0"/>
              </a:rPr>
              <a:t>Compuestos binarios formados por: Oxígeno(-2)+Metal.</a:t>
            </a:r>
          </a:p>
          <a:p>
            <a:pPr marL="0" marR="0" lvl="0" indent="0" algn="just" defTabSz="410751" rtl="0" eaLnBrk="1" fontAlgn="base" latinLnBrk="0" hangingPunct="1">
              <a:lnSpc>
                <a:spcPct val="100000"/>
              </a:lnSpc>
              <a:spcBef>
                <a:spcPts val="2953"/>
              </a:spcBef>
              <a:spcAft>
                <a:spcPct val="0"/>
              </a:spcAft>
              <a:buClrTx/>
              <a:buSzPct val="100000"/>
              <a:buFontTx/>
              <a:buChar char="-"/>
              <a:tabLst/>
              <a:defRPr/>
            </a:pPr>
            <a:r>
              <a:rPr kumimoji="0" lang="es-ES_tradnl" altLang="es-MX" sz="1500" b="0" i="0" u="none" strike="noStrike" kern="0" cap="none" spc="0" normalizeH="0" baseline="0" noProof="0" dirty="0" smtClean="0">
                <a:ln>
                  <a:noFill/>
                </a:ln>
                <a:solidFill>
                  <a:srgbClr val="000000"/>
                </a:solidFill>
                <a:effectLst/>
                <a:uLnTx/>
                <a:uFillTx/>
                <a:latin typeface="Helvetica Light"/>
                <a:sym typeface="Helvetica Light" charset="0"/>
              </a:rPr>
              <a:t>Fórmula: M </a:t>
            </a:r>
            <a:r>
              <a:rPr kumimoji="0" lang="es-ES_tradnl" altLang="es-MX" sz="1500" b="0" i="0" u="none" strike="noStrike" kern="0" cap="none" spc="0" normalizeH="0" baseline="-25000" noProof="0" dirty="0" smtClean="0">
                <a:ln>
                  <a:noFill/>
                </a:ln>
                <a:solidFill>
                  <a:srgbClr val="000000"/>
                </a:solidFill>
                <a:effectLst/>
                <a:uLnTx/>
                <a:uFillTx/>
                <a:latin typeface="Helvetica Light"/>
                <a:sym typeface="Helvetica Light" charset="0"/>
              </a:rPr>
              <a:t>val</a:t>
            </a:r>
            <a:r>
              <a:rPr kumimoji="0" lang="es-ES_tradnl" altLang="es-MX" sz="1500" b="0" i="0" u="none" strike="noStrike" kern="0" cap="none" spc="0" normalizeH="0" baseline="0" noProof="0" dirty="0" smtClean="0">
                <a:ln>
                  <a:noFill/>
                </a:ln>
                <a:solidFill>
                  <a:srgbClr val="000000"/>
                </a:solidFill>
                <a:effectLst/>
                <a:uLnTx/>
                <a:uFillTx/>
                <a:latin typeface="Helvetica Light"/>
                <a:sym typeface="Helvetica Light" charset="0"/>
              </a:rPr>
              <a:t> </a:t>
            </a:r>
            <a:r>
              <a:rPr kumimoji="0" lang="es-ES_tradnl" altLang="es-MX" sz="1500" b="0" i="0" u="none" strike="noStrike" kern="0" cap="none" spc="0" normalizeH="0" baseline="-25000" noProof="0" dirty="0" smtClean="0">
                <a:ln>
                  <a:noFill/>
                </a:ln>
                <a:solidFill>
                  <a:srgbClr val="000000"/>
                </a:solidFill>
                <a:effectLst/>
                <a:uLnTx/>
                <a:uFillTx/>
                <a:latin typeface="Helvetica Light"/>
                <a:sym typeface="Helvetica Light" charset="0"/>
              </a:rPr>
              <a:t>O </a:t>
            </a:r>
            <a:r>
              <a:rPr kumimoji="0" lang="es-ES_tradnl" altLang="es-MX" sz="1500" b="0" i="0" u="none" strike="noStrike" kern="0" cap="none" spc="0" normalizeH="0" baseline="0" noProof="0" dirty="0" smtClean="0">
                <a:ln>
                  <a:noFill/>
                </a:ln>
                <a:solidFill>
                  <a:srgbClr val="000000"/>
                </a:solidFill>
                <a:effectLst/>
                <a:uLnTx/>
                <a:uFillTx/>
                <a:latin typeface="Helvetica Light"/>
                <a:sym typeface="Helvetica Light" charset="0"/>
              </a:rPr>
              <a:t>O</a:t>
            </a:r>
            <a:r>
              <a:rPr kumimoji="0" lang="es-ES_tradnl" altLang="es-MX" sz="1500" b="0" i="0" u="none" strike="noStrike" kern="0" cap="none" spc="0" normalizeH="0" baseline="-25000" noProof="0" dirty="0" smtClean="0">
                <a:ln>
                  <a:noFill/>
                </a:ln>
                <a:solidFill>
                  <a:srgbClr val="000000"/>
                </a:solidFill>
                <a:effectLst/>
                <a:uLnTx/>
                <a:uFillTx/>
                <a:latin typeface="Helvetica Light"/>
                <a:sym typeface="Helvetica Light" charset="0"/>
              </a:rPr>
              <a:t>val M</a:t>
            </a:r>
            <a:r>
              <a:rPr kumimoji="0" lang="es-ES_tradnl" altLang="es-MX" sz="1500" b="0" i="0" u="none" strike="noStrike" kern="0" cap="none" spc="0" normalizeH="0" baseline="0" noProof="0" dirty="0" smtClean="0">
                <a:ln>
                  <a:noFill/>
                </a:ln>
                <a:solidFill>
                  <a:srgbClr val="000000"/>
                </a:solidFill>
                <a:effectLst/>
                <a:uLnTx/>
                <a:uFillTx/>
                <a:latin typeface="Helvetica Light"/>
                <a:sym typeface="Helvetica Light" charset="0"/>
              </a:rPr>
              <a:t> (Siendo M: metal; O: oxígeno).</a:t>
            </a:r>
          </a:p>
          <a:p>
            <a:pPr marL="0" marR="0" lvl="0" indent="0" algn="just" defTabSz="410751" rtl="0" eaLnBrk="1" fontAlgn="base" latinLnBrk="0" hangingPunct="1">
              <a:lnSpc>
                <a:spcPct val="100000"/>
              </a:lnSpc>
              <a:spcBef>
                <a:spcPts val="2953"/>
              </a:spcBef>
              <a:spcAft>
                <a:spcPct val="0"/>
              </a:spcAft>
              <a:buClrTx/>
              <a:buSzPct val="100000"/>
              <a:buFontTx/>
              <a:buChar char="-"/>
              <a:tabLst/>
              <a:defRPr/>
            </a:pPr>
            <a:r>
              <a:rPr kumimoji="0" lang="es-ES_tradnl" altLang="es-MX" sz="1500" b="0" i="0" u="none" strike="noStrike" kern="0" cap="none" spc="0" normalizeH="0" baseline="0" noProof="0" dirty="0" smtClean="0">
                <a:ln>
                  <a:noFill/>
                </a:ln>
                <a:solidFill>
                  <a:srgbClr val="000000"/>
                </a:solidFill>
                <a:effectLst/>
                <a:uLnTx/>
                <a:uFillTx/>
                <a:latin typeface="Helvetica Light"/>
                <a:sym typeface="Helvetica Light" charset="0"/>
              </a:rPr>
              <a:t> Si se pueden simplificar los subíndices, se simplifican. Los subíndices siempre son números naturales (jamás un número fraccionario o decimal como subíndice).</a:t>
            </a:r>
          </a:p>
          <a:p>
            <a:pPr marL="0" marR="0" lvl="0" indent="0" algn="just" defTabSz="410751" rtl="0" eaLnBrk="1" fontAlgn="base" latinLnBrk="0" hangingPunct="1">
              <a:lnSpc>
                <a:spcPct val="100000"/>
              </a:lnSpc>
              <a:spcBef>
                <a:spcPts val="2953"/>
              </a:spcBef>
              <a:spcAft>
                <a:spcPct val="0"/>
              </a:spcAft>
              <a:buClrTx/>
              <a:buSzPct val="100000"/>
              <a:buFontTx/>
              <a:buChar char="-"/>
              <a:tabLst/>
              <a:defRPr/>
            </a:pPr>
            <a:r>
              <a:rPr kumimoji="0" lang="es-ES_tradnl" altLang="es-MX" sz="1500" b="0" i="0" u="none" strike="noStrike" kern="0" cap="none" spc="0" normalizeH="0" baseline="0" noProof="0" dirty="0" smtClean="0">
                <a:ln>
                  <a:noFill/>
                </a:ln>
                <a:solidFill>
                  <a:srgbClr val="000000"/>
                </a:solidFill>
                <a:effectLst/>
                <a:uLnTx/>
                <a:uFillTx/>
                <a:latin typeface="Helvetica Light"/>
                <a:sym typeface="Helvetica Light" charset="0"/>
              </a:rPr>
              <a:t> Nomenclatura: </a:t>
            </a:r>
          </a:p>
          <a:p>
            <a:pPr marL="0" marR="0" lvl="0" indent="0" algn="just" defTabSz="410751" rtl="0" eaLnBrk="1" fontAlgn="base" latinLnBrk="0" hangingPunct="1">
              <a:lnSpc>
                <a:spcPct val="100000"/>
              </a:lnSpc>
              <a:spcBef>
                <a:spcPts val="2953"/>
              </a:spcBef>
              <a:spcAft>
                <a:spcPct val="0"/>
              </a:spcAft>
              <a:buClrTx/>
              <a:buSzPct val="100000"/>
              <a:buFont typeface="Wingdings" panose="05000000000000000000" pitchFamily="2" charset="2"/>
              <a:buChar char="v"/>
              <a:tabLst/>
              <a:defRPr/>
            </a:pPr>
            <a:r>
              <a:rPr kumimoji="0" lang="es-ES_tradnl" altLang="es-MX" sz="1500" b="0" i="0" u="none" strike="noStrike" kern="0" cap="none" spc="0" normalizeH="0" baseline="0" noProof="0" dirty="0" smtClean="0">
                <a:ln>
                  <a:noFill/>
                </a:ln>
                <a:solidFill>
                  <a:srgbClr val="000000"/>
                </a:solidFill>
                <a:effectLst/>
                <a:uLnTx/>
                <a:uFillTx/>
                <a:latin typeface="Helvetica Light"/>
                <a:sym typeface="Helvetica Light" charset="0"/>
              </a:rPr>
              <a:t> Tradicional: Óxido + [metal]   </a:t>
            </a:r>
            <a:r>
              <a:rPr kumimoji="0" lang="es-ES_tradnl" altLang="es-MX" sz="1100" b="0" i="0" u="none" strike="noStrike" kern="0" cap="none" spc="0" normalizeH="0" baseline="0" noProof="0" dirty="0" smtClean="0">
                <a:ln>
                  <a:noFill/>
                </a:ln>
                <a:solidFill>
                  <a:srgbClr val="000000"/>
                </a:solidFill>
                <a:effectLst/>
                <a:uLnTx/>
                <a:uFillTx/>
                <a:latin typeface="Helvetica Light"/>
                <a:sym typeface="Helvetica Light" charset="0"/>
              </a:rPr>
              <a:t>                                                  </a:t>
            </a:r>
          </a:p>
          <a:p>
            <a:pPr marL="0" marR="0" lvl="0" indent="0" algn="just" defTabSz="410751" rtl="0" eaLnBrk="1" fontAlgn="base" latinLnBrk="0" hangingPunct="1">
              <a:lnSpc>
                <a:spcPct val="100000"/>
              </a:lnSpc>
              <a:spcBef>
                <a:spcPts val="2953"/>
              </a:spcBef>
              <a:spcAft>
                <a:spcPct val="0"/>
              </a:spcAft>
              <a:buClrTx/>
              <a:buSzPct val="100000"/>
              <a:buFont typeface="Wingdings" panose="05000000000000000000" pitchFamily="2" charset="2"/>
              <a:buChar char="v"/>
              <a:tabLst/>
              <a:defRPr/>
            </a:pPr>
            <a:r>
              <a:rPr kumimoji="0" lang="es-ES_tradnl" altLang="es-MX" sz="1500" b="0" i="0" u="none" strike="noStrike" kern="0" cap="none" spc="0" normalizeH="0" baseline="0" noProof="0" dirty="0" smtClean="0">
                <a:ln>
                  <a:noFill/>
                </a:ln>
                <a:solidFill>
                  <a:srgbClr val="000000"/>
                </a:solidFill>
                <a:effectLst/>
                <a:uLnTx/>
                <a:uFillTx/>
                <a:latin typeface="Helvetica Light"/>
                <a:sym typeface="Helvetica Light" charset="0"/>
              </a:rPr>
              <a:t> Stock: Óxido de [metal] (valencia en nº romanos).</a:t>
            </a:r>
          </a:p>
          <a:p>
            <a:pPr marL="0" marR="0" lvl="0" indent="0" algn="just" defTabSz="410751" rtl="0" eaLnBrk="1" fontAlgn="base" latinLnBrk="0" hangingPunct="1">
              <a:lnSpc>
                <a:spcPct val="100000"/>
              </a:lnSpc>
              <a:spcBef>
                <a:spcPts val="2953"/>
              </a:spcBef>
              <a:spcAft>
                <a:spcPct val="0"/>
              </a:spcAft>
              <a:buClrTx/>
              <a:buSzPct val="100000"/>
              <a:buFont typeface="Wingdings" panose="05000000000000000000" pitchFamily="2" charset="2"/>
              <a:buChar char="v"/>
              <a:tabLst/>
              <a:defRPr/>
            </a:pPr>
            <a:r>
              <a:rPr kumimoji="0" lang="es-ES_tradnl" altLang="es-MX" sz="1500" b="0" i="0" u="none" strike="noStrike" kern="0" cap="none" spc="0" normalizeH="0" baseline="0" noProof="0" dirty="0" smtClean="0">
                <a:ln>
                  <a:noFill/>
                </a:ln>
                <a:solidFill>
                  <a:srgbClr val="000000"/>
                </a:solidFill>
                <a:effectLst/>
                <a:uLnTx/>
                <a:uFillTx/>
                <a:latin typeface="Helvetica Light"/>
                <a:sym typeface="Helvetica Light" charset="0"/>
              </a:rPr>
              <a:t> Sistemática:                        + óxido de                     + [metal]</a:t>
            </a:r>
          </a:p>
          <a:p>
            <a:pPr marL="0" marR="0" lvl="0" indent="0" algn="just" defTabSz="410751" rtl="0" eaLnBrk="1" fontAlgn="base" latinLnBrk="0" hangingPunct="1">
              <a:lnSpc>
                <a:spcPct val="80000"/>
              </a:lnSpc>
              <a:spcBef>
                <a:spcPts val="2953"/>
              </a:spcBef>
              <a:spcAft>
                <a:spcPct val="0"/>
              </a:spcAft>
              <a:buClrTx/>
              <a:buSzPct val="100000"/>
              <a:buFontTx/>
              <a:buNone/>
              <a:tabLst/>
              <a:defRPr/>
            </a:pPr>
            <a:r>
              <a:rPr kumimoji="0" lang="es-ES_tradnl" altLang="es-MX" sz="1500" b="0" i="0" u="none" strike="noStrike" kern="0" cap="none" spc="0" normalizeH="0" baseline="0" noProof="0" dirty="0" smtClean="0">
                <a:ln>
                  <a:noFill/>
                </a:ln>
                <a:solidFill>
                  <a:srgbClr val="000000"/>
                </a:solidFill>
                <a:effectLst/>
                <a:uLnTx/>
                <a:uFillTx/>
                <a:latin typeface="Helvetica Light"/>
                <a:sym typeface="Helvetica Light" charset="0"/>
              </a:rPr>
              <a:t>                                            </a:t>
            </a:r>
          </a:p>
          <a:p>
            <a:pPr marL="0" marR="0" lvl="0" indent="0" algn="just" defTabSz="410751" rtl="0" eaLnBrk="1" fontAlgn="base" latinLnBrk="0" hangingPunct="1">
              <a:lnSpc>
                <a:spcPct val="80000"/>
              </a:lnSpc>
              <a:spcBef>
                <a:spcPts val="2953"/>
              </a:spcBef>
              <a:spcAft>
                <a:spcPct val="0"/>
              </a:spcAft>
              <a:buClrTx/>
              <a:buSzPct val="100000"/>
              <a:buFontTx/>
              <a:buNone/>
              <a:tabLst/>
              <a:defRPr/>
            </a:pPr>
            <a:endParaRPr kumimoji="0" lang="es-ES_tradnl" altLang="es-MX" sz="1500" b="0" i="0" u="none" strike="noStrike" kern="0" cap="none" spc="0" normalizeH="0" baseline="0" noProof="0" dirty="0" smtClean="0">
              <a:ln>
                <a:noFill/>
              </a:ln>
              <a:solidFill>
                <a:srgbClr val="000000"/>
              </a:solidFill>
              <a:effectLst/>
              <a:uLnTx/>
              <a:uFillTx/>
              <a:latin typeface="Helvetica Light"/>
              <a:sym typeface="Helvetica Light" charset="0"/>
            </a:endParaRPr>
          </a:p>
        </p:txBody>
      </p:sp>
      <p:sp>
        <p:nvSpPr>
          <p:cNvPr id="23" name="22 Rectángulo"/>
          <p:cNvSpPr/>
          <p:nvPr/>
        </p:nvSpPr>
        <p:spPr>
          <a:xfrm>
            <a:off x="3779911" y="3588355"/>
            <a:ext cx="714375" cy="642937"/>
          </a:xfrm>
          <a:prstGeom prst="rect">
            <a:avLst/>
          </a:prstGeom>
          <a:solidFill>
            <a:srgbClr val="BBE0E3"/>
          </a:solidFill>
          <a:ln w="25400" cap="flat" cmpd="sng" algn="ctr">
            <a:solidFill>
              <a:srgbClr val="BBE0E3">
                <a:shade val="50000"/>
              </a:srgbClr>
            </a:solidFill>
            <a:prstDash val="solid"/>
          </a:ln>
          <a:effectLst/>
        </p:spPr>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500" b="0" i="0" u="none" strike="noStrike" kern="0" cap="none" spc="0" normalizeH="0" baseline="0" noProof="0">
                <a:ln>
                  <a:noFill/>
                </a:ln>
                <a:solidFill>
                  <a:schemeClr val="tx2"/>
                </a:solidFill>
                <a:effectLst/>
                <a:uLnTx/>
                <a:uFillTx/>
                <a:latin typeface="Constantia" panose="02030602050306030303" pitchFamily="18" charset="0"/>
                <a:cs typeface="Arial" panose="020B0604020202020204" pitchFamily="34" charset="0"/>
              </a:rPr>
              <a:t>-oso</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500" b="0" i="0" u="none" strike="noStrike" kern="0" cap="none" spc="0" normalizeH="0" baseline="0" noProof="0">
                <a:ln>
                  <a:noFill/>
                </a:ln>
                <a:solidFill>
                  <a:schemeClr val="tx2"/>
                </a:solidFill>
                <a:effectLst/>
                <a:uLnTx/>
                <a:uFillTx/>
                <a:latin typeface="Constantia" panose="02030602050306030303" pitchFamily="18" charset="0"/>
                <a:cs typeface="Arial" panose="020B0604020202020204" pitchFamily="34" charset="0"/>
              </a:rPr>
              <a:t>-ico</a:t>
            </a:r>
          </a:p>
        </p:txBody>
      </p:sp>
      <p:sp>
        <p:nvSpPr>
          <p:cNvPr id="24" name="23 Rectángulo"/>
          <p:cNvSpPr/>
          <p:nvPr/>
        </p:nvSpPr>
        <p:spPr>
          <a:xfrm>
            <a:off x="2267744" y="5319769"/>
            <a:ext cx="928687" cy="857250"/>
          </a:xfrm>
          <a:prstGeom prst="rect">
            <a:avLst/>
          </a:prstGeom>
          <a:solidFill>
            <a:srgbClr val="BBE0E3"/>
          </a:solidFill>
          <a:ln w="25400" cap="flat" cmpd="sng" algn="ctr">
            <a:solidFill>
              <a:srgbClr val="BBE0E3">
                <a:shade val="50000"/>
              </a:srgbClr>
            </a:solidFill>
            <a:prstDash val="solid"/>
          </a:ln>
          <a:effectLst/>
        </p:spPr>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000" b="0" i="0" u="none" strike="noStrike" kern="0" cap="none" spc="0" normalizeH="0" baseline="0" noProof="0" dirty="0">
                <a:ln>
                  <a:noFill/>
                </a:ln>
                <a:solidFill>
                  <a:schemeClr val="tx2"/>
                </a:solidFill>
                <a:effectLst/>
                <a:uLnTx/>
                <a:uFillTx/>
                <a:latin typeface="Constantia" panose="02030602050306030303" pitchFamily="18" charset="0"/>
                <a:cs typeface="Arial" panose="020B0604020202020204" pitchFamily="34" charset="0"/>
              </a:rPr>
              <a:t>Mono-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000" b="0" i="0" u="none" strike="noStrike" kern="0" cap="none" spc="0" normalizeH="0" baseline="0" noProof="0" dirty="0">
                <a:ln>
                  <a:noFill/>
                </a:ln>
                <a:solidFill>
                  <a:schemeClr val="tx2"/>
                </a:solidFill>
                <a:effectLst/>
                <a:uLnTx/>
                <a:uFillTx/>
                <a:latin typeface="Constantia" panose="02030602050306030303" pitchFamily="18" charset="0"/>
                <a:cs typeface="Arial" panose="020B0604020202020204" pitchFamily="34" charset="0"/>
              </a:rPr>
              <a:t>Di-</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000" b="0" i="0" u="none" strike="noStrike" kern="0" cap="none" spc="0" normalizeH="0" baseline="0" noProof="0" dirty="0" err="1">
                <a:ln>
                  <a:noFill/>
                </a:ln>
                <a:solidFill>
                  <a:schemeClr val="tx2"/>
                </a:solidFill>
                <a:effectLst/>
                <a:uLnTx/>
                <a:uFillTx/>
                <a:latin typeface="Constantia" panose="02030602050306030303" pitchFamily="18" charset="0"/>
                <a:cs typeface="Arial" panose="020B0604020202020204" pitchFamily="34" charset="0"/>
              </a:rPr>
              <a:t>Tri</a:t>
            </a:r>
            <a:r>
              <a:rPr kumimoji="0" lang="es-ES_tradnl" altLang="es-MX" sz="1000" b="0" i="0" u="none" strike="noStrike" kern="0" cap="none" spc="0" normalizeH="0" baseline="0" noProof="0" dirty="0">
                <a:ln>
                  <a:noFill/>
                </a:ln>
                <a:solidFill>
                  <a:schemeClr val="tx2"/>
                </a:solidFill>
                <a:effectLst/>
                <a:uLnTx/>
                <a:uFillTx/>
                <a:latin typeface="Constantia" panose="02030602050306030303" pitchFamily="18" charset="0"/>
                <a:cs typeface="Arial" panose="020B0604020202020204" pitchFamily="34" charset="0"/>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000" b="0" i="0" u="none" strike="noStrike" kern="0" cap="none" spc="0" normalizeH="0" baseline="0" noProof="0" dirty="0">
                <a:ln>
                  <a:noFill/>
                </a:ln>
                <a:solidFill>
                  <a:schemeClr val="tx2"/>
                </a:solidFill>
                <a:effectLst/>
                <a:uLnTx/>
                <a:uFillTx/>
                <a:latin typeface="Constantia" panose="02030602050306030303" pitchFamily="18" charset="0"/>
                <a:cs typeface="Arial" panose="020B0604020202020204" pitchFamily="34" charset="0"/>
              </a:rPr>
              <a:t>Tetra- </a:t>
            </a:r>
          </a:p>
        </p:txBody>
      </p:sp>
      <p:sp>
        <p:nvSpPr>
          <p:cNvPr id="25" name="24 Rectángulo"/>
          <p:cNvSpPr/>
          <p:nvPr/>
        </p:nvSpPr>
        <p:spPr>
          <a:xfrm>
            <a:off x="4321175" y="5426925"/>
            <a:ext cx="714375" cy="642937"/>
          </a:xfrm>
          <a:prstGeom prst="rect">
            <a:avLst/>
          </a:prstGeom>
          <a:solidFill>
            <a:srgbClr val="BBE0E3"/>
          </a:solidFill>
          <a:ln w="25400" cap="flat" cmpd="sng" algn="ctr">
            <a:solidFill>
              <a:srgbClr val="BBE0E3">
                <a:shade val="50000"/>
              </a:srgbClr>
            </a:solidFill>
            <a:prstDash val="solid"/>
          </a:ln>
          <a:effectLst/>
        </p:spPr>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300" b="0" i="0" u="none" strike="noStrike" kern="0" cap="none" spc="0" normalizeH="0" baseline="0" noProof="0" dirty="0">
                <a:ln>
                  <a:noFill/>
                </a:ln>
                <a:solidFill>
                  <a:schemeClr val="tx2"/>
                </a:solidFill>
                <a:effectLst/>
                <a:uLnTx/>
                <a:uFillTx/>
                <a:latin typeface="Constantia" panose="02030602050306030303" pitchFamily="18" charset="0"/>
                <a:cs typeface="Arial" panose="020B0604020202020204" pitchFamily="34" charset="0"/>
              </a:rPr>
              <a:t>Mono-</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300" b="0" i="0" u="none" strike="noStrike" kern="0" cap="none" spc="0" normalizeH="0" baseline="0" noProof="0" dirty="0">
                <a:ln>
                  <a:noFill/>
                </a:ln>
                <a:solidFill>
                  <a:schemeClr val="tx2"/>
                </a:solidFill>
                <a:effectLst/>
                <a:uLnTx/>
                <a:uFillTx/>
                <a:latin typeface="Constantia" panose="02030602050306030303" pitchFamily="18" charset="0"/>
                <a:cs typeface="Arial" panose="020B0604020202020204" pitchFamily="34" charset="0"/>
              </a:rPr>
              <a:t>Di-</a:t>
            </a:r>
          </a:p>
        </p:txBody>
      </p:sp>
    </p:spTree>
    <p:extLst>
      <p:ext uri="{BB962C8B-B14F-4D97-AF65-F5344CB8AC3E}">
        <p14:creationId xmlns:p14="http://schemas.microsoft.com/office/powerpoint/2010/main" val="2321759114"/>
      </p:ext>
    </p:extLst>
  </p:cSld>
  <p:clrMapOvr>
    <a:masterClrMapping/>
  </p:clrMapOvr>
  <p:transition spd="slow">
    <p:wheel spokes="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3" name="2 Tabla"/>
          <p:cNvGraphicFramePr>
            <a:graphicFrameLocks noGrp="1"/>
          </p:cNvGraphicFramePr>
          <p:nvPr>
            <p:extLst>
              <p:ext uri="{D42A27DB-BD31-4B8C-83A1-F6EECF244321}">
                <p14:modId xmlns:p14="http://schemas.microsoft.com/office/powerpoint/2010/main" val="3413757691"/>
              </p:ext>
            </p:extLst>
          </p:nvPr>
        </p:nvGraphicFramePr>
        <p:xfrm>
          <a:off x="1428751" y="2143125"/>
          <a:ext cx="9620248" cy="3644900"/>
        </p:xfrm>
        <a:graphic>
          <a:graphicData uri="http://schemas.openxmlformats.org/drawingml/2006/table">
            <a:tbl>
              <a:tblPr/>
              <a:tblGrid>
                <a:gridCol w="2404533"/>
                <a:gridCol w="2406649"/>
                <a:gridCol w="2404533"/>
                <a:gridCol w="2404533"/>
              </a:tblGrid>
              <a:tr h="9112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400" b="1" i="0" u="none" strike="noStrike" cap="none" normalizeH="0" baseline="0" dirty="0" smtClean="0">
                          <a:ln>
                            <a:noFill/>
                          </a:ln>
                          <a:solidFill>
                            <a:srgbClr val="FFFFFF"/>
                          </a:solidFill>
                          <a:effectLst/>
                          <a:latin typeface="Calibri" panose="020F0502020204030204" pitchFamily="34" charset="0"/>
                          <a:ea typeface="Calibri" panose="020F0502020204030204" pitchFamily="34" charset="0"/>
                        </a:rPr>
                        <a:t>Fórmula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Tradicional</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Stock</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Sistemática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112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PbO</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Óxido plúmbico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Óxido de plomo (IV)</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Dióxido de cobre</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9112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Li</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Óxido de litio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Óxido de Litio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Monóxido de litio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911225">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Cu</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Óxido cuproso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Óxido de Cobre (I)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Monóxido de </a:t>
                      </a:r>
                      <a:r>
                        <a:rPr kumimoji="0" lang="es-ES_tradnl" altLang="es-MX" sz="2000" b="0" i="0" u="none" strike="noStrike" cap="none" normalizeH="0" baseline="0" dirty="0" err="1" smtClean="0">
                          <a:ln>
                            <a:noFill/>
                          </a:ln>
                          <a:solidFill>
                            <a:srgbClr val="000000"/>
                          </a:solidFill>
                          <a:effectLst/>
                          <a:latin typeface="Calibri" panose="020F0502020204030204" pitchFamily="34" charset="0"/>
                          <a:ea typeface="Calibri" panose="020F0502020204030204" pitchFamily="34" charset="0"/>
                        </a:rPr>
                        <a:t>dicobre</a:t>
                      </a:r>
                      <a:endPar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bl>
          </a:graphicData>
        </a:graphic>
      </p:graphicFrame>
    </p:spTree>
    <p:extLst>
      <p:ext uri="{BB962C8B-B14F-4D97-AF65-F5344CB8AC3E}">
        <p14:creationId xmlns:p14="http://schemas.microsoft.com/office/powerpoint/2010/main" val="504245256"/>
      </p:ext>
    </p:extLst>
  </p:cSld>
  <p:clrMapOvr>
    <a:masterClrMapping/>
  </p:clrMapOvr>
  <p:transition spd="slow">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292283" y="1113575"/>
            <a:ext cx="8937195" cy="785818"/>
          </a:xfrm>
          <a:ln>
            <a:miter lim="800000"/>
            <a:headEnd/>
            <a:tailEnd/>
          </a:ln>
        </p:spPr>
        <p:txBody>
          <a:bodyPr>
            <a:normAutofit/>
          </a:bodyPr>
          <a:lstStyle/>
          <a:p>
            <a:pPr algn="ctr" eaLnBrk="1" hangingPunct="1">
              <a:defRPr/>
            </a:pPr>
            <a:r>
              <a:rPr lang="es-ES_tradnl" sz="4000" b="1" i="1" u="sng" dirty="0" smtClean="0">
                <a:solidFill>
                  <a:srgbClr val="002060"/>
                </a:solidFill>
              </a:rPr>
              <a:t>Anhídridos (Óxidos ácidos)</a:t>
            </a:r>
            <a:endParaRPr lang="es-ES_tradnl" sz="4000" b="1" i="1" u="sng" dirty="0">
              <a:solidFill>
                <a:srgbClr val="002060"/>
              </a:solidFill>
            </a:endParaRPr>
          </a:p>
        </p:txBody>
      </p:sp>
      <p:sp>
        <p:nvSpPr>
          <p:cNvPr id="14" name="2 Subtítulo"/>
          <p:cNvSpPr>
            <a:spLocks noGrp="1"/>
          </p:cNvSpPr>
          <p:nvPr>
            <p:ph type="subTitle" idx="1"/>
          </p:nvPr>
        </p:nvSpPr>
        <p:spPr>
          <a:xfrm>
            <a:off x="710374" y="2118356"/>
            <a:ext cx="10367779" cy="3566035"/>
          </a:xfrm>
          <a:prstGeom prst="rect">
            <a:avLst/>
          </a:prstGeom>
        </p:spPr>
        <p:txBody>
          <a:bodyPr>
            <a:noAutofit/>
          </a:bodyPr>
          <a:lstStyle/>
          <a:p>
            <a:pPr marL="0" marR="0" lvl="0" indent="0" algn="just" defTabSz="914400" eaLnBrk="1" fontAlgn="auto" latinLnBrk="0" hangingPunct="1">
              <a:lnSpc>
                <a:spcPct val="150000"/>
              </a:lnSpc>
              <a:spcBef>
                <a:spcPts val="0"/>
              </a:spcBef>
              <a:spcAft>
                <a:spcPts val="0"/>
              </a:spcAft>
              <a:buClrTx/>
              <a:buSzTx/>
              <a:buFontTx/>
              <a:buNone/>
              <a:tabLst/>
              <a:defRPr/>
            </a:pPr>
            <a:r>
              <a:rPr kumimoji="0" lang="es-ES_tradnl" altLang="es-MX" sz="1600" b="1" i="0" u="none" strike="noStrike" kern="0" cap="none" spc="0" normalizeH="0" baseline="0" noProof="0" dirty="0" smtClean="0">
                <a:ln>
                  <a:noFill/>
                </a:ln>
                <a:solidFill>
                  <a:schemeClr val="tx2"/>
                </a:solidFill>
                <a:effectLst/>
                <a:uLnTx/>
                <a:uFillTx/>
              </a:rPr>
              <a:t>-</a:t>
            </a:r>
            <a:r>
              <a:rPr kumimoji="0" lang="es-ES_tradnl" altLang="es-MX" sz="3600" b="1" i="0" u="none" strike="noStrike" kern="0" cap="none" spc="0" normalizeH="0" baseline="0" noProof="0" dirty="0" smtClean="0">
                <a:ln>
                  <a:noFill/>
                </a:ln>
                <a:solidFill>
                  <a:schemeClr val="tx2"/>
                </a:solidFill>
                <a:effectLst/>
                <a:uLnTx/>
                <a:uFillTx/>
              </a:rPr>
              <a:t> </a:t>
            </a:r>
            <a:r>
              <a:rPr kumimoji="0" lang="es-ES_tradnl" altLang="es-MX" sz="1600" b="1" i="0" u="none" strike="noStrike" kern="0" cap="none" spc="0" normalizeH="0" baseline="0" noProof="0" dirty="0" smtClean="0">
                <a:ln>
                  <a:noFill/>
                </a:ln>
                <a:solidFill>
                  <a:schemeClr val="tx2"/>
                </a:solidFill>
                <a:effectLst/>
                <a:uLnTx/>
                <a:uFillTx/>
              </a:rPr>
              <a:t>Compuestos binarios formados por: Oxígeno(-2)+ No Metal.</a:t>
            </a:r>
          </a:p>
          <a:p>
            <a:pPr marL="0" marR="0" lvl="0" indent="0" algn="just" defTabSz="914400" eaLnBrk="1" fontAlgn="auto" latinLnBrk="0" hangingPunct="1">
              <a:lnSpc>
                <a:spcPct val="150000"/>
              </a:lnSpc>
              <a:spcBef>
                <a:spcPts val="0"/>
              </a:spcBef>
              <a:spcAft>
                <a:spcPts val="0"/>
              </a:spcAft>
              <a:buClrTx/>
              <a:buSzTx/>
              <a:buFontTx/>
              <a:buChar char="-"/>
              <a:tabLst/>
              <a:defRPr/>
            </a:pPr>
            <a:r>
              <a:rPr kumimoji="0" lang="es-ES_tradnl" altLang="es-MX" sz="1600" b="1" i="0" u="none" strike="noStrike" kern="0" cap="none" spc="0" normalizeH="0" baseline="0" noProof="0" dirty="0" smtClean="0">
                <a:ln>
                  <a:noFill/>
                </a:ln>
                <a:solidFill>
                  <a:schemeClr val="tx2"/>
                </a:solidFill>
                <a:effectLst/>
                <a:uLnTx/>
                <a:uFillTx/>
              </a:rPr>
              <a:t> Fórmula: X </a:t>
            </a:r>
            <a:r>
              <a:rPr kumimoji="0" lang="es-ES_tradnl" altLang="es-MX" sz="1600" b="1" i="0" u="none" strike="noStrike" kern="0" cap="none" spc="0" normalizeH="0" baseline="-25000" noProof="0" dirty="0" smtClean="0">
                <a:ln>
                  <a:noFill/>
                </a:ln>
                <a:solidFill>
                  <a:schemeClr val="tx2"/>
                </a:solidFill>
                <a:effectLst/>
                <a:uLnTx/>
                <a:uFillTx/>
              </a:rPr>
              <a:t>val</a:t>
            </a:r>
            <a:r>
              <a:rPr kumimoji="0" lang="es-ES_tradnl" altLang="es-MX" sz="1600" b="1" i="0" u="none" strike="noStrike" kern="0" cap="none" spc="0" normalizeH="0" baseline="0" noProof="0" dirty="0" smtClean="0">
                <a:ln>
                  <a:noFill/>
                </a:ln>
                <a:solidFill>
                  <a:schemeClr val="tx2"/>
                </a:solidFill>
                <a:effectLst/>
                <a:uLnTx/>
                <a:uFillTx/>
              </a:rPr>
              <a:t> </a:t>
            </a:r>
            <a:r>
              <a:rPr kumimoji="0" lang="es-ES_tradnl" altLang="es-MX" sz="1600" b="1" i="0" u="none" strike="noStrike" kern="0" cap="none" spc="0" normalizeH="0" baseline="-25000" noProof="0" dirty="0" smtClean="0">
                <a:ln>
                  <a:noFill/>
                </a:ln>
                <a:solidFill>
                  <a:schemeClr val="tx2"/>
                </a:solidFill>
                <a:effectLst/>
                <a:uLnTx/>
                <a:uFillTx/>
              </a:rPr>
              <a:t>O </a:t>
            </a:r>
            <a:r>
              <a:rPr kumimoji="0" lang="es-ES_tradnl" altLang="es-MX" sz="1600" b="1" i="0" u="none" strike="noStrike" kern="0" cap="none" spc="0" normalizeH="0" baseline="0" noProof="0" dirty="0" smtClean="0">
                <a:ln>
                  <a:noFill/>
                </a:ln>
                <a:solidFill>
                  <a:schemeClr val="tx2"/>
                </a:solidFill>
                <a:effectLst/>
                <a:uLnTx/>
                <a:uFillTx/>
              </a:rPr>
              <a:t>O</a:t>
            </a:r>
            <a:r>
              <a:rPr kumimoji="0" lang="es-ES_tradnl" altLang="es-MX" sz="1600" b="1" i="0" u="none" strike="noStrike" kern="0" cap="none" spc="0" normalizeH="0" baseline="-25000" noProof="0" dirty="0" smtClean="0">
                <a:ln>
                  <a:noFill/>
                </a:ln>
                <a:solidFill>
                  <a:schemeClr val="tx2"/>
                </a:solidFill>
                <a:effectLst/>
                <a:uLnTx/>
                <a:uFillTx/>
              </a:rPr>
              <a:t>val X</a:t>
            </a:r>
            <a:r>
              <a:rPr kumimoji="0" lang="es-ES_tradnl" altLang="es-MX" sz="1600" b="1" i="0" u="none" strike="noStrike" kern="0" cap="none" spc="0" normalizeH="0" baseline="0" noProof="0" dirty="0" smtClean="0">
                <a:ln>
                  <a:noFill/>
                </a:ln>
                <a:solidFill>
                  <a:schemeClr val="tx2"/>
                </a:solidFill>
                <a:effectLst/>
                <a:uLnTx/>
                <a:uFillTx/>
              </a:rPr>
              <a:t> (Siendo X: no metal; O: oxígeno).</a:t>
            </a:r>
          </a:p>
          <a:p>
            <a:pPr marL="0" marR="0" lvl="0" indent="0" algn="just" defTabSz="914400" eaLnBrk="1" fontAlgn="auto" latinLnBrk="0" hangingPunct="1">
              <a:lnSpc>
                <a:spcPct val="150000"/>
              </a:lnSpc>
              <a:spcBef>
                <a:spcPts val="0"/>
              </a:spcBef>
              <a:spcAft>
                <a:spcPts val="0"/>
              </a:spcAft>
              <a:buClrTx/>
              <a:buSzTx/>
              <a:buFontTx/>
              <a:buChar char="-"/>
              <a:tabLst/>
              <a:defRPr/>
            </a:pPr>
            <a:r>
              <a:rPr kumimoji="0" lang="es-ES_tradnl" altLang="es-MX" sz="1600" b="1" i="0" u="none" strike="noStrike" kern="0" cap="none" spc="0" normalizeH="0" baseline="0" noProof="0" dirty="0" smtClean="0">
                <a:ln>
                  <a:noFill/>
                </a:ln>
                <a:solidFill>
                  <a:schemeClr val="tx2"/>
                </a:solidFill>
                <a:effectLst/>
                <a:uLnTx/>
                <a:uFillTx/>
              </a:rPr>
              <a:t>Si se pueden simplificar los subíndices, se simplifican. Los subíndices siempre son números naturales (jamás un número fraccionario o decimal como subíndice).</a:t>
            </a:r>
          </a:p>
          <a:p>
            <a:pPr marL="0" marR="0" lvl="0" indent="0" algn="just" defTabSz="914400" eaLnBrk="1" fontAlgn="auto" latinLnBrk="0" hangingPunct="1">
              <a:lnSpc>
                <a:spcPct val="150000"/>
              </a:lnSpc>
              <a:spcBef>
                <a:spcPts val="0"/>
              </a:spcBef>
              <a:spcAft>
                <a:spcPts val="0"/>
              </a:spcAft>
              <a:buClrTx/>
              <a:buSzTx/>
              <a:buFontTx/>
              <a:buChar char="-"/>
              <a:tabLst/>
              <a:defRPr/>
            </a:pPr>
            <a:r>
              <a:rPr kumimoji="0" lang="es-ES_tradnl" altLang="es-MX" sz="1600" b="1" i="0" u="none" strike="noStrike" kern="0" cap="none" spc="0" normalizeH="0" baseline="0" noProof="0" dirty="0" smtClean="0">
                <a:ln>
                  <a:noFill/>
                </a:ln>
                <a:solidFill>
                  <a:schemeClr val="tx2"/>
                </a:solidFill>
                <a:effectLst/>
                <a:uLnTx/>
                <a:uFillTx/>
              </a:rPr>
              <a:t> Nomenclatura: </a:t>
            </a:r>
          </a:p>
          <a:p>
            <a:pPr marL="0" marR="0" lvl="0" indent="0" algn="just" defTabSz="914400" eaLnBrk="1" fontAlgn="auto" latinLnBrk="0" hangingPunct="1">
              <a:lnSpc>
                <a:spcPct val="150000"/>
              </a:lnSpc>
              <a:spcBef>
                <a:spcPts val="0"/>
              </a:spcBef>
              <a:spcAft>
                <a:spcPts val="0"/>
              </a:spcAft>
              <a:buClrTx/>
              <a:buSzTx/>
              <a:buFont typeface="Wingdings" panose="05000000000000000000" pitchFamily="2" charset="2"/>
              <a:buChar char="v"/>
              <a:tabLst/>
              <a:defRPr/>
            </a:pPr>
            <a:r>
              <a:rPr kumimoji="0" lang="es-ES_tradnl" altLang="es-MX" sz="1600" b="1" i="0" u="none" strike="noStrike" kern="0" cap="none" spc="0" normalizeH="0" baseline="0" noProof="0" dirty="0" smtClean="0">
                <a:ln>
                  <a:noFill/>
                </a:ln>
                <a:solidFill>
                  <a:schemeClr val="tx2"/>
                </a:solidFill>
                <a:effectLst/>
                <a:uLnTx/>
                <a:uFillTx/>
              </a:rPr>
              <a:t> Tradicional: Anhídrido+                                 + [no metal] +    </a:t>
            </a:r>
          </a:p>
          <a:p>
            <a:pPr marL="0" marR="0" lvl="0" indent="0" algn="just" defTabSz="914400" eaLnBrk="1" fontAlgn="auto" latinLnBrk="0" hangingPunct="1">
              <a:lnSpc>
                <a:spcPct val="150000"/>
              </a:lnSpc>
              <a:spcBef>
                <a:spcPts val="0"/>
              </a:spcBef>
              <a:spcAft>
                <a:spcPts val="0"/>
              </a:spcAft>
              <a:buClrTx/>
              <a:buSzTx/>
              <a:buFont typeface="Wingdings" panose="05000000000000000000" pitchFamily="2" charset="2"/>
              <a:buChar char="v"/>
              <a:tabLst/>
              <a:defRPr/>
            </a:pPr>
            <a:endParaRPr kumimoji="0" lang="es-ES_tradnl" altLang="es-MX" sz="1400" b="1" i="0" u="none" strike="noStrike" kern="0" cap="none" spc="0" normalizeH="0" baseline="0" noProof="0" dirty="0" smtClean="0">
              <a:ln>
                <a:noFill/>
              </a:ln>
              <a:solidFill>
                <a:schemeClr val="tx2"/>
              </a:solidFill>
              <a:effectLst/>
              <a:uLnTx/>
              <a:uFillTx/>
            </a:endParaRPr>
          </a:p>
          <a:p>
            <a:pPr marL="0" marR="0" lvl="0" indent="0" algn="just" defTabSz="914400" eaLnBrk="1" fontAlgn="auto" latinLnBrk="0" hangingPunct="1">
              <a:lnSpc>
                <a:spcPct val="80000"/>
              </a:lnSpc>
              <a:spcBef>
                <a:spcPts val="0"/>
              </a:spcBef>
              <a:spcAft>
                <a:spcPts val="0"/>
              </a:spcAft>
              <a:buClrTx/>
              <a:buSzTx/>
              <a:buFontTx/>
              <a:buNone/>
              <a:tabLst/>
              <a:defRPr/>
            </a:pPr>
            <a:r>
              <a:rPr kumimoji="0" lang="es-ES_tradnl" altLang="es-MX" sz="1400" b="1" i="0" u="none" strike="noStrike" kern="0" cap="none" spc="0" normalizeH="0" baseline="0" noProof="0" dirty="0" smtClean="0">
                <a:ln>
                  <a:noFill/>
                </a:ln>
                <a:solidFill>
                  <a:schemeClr val="tx2"/>
                </a:solidFill>
                <a:effectLst/>
                <a:uLnTx/>
                <a:uFillTx/>
              </a:rPr>
              <a:t>                                                                           </a:t>
            </a:r>
          </a:p>
          <a:p>
            <a:pPr marL="0" marR="0" lvl="0" indent="0" algn="just" defTabSz="914400" eaLnBrk="1" fontAlgn="auto" latinLnBrk="0" hangingPunct="1">
              <a:lnSpc>
                <a:spcPct val="80000"/>
              </a:lnSpc>
              <a:spcBef>
                <a:spcPts val="0"/>
              </a:spcBef>
              <a:spcAft>
                <a:spcPts val="0"/>
              </a:spcAft>
              <a:buClrTx/>
              <a:buSzTx/>
              <a:buFont typeface="Wingdings" panose="05000000000000000000" pitchFamily="2" charset="2"/>
              <a:buChar char="v"/>
              <a:tabLst/>
              <a:defRPr/>
            </a:pPr>
            <a:r>
              <a:rPr kumimoji="0" lang="es-ES_tradnl" altLang="es-MX" sz="1600" b="1" i="0" u="none" strike="noStrike" kern="0" cap="none" spc="0" normalizeH="0" baseline="0" noProof="0" dirty="0" smtClean="0">
                <a:ln>
                  <a:noFill/>
                </a:ln>
                <a:solidFill>
                  <a:schemeClr val="tx2"/>
                </a:solidFill>
                <a:effectLst/>
                <a:uLnTx/>
                <a:uFillTx/>
              </a:rPr>
              <a:t> Stock: Óxido de [ no metal] (valencia en nº romanos).</a:t>
            </a:r>
          </a:p>
          <a:p>
            <a:pPr marL="0" marR="0" lvl="0" indent="0" algn="just" defTabSz="914400" eaLnBrk="1" fontAlgn="auto" latinLnBrk="0" hangingPunct="1">
              <a:lnSpc>
                <a:spcPct val="80000"/>
              </a:lnSpc>
              <a:spcBef>
                <a:spcPts val="0"/>
              </a:spcBef>
              <a:spcAft>
                <a:spcPts val="0"/>
              </a:spcAft>
              <a:buClrTx/>
              <a:buSzTx/>
              <a:buFont typeface="Wingdings" panose="05000000000000000000" pitchFamily="2" charset="2"/>
              <a:buChar char="v"/>
              <a:tabLst/>
              <a:defRPr/>
            </a:pPr>
            <a:endParaRPr lang="es-ES_tradnl" altLang="es-MX" sz="1600" b="1" kern="0" dirty="0">
              <a:solidFill>
                <a:schemeClr val="tx2"/>
              </a:solidFill>
            </a:endParaRPr>
          </a:p>
          <a:p>
            <a:pPr marL="0" marR="0" lvl="0" indent="0" algn="just" defTabSz="914400" eaLnBrk="1" fontAlgn="auto" latinLnBrk="0" hangingPunct="1">
              <a:lnSpc>
                <a:spcPct val="80000"/>
              </a:lnSpc>
              <a:spcBef>
                <a:spcPts val="0"/>
              </a:spcBef>
              <a:spcAft>
                <a:spcPts val="0"/>
              </a:spcAft>
              <a:buClrTx/>
              <a:buSzTx/>
              <a:buFont typeface="Wingdings" panose="05000000000000000000" pitchFamily="2" charset="2"/>
              <a:buChar char="v"/>
              <a:tabLst/>
              <a:defRPr/>
            </a:pPr>
            <a:endParaRPr kumimoji="0" lang="es-ES_tradnl" altLang="es-MX" sz="1600" b="1" i="0" u="none" strike="noStrike" kern="0" cap="none" spc="0" normalizeH="0" baseline="0" noProof="0" dirty="0" smtClean="0">
              <a:ln>
                <a:noFill/>
              </a:ln>
              <a:solidFill>
                <a:schemeClr val="tx2"/>
              </a:solidFill>
              <a:effectLst/>
              <a:uLnTx/>
              <a:uFillTx/>
            </a:endParaRPr>
          </a:p>
          <a:p>
            <a:pPr marL="0" marR="0" lvl="0" indent="0" algn="just" defTabSz="914400" eaLnBrk="1" fontAlgn="auto" latinLnBrk="0" hangingPunct="1">
              <a:lnSpc>
                <a:spcPct val="80000"/>
              </a:lnSpc>
              <a:spcBef>
                <a:spcPts val="0"/>
              </a:spcBef>
              <a:spcAft>
                <a:spcPts val="0"/>
              </a:spcAft>
              <a:buClrTx/>
              <a:buSzTx/>
              <a:buFont typeface="Wingdings" panose="05000000000000000000" pitchFamily="2" charset="2"/>
              <a:buChar char="v"/>
              <a:tabLst/>
              <a:defRPr/>
            </a:pPr>
            <a:r>
              <a:rPr kumimoji="0" lang="es-ES_tradnl" altLang="es-MX" sz="1600" b="1" i="0" u="none" strike="noStrike" kern="0" cap="none" spc="0" normalizeH="0" baseline="0" noProof="0" dirty="0" smtClean="0">
                <a:ln>
                  <a:noFill/>
                </a:ln>
                <a:solidFill>
                  <a:schemeClr val="tx2"/>
                </a:solidFill>
                <a:effectLst/>
                <a:uLnTx/>
                <a:uFillTx/>
              </a:rPr>
              <a:t> Sistemática:                                      + óxido de                                           + [no metal]</a:t>
            </a:r>
          </a:p>
          <a:p>
            <a:pPr marL="0" marR="0" lvl="0" indent="0" algn="just" defTabSz="914400" eaLnBrk="1" fontAlgn="auto" latinLnBrk="0" hangingPunct="1">
              <a:lnSpc>
                <a:spcPct val="80000"/>
              </a:lnSpc>
              <a:spcBef>
                <a:spcPts val="0"/>
              </a:spcBef>
              <a:spcAft>
                <a:spcPts val="0"/>
              </a:spcAft>
              <a:buClrTx/>
              <a:buSzTx/>
              <a:buFontTx/>
              <a:buNone/>
              <a:tabLst/>
              <a:defRPr/>
            </a:pPr>
            <a:r>
              <a:rPr kumimoji="0" lang="es-ES_tradnl" altLang="es-MX" sz="1600" b="1" i="0" u="none" strike="noStrike" kern="0" cap="none" spc="0" normalizeH="0" baseline="0" noProof="0" dirty="0" smtClean="0">
                <a:ln>
                  <a:noFill/>
                </a:ln>
                <a:solidFill>
                  <a:schemeClr val="tx2"/>
                </a:solidFill>
                <a:effectLst/>
                <a:uLnTx/>
                <a:uFillTx/>
              </a:rPr>
              <a:t>                                                   </a:t>
            </a:r>
          </a:p>
          <a:p>
            <a:pPr marL="0" marR="0" lvl="0" indent="0" algn="just" defTabSz="914400" eaLnBrk="1" fontAlgn="auto" latinLnBrk="0" hangingPunct="1">
              <a:lnSpc>
                <a:spcPct val="80000"/>
              </a:lnSpc>
              <a:spcBef>
                <a:spcPts val="0"/>
              </a:spcBef>
              <a:spcAft>
                <a:spcPts val="0"/>
              </a:spcAft>
              <a:buClrTx/>
              <a:buSzTx/>
              <a:buFontTx/>
              <a:buNone/>
              <a:tabLst/>
              <a:defRPr/>
            </a:pPr>
            <a:r>
              <a:rPr kumimoji="0" lang="es-ES_tradnl" altLang="es-MX" sz="1600" b="1" i="0" u="none" strike="noStrike" kern="0" cap="none" spc="0" normalizeH="0" baseline="0" noProof="0" dirty="0" smtClean="0">
                <a:ln>
                  <a:noFill/>
                </a:ln>
                <a:solidFill>
                  <a:schemeClr val="tx2"/>
                </a:solidFill>
                <a:effectLst/>
                <a:uLnTx/>
                <a:uFillTx/>
              </a:rPr>
              <a:t>.</a:t>
            </a:r>
          </a:p>
          <a:p>
            <a:pPr marL="0" marR="0" lvl="0" indent="0" algn="just" defTabSz="914400" eaLnBrk="1" fontAlgn="auto" latinLnBrk="0" hangingPunct="1">
              <a:lnSpc>
                <a:spcPct val="80000"/>
              </a:lnSpc>
              <a:spcBef>
                <a:spcPts val="0"/>
              </a:spcBef>
              <a:spcAft>
                <a:spcPts val="0"/>
              </a:spcAft>
              <a:buClrTx/>
              <a:buSzTx/>
              <a:buFontTx/>
              <a:buNone/>
              <a:tabLst/>
              <a:defRPr/>
            </a:pPr>
            <a:endParaRPr kumimoji="0" lang="es-ES_tradnl" altLang="es-MX" sz="1600" b="1" i="0" u="none" strike="noStrike" kern="0" cap="none" spc="0" normalizeH="0" baseline="0" noProof="0" dirty="0" smtClean="0">
              <a:ln>
                <a:noFill/>
              </a:ln>
              <a:solidFill>
                <a:schemeClr val="tx2"/>
              </a:solidFill>
              <a:effectLst/>
              <a:uLnTx/>
              <a:uFillTx/>
            </a:endParaRPr>
          </a:p>
          <a:p>
            <a:pPr marL="0" marR="0" lvl="0" indent="0" algn="just" defTabSz="914400" eaLnBrk="1" fontAlgn="auto" latinLnBrk="0" hangingPunct="1">
              <a:lnSpc>
                <a:spcPct val="150000"/>
              </a:lnSpc>
              <a:spcBef>
                <a:spcPts val="0"/>
              </a:spcBef>
              <a:spcAft>
                <a:spcPts val="0"/>
              </a:spcAft>
              <a:buClrTx/>
              <a:buSzTx/>
              <a:buFontTx/>
              <a:buChar char="-"/>
              <a:tabLst/>
              <a:defRPr/>
            </a:pPr>
            <a:endParaRPr kumimoji="0" lang="es-ES_tradnl" altLang="es-MX" sz="1600" b="1" i="0" u="none" strike="noStrike" kern="0" cap="none" spc="0" normalizeH="0" baseline="0" noProof="0" dirty="0" smtClean="0">
              <a:ln>
                <a:noFill/>
              </a:ln>
              <a:solidFill>
                <a:schemeClr val="tx2"/>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s-ES_tradnl" altLang="es-MX" b="1" i="0" u="none" strike="noStrike" kern="0" cap="none" spc="0" normalizeH="0" baseline="0" noProof="0" dirty="0" smtClean="0">
              <a:ln>
                <a:noFill/>
              </a:ln>
              <a:solidFill>
                <a:schemeClr val="tx2"/>
              </a:solidFill>
              <a:effectLst/>
              <a:uLnTx/>
              <a:uFillTx/>
            </a:endParaRPr>
          </a:p>
        </p:txBody>
      </p:sp>
      <p:sp>
        <p:nvSpPr>
          <p:cNvPr id="15" name="14 Rectángulo"/>
          <p:cNvSpPr/>
          <p:nvPr/>
        </p:nvSpPr>
        <p:spPr>
          <a:xfrm>
            <a:off x="3171023" y="4341625"/>
            <a:ext cx="942906" cy="792452"/>
          </a:xfrm>
          <a:prstGeom prst="rect">
            <a:avLst/>
          </a:prstGeom>
          <a:solidFill>
            <a:srgbClr val="BBE0E3"/>
          </a:solidFill>
          <a:ln w="25400" cap="flat" cmpd="sng" algn="ctr">
            <a:solidFill>
              <a:srgbClr val="BBE0E3">
                <a:shade val="50000"/>
              </a:srgbClr>
            </a:solidFill>
            <a:prstDash val="solid"/>
          </a:ln>
          <a:effectLst/>
        </p:spPr>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100" b="1" i="0" u="none" strike="noStrike" kern="0" cap="none" spc="0" normalizeH="0" baseline="0" noProof="0" dirty="0">
                <a:ln>
                  <a:noFill/>
                </a:ln>
                <a:solidFill>
                  <a:schemeClr val="tx2"/>
                </a:solidFill>
                <a:effectLst/>
                <a:uLnTx/>
                <a:uFillTx/>
                <a:latin typeface="Constantia" panose="02030602050306030303" pitchFamily="18" charset="0"/>
                <a:cs typeface="Arial" panose="020B0604020202020204" pitchFamily="34" charset="0"/>
              </a:rPr>
              <a:t>Hipo-</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s-ES_tradnl" altLang="es-MX" sz="1100" b="1" i="0" u="none" strike="noStrike" kern="0" cap="none" spc="0" normalizeH="0" baseline="0" noProof="0" dirty="0">
              <a:ln>
                <a:noFill/>
              </a:ln>
              <a:solidFill>
                <a:schemeClr val="tx2"/>
              </a:solidFill>
              <a:effectLst/>
              <a:uLnTx/>
              <a:uFillTx/>
              <a:latin typeface="Constantia" panose="02030602050306030303" pitchFamily="18" charset="0"/>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100" b="1" i="0" u="none" strike="noStrike" kern="0" cap="none" spc="0" normalizeH="0" baseline="0" noProof="0" dirty="0">
                <a:ln>
                  <a:noFill/>
                </a:ln>
                <a:solidFill>
                  <a:schemeClr val="tx2"/>
                </a:solidFill>
                <a:effectLst/>
                <a:uLnTx/>
                <a:uFillTx/>
                <a:latin typeface="Constantia" panose="02030602050306030303" pitchFamily="18" charset="0"/>
                <a:cs typeface="Arial" panose="020B0604020202020204" pitchFamily="34" charset="0"/>
              </a:rPr>
              <a:t>Per-</a:t>
            </a:r>
          </a:p>
        </p:txBody>
      </p:sp>
      <p:sp>
        <p:nvSpPr>
          <p:cNvPr id="16" name="15 Rectángulo"/>
          <p:cNvSpPr/>
          <p:nvPr/>
        </p:nvSpPr>
        <p:spPr>
          <a:xfrm>
            <a:off x="5736708" y="4253575"/>
            <a:ext cx="1320069" cy="880502"/>
          </a:xfrm>
          <a:prstGeom prst="rect">
            <a:avLst/>
          </a:prstGeom>
          <a:solidFill>
            <a:srgbClr val="BBE0E3"/>
          </a:solidFill>
          <a:ln w="25400" cap="flat" cmpd="sng" algn="ctr">
            <a:solidFill>
              <a:srgbClr val="BBE0E3">
                <a:shade val="50000"/>
              </a:srgbClr>
            </a:solidFill>
            <a:prstDash val="solid"/>
          </a:ln>
          <a:effectLst/>
        </p:spPr>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100" b="1" i="0" u="none" strike="noStrike" kern="0" cap="none" spc="0" normalizeH="0" baseline="0" noProof="0">
                <a:ln>
                  <a:noFill/>
                </a:ln>
                <a:solidFill>
                  <a:schemeClr val="tx2"/>
                </a:solidFill>
                <a:effectLst/>
                <a:uLnTx/>
                <a:uFillTx/>
                <a:latin typeface="Constantia" panose="02030602050306030303" pitchFamily="18" charset="0"/>
                <a:cs typeface="Arial" panose="020B0604020202020204" pitchFamily="34" charset="0"/>
              </a:rPr>
              <a:t>-oso</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100" b="1" i="0" u="none" strike="noStrike" kern="0" cap="none" spc="0" normalizeH="0" baseline="0" noProof="0">
                <a:ln>
                  <a:noFill/>
                </a:ln>
                <a:solidFill>
                  <a:schemeClr val="tx2"/>
                </a:solidFill>
                <a:effectLst/>
                <a:uLnTx/>
                <a:uFillTx/>
                <a:latin typeface="Constantia" panose="02030602050306030303" pitchFamily="18" charset="0"/>
                <a:cs typeface="Arial" panose="020B0604020202020204" pitchFamily="34" charset="0"/>
              </a:rPr>
              <a:t>-oso</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100" b="1" i="0" u="none" strike="noStrike" kern="0" cap="none" spc="0" normalizeH="0" baseline="0" noProof="0">
                <a:ln>
                  <a:noFill/>
                </a:ln>
                <a:solidFill>
                  <a:schemeClr val="tx2"/>
                </a:solidFill>
                <a:effectLst/>
                <a:uLnTx/>
                <a:uFillTx/>
                <a:latin typeface="Constantia" panose="02030602050306030303" pitchFamily="18" charset="0"/>
                <a:cs typeface="Arial" panose="020B0604020202020204" pitchFamily="34" charset="0"/>
              </a:rPr>
              <a:t>-ico</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100" b="1" i="0" u="none" strike="noStrike" kern="0" cap="none" spc="0" normalizeH="0" baseline="0" noProof="0">
                <a:ln>
                  <a:noFill/>
                </a:ln>
                <a:solidFill>
                  <a:schemeClr val="tx2"/>
                </a:solidFill>
                <a:effectLst/>
                <a:uLnTx/>
                <a:uFillTx/>
                <a:latin typeface="Constantia" panose="02030602050306030303" pitchFamily="18" charset="0"/>
                <a:cs typeface="Arial" panose="020B0604020202020204" pitchFamily="34" charset="0"/>
              </a:rPr>
              <a:t>-ico</a:t>
            </a:r>
          </a:p>
        </p:txBody>
      </p:sp>
      <p:sp>
        <p:nvSpPr>
          <p:cNvPr id="17" name="16 Rectángulo"/>
          <p:cNvSpPr/>
          <p:nvPr/>
        </p:nvSpPr>
        <p:spPr>
          <a:xfrm>
            <a:off x="2372852" y="5626956"/>
            <a:ext cx="1225778" cy="1056603"/>
          </a:xfrm>
          <a:prstGeom prst="rect">
            <a:avLst/>
          </a:prstGeom>
          <a:solidFill>
            <a:srgbClr val="BBE0E3"/>
          </a:solidFill>
          <a:ln w="25400" cap="flat" cmpd="sng" algn="ctr">
            <a:solidFill>
              <a:srgbClr val="BBE0E3">
                <a:shade val="50000"/>
              </a:srgbClr>
            </a:solidFill>
            <a:prstDash val="solid"/>
          </a:ln>
          <a:effectLst/>
        </p:spPr>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100" b="1" i="0" u="none" strike="noStrike" kern="0" cap="none" spc="0" normalizeH="0" baseline="0" noProof="0">
                <a:ln>
                  <a:noFill/>
                </a:ln>
                <a:solidFill>
                  <a:schemeClr val="tx2"/>
                </a:solidFill>
                <a:effectLst/>
                <a:uLnTx/>
                <a:uFillTx/>
                <a:latin typeface="Constantia" panose="02030602050306030303" pitchFamily="18" charset="0"/>
                <a:cs typeface="Arial" panose="020B0604020202020204" pitchFamily="34" charset="0"/>
              </a:rPr>
              <a:t>Mono-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100" b="1" i="0" u="none" strike="noStrike" kern="0" cap="none" spc="0" normalizeH="0" baseline="0" noProof="0">
                <a:ln>
                  <a:noFill/>
                </a:ln>
                <a:solidFill>
                  <a:schemeClr val="tx2"/>
                </a:solidFill>
                <a:effectLst/>
                <a:uLnTx/>
                <a:uFillTx/>
                <a:latin typeface="Constantia" panose="02030602050306030303" pitchFamily="18" charset="0"/>
                <a:cs typeface="Arial" panose="020B0604020202020204" pitchFamily="34" charset="0"/>
              </a:rPr>
              <a:t>Di-</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100" b="1" i="0" u="none" strike="noStrike" kern="0" cap="none" spc="0" normalizeH="0" baseline="0" noProof="0">
                <a:ln>
                  <a:noFill/>
                </a:ln>
                <a:solidFill>
                  <a:schemeClr val="tx2"/>
                </a:solidFill>
                <a:effectLst/>
                <a:uLnTx/>
                <a:uFillTx/>
                <a:latin typeface="Constantia" panose="02030602050306030303" pitchFamily="18" charset="0"/>
                <a:cs typeface="Arial" panose="020B0604020202020204" pitchFamily="34" charset="0"/>
              </a:rPr>
              <a:t>Tri-</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100" b="1" i="0" u="none" strike="noStrike" kern="0" cap="none" spc="0" normalizeH="0" baseline="0" noProof="0">
                <a:ln>
                  <a:noFill/>
                </a:ln>
                <a:solidFill>
                  <a:schemeClr val="tx2"/>
                </a:solidFill>
                <a:effectLst/>
                <a:uLnTx/>
                <a:uFillTx/>
                <a:latin typeface="Constantia" panose="02030602050306030303" pitchFamily="18" charset="0"/>
                <a:cs typeface="Arial" panose="020B0604020202020204" pitchFamily="34" charset="0"/>
              </a:rPr>
              <a:t>Tetra- </a:t>
            </a:r>
          </a:p>
        </p:txBody>
      </p:sp>
      <p:sp>
        <p:nvSpPr>
          <p:cNvPr id="18" name="17 Rectángulo"/>
          <p:cNvSpPr/>
          <p:nvPr/>
        </p:nvSpPr>
        <p:spPr>
          <a:xfrm>
            <a:off x="5170964" y="5626956"/>
            <a:ext cx="1131488" cy="792453"/>
          </a:xfrm>
          <a:prstGeom prst="rect">
            <a:avLst/>
          </a:prstGeom>
          <a:solidFill>
            <a:srgbClr val="BBE0E3"/>
          </a:solidFill>
          <a:ln w="25400" cap="flat" cmpd="sng" algn="ctr">
            <a:solidFill>
              <a:srgbClr val="BBE0E3">
                <a:shade val="50000"/>
              </a:srgbClr>
            </a:solidFill>
            <a:prstDash val="solid"/>
          </a:ln>
          <a:effectLst/>
        </p:spPr>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100" b="1" i="0" u="none" strike="noStrike" kern="0" cap="none" spc="0" normalizeH="0" baseline="0" noProof="0">
                <a:ln>
                  <a:noFill/>
                </a:ln>
                <a:solidFill>
                  <a:schemeClr val="tx2"/>
                </a:solidFill>
                <a:effectLst/>
                <a:uLnTx/>
                <a:uFillTx/>
                <a:latin typeface="Constantia" panose="02030602050306030303" pitchFamily="18" charset="0"/>
                <a:cs typeface="Arial" panose="020B0604020202020204" pitchFamily="34" charset="0"/>
              </a:rPr>
              <a:t>Mono-</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s-ES_tradnl" altLang="es-MX" sz="1100" b="1" i="0" u="none" strike="noStrike" kern="0" cap="none" spc="0" normalizeH="0" baseline="0" noProof="0">
                <a:ln>
                  <a:noFill/>
                </a:ln>
                <a:solidFill>
                  <a:schemeClr val="tx2"/>
                </a:solidFill>
                <a:effectLst/>
                <a:uLnTx/>
                <a:uFillTx/>
                <a:latin typeface="Constantia" panose="02030602050306030303" pitchFamily="18" charset="0"/>
                <a:cs typeface="Arial" panose="020B0604020202020204" pitchFamily="34" charset="0"/>
              </a:rPr>
              <a:t>Di-</a:t>
            </a:r>
          </a:p>
        </p:txBody>
      </p:sp>
    </p:spTree>
    <p:extLst>
      <p:ext uri="{BB962C8B-B14F-4D97-AF65-F5344CB8AC3E}">
        <p14:creationId xmlns:p14="http://schemas.microsoft.com/office/powerpoint/2010/main" val="2704817961"/>
      </p:ext>
    </p:extLst>
  </p:cSld>
  <p:clrMapOvr>
    <a:masterClrMapping/>
  </p:clrMapOvr>
  <p:transition spd="slow">
    <p:wheel spokes="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1 Rectángulo"/>
          <p:cNvSpPr>
            <a:spLocks noChangeArrowheads="1"/>
          </p:cNvSpPr>
          <p:nvPr/>
        </p:nvSpPr>
        <p:spPr bwMode="auto">
          <a:xfrm>
            <a:off x="2735626" y="1124745"/>
            <a:ext cx="10382251"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eaLnBrk="1" hangingPunct="1"/>
            <a:r>
              <a:rPr lang="es-ES_tradnl" altLang="es-MX" sz="4000" b="1" i="1" u="sng" dirty="0">
                <a:solidFill>
                  <a:srgbClr val="002060"/>
                </a:solidFill>
              </a:rPr>
              <a:t>Óxidos (óxidos ácidos)</a:t>
            </a:r>
            <a:endParaRPr lang="es-ES_tradnl" altLang="es-MX" sz="4000" b="1" dirty="0"/>
          </a:p>
        </p:txBody>
      </p:sp>
      <p:graphicFrame>
        <p:nvGraphicFramePr>
          <p:cNvPr id="3" name="2 Tabla"/>
          <p:cNvGraphicFramePr>
            <a:graphicFrameLocks noGrp="1"/>
          </p:cNvGraphicFramePr>
          <p:nvPr>
            <p:extLst>
              <p:ext uri="{D42A27DB-BD31-4B8C-83A1-F6EECF244321}">
                <p14:modId xmlns:p14="http://schemas.microsoft.com/office/powerpoint/2010/main" val="2144352376"/>
              </p:ext>
            </p:extLst>
          </p:nvPr>
        </p:nvGraphicFramePr>
        <p:xfrm>
          <a:off x="857251" y="2143125"/>
          <a:ext cx="10287000" cy="3646932"/>
        </p:xfrm>
        <a:graphic>
          <a:graphicData uri="http://schemas.openxmlformats.org/drawingml/2006/table">
            <a:tbl>
              <a:tblPr/>
              <a:tblGrid>
                <a:gridCol w="2571749"/>
                <a:gridCol w="2571751"/>
                <a:gridCol w="2571749"/>
                <a:gridCol w="2571751"/>
              </a:tblGrid>
              <a:tr h="57150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Fórmula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Tradicional</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Stock</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1" i="0" u="none" strike="noStrike" cap="none" normalizeH="0" baseline="0" smtClean="0">
                          <a:ln>
                            <a:noFill/>
                          </a:ln>
                          <a:solidFill>
                            <a:srgbClr val="FFFFFF"/>
                          </a:solidFill>
                          <a:effectLst/>
                          <a:latin typeface="Calibri" panose="020F0502020204030204" pitchFamily="34" charset="0"/>
                          <a:ea typeface="Calibri" panose="020F0502020204030204" pitchFamily="34" charset="0"/>
                        </a:rPr>
                        <a:t>Sistemática</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7150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Br</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Anhídrido hipobromoso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Óxido de bromo (I)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Monóxido de dibromo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57150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O</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5</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Anhídrido fosfórico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Óxido de fósforo (V)</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Pentóxido de difósforo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57150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CO</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Anhídrido carbónico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Óxido de carbono (IV)</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Dióxido de carbono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57150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SO</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3</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Anhídrido sulfúrico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Óxido de azufre (VI)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Trióxido de azufre</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57150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N</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2</a:t>
                      </a: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O</a:t>
                      </a:r>
                      <a:r>
                        <a:rPr kumimoji="0" lang="es-ES_tradnl" altLang="es-MX" sz="2000" b="0" i="0" u="none" strike="noStrike" cap="none" normalizeH="0" baseline="-25000" smtClean="0">
                          <a:ln>
                            <a:noFill/>
                          </a:ln>
                          <a:solidFill>
                            <a:srgbClr val="000000"/>
                          </a:solidFill>
                          <a:effectLst/>
                          <a:latin typeface="Calibri" panose="020F0502020204030204" pitchFamily="34" charset="0"/>
                          <a:ea typeface="Calibri" panose="020F0502020204030204" pitchFamily="34" charset="0"/>
                        </a:rPr>
                        <a:t>5</a:t>
                      </a:r>
                      <a:endPar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Anhídrido nitroso</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smtClean="0">
                          <a:ln>
                            <a:noFill/>
                          </a:ln>
                          <a:solidFill>
                            <a:srgbClr val="000000"/>
                          </a:solidFill>
                          <a:effectLst/>
                          <a:latin typeface="Calibri" panose="020F0502020204030204" pitchFamily="34" charset="0"/>
                          <a:ea typeface="Calibri" panose="020F0502020204030204" pitchFamily="34" charset="0"/>
                        </a:rPr>
                        <a:t>Óxido de nitrógeno (III)</a:t>
                      </a: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37931725" indent="-37474525"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eaLnBrk="0" hangingPunct="0">
                        <a:spcBef>
                          <a:spcPct val="20000"/>
                        </a:spcBef>
                        <a:defRPr sz="1900">
                          <a:solidFill>
                            <a:schemeClr val="tx1"/>
                          </a:solidFill>
                          <a:latin typeface="Constantia" panose="02030602050306030303" pitchFamily="18" charset="0"/>
                          <a:ea typeface="MS PGothic" panose="020B0600070205080204" pitchFamily="34" charset="-128"/>
                        </a:defRPr>
                      </a:lvl3pPr>
                      <a:lvl4pPr eaLnBrk="0" hangingPunct="0">
                        <a:spcBef>
                          <a:spcPct val="20000"/>
                        </a:spcBef>
                        <a:defRPr>
                          <a:solidFill>
                            <a:schemeClr val="tx1"/>
                          </a:solidFill>
                          <a:latin typeface="Constantia" panose="02030602050306030303" pitchFamily="18" charset="0"/>
                          <a:ea typeface="MS PGothic" panose="020B0600070205080204" pitchFamily="34" charset="-128"/>
                        </a:defRPr>
                      </a:lvl4pPr>
                      <a:lvl5pPr eaLnBrk="0" hangingPunct="0">
                        <a:spcBef>
                          <a:spcPct val="20000"/>
                        </a:spcBef>
                        <a:defRPr>
                          <a:solidFill>
                            <a:schemeClr val="tx1"/>
                          </a:solidFill>
                          <a:latin typeface="Constantia" panose="02030602050306030303" pitchFamily="18" charset="0"/>
                          <a:ea typeface="MS PGothic" panose="020B0600070205080204" pitchFamily="34" charset="-128"/>
                        </a:defRPr>
                      </a:lvl5pPr>
                      <a:lvl6pPr marL="4572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6pPr>
                      <a:lvl7pPr marL="9144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7pPr>
                      <a:lvl8pPr marL="13716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8pPr>
                      <a:lvl9pPr marL="1828800" eaLnBrk="0" fontAlgn="base" hangingPunct="0">
                        <a:spcBef>
                          <a:spcPct val="20000"/>
                        </a:spcBef>
                        <a:spcAft>
                          <a:spcPct val="0"/>
                        </a:spcAft>
                        <a:defRPr>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15000"/>
                        </a:lnSpc>
                        <a:spcBef>
                          <a:spcPct val="0"/>
                        </a:spcBef>
                        <a:spcAft>
                          <a:spcPts val="1000"/>
                        </a:spcAft>
                        <a:buClrTx/>
                        <a:buSzTx/>
                        <a:buFontTx/>
                        <a:buNone/>
                        <a:tabLst/>
                      </a:pPr>
                      <a:r>
                        <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rPr>
                        <a:t>Trióxido de </a:t>
                      </a:r>
                      <a:r>
                        <a:rPr kumimoji="0" lang="es-ES_tradnl" altLang="es-MX" sz="2000" b="0" i="0" u="none" strike="noStrike" cap="none" normalizeH="0" baseline="0" dirty="0" err="1" smtClean="0">
                          <a:ln>
                            <a:noFill/>
                          </a:ln>
                          <a:solidFill>
                            <a:srgbClr val="000000"/>
                          </a:solidFill>
                          <a:effectLst/>
                          <a:latin typeface="Calibri" panose="020F0502020204030204" pitchFamily="34" charset="0"/>
                          <a:ea typeface="Calibri" panose="020F0502020204030204" pitchFamily="34" charset="0"/>
                        </a:rPr>
                        <a:t>dinitrógeno</a:t>
                      </a:r>
                      <a:endParaRPr kumimoji="0" lang="es-ES_tradnl" altLang="es-MX" sz="2000" b="0" i="0" u="none" strike="noStrike" cap="none" normalizeH="0" baseline="0" dirty="0" smtClean="0">
                        <a:ln>
                          <a:noFill/>
                        </a:ln>
                        <a:solidFill>
                          <a:srgbClr val="000000"/>
                        </a:solidFill>
                        <a:effectLst/>
                        <a:latin typeface="Calibri" panose="020F0502020204030204" pitchFamily="34" charset="0"/>
                        <a:ea typeface="Calibri" panose="020F0502020204030204" pitchFamily="34" charset="0"/>
                      </a:endParaRPr>
                    </a:p>
                  </a:txBody>
                  <a:tcPr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bl>
          </a:graphicData>
        </a:graphic>
      </p:graphicFrame>
    </p:spTree>
    <p:extLst>
      <p:ext uri="{BB962C8B-B14F-4D97-AF65-F5344CB8AC3E}">
        <p14:creationId xmlns:p14="http://schemas.microsoft.com/office/powerpoint/2010/main" val="647996128"/>
      </p:ext>
    </p:extLst>
  </p:cSld>
  <p:clrMapOvr>
    <a:masterClrMapping/>
  </p:clrMapOvr>
  <p:transition spd="slow">
    <p:wheel spokes="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95256" y="980913"/>
            <a:ext cx="10468864" cy="714380"/>
          </a:xfrm>
          <a:ln>
            <a:miter lim="800000"/>
            <a:headEnd/>
            <a:tailEnd/>
          </a:ln>
        </p:spPr>
        <p:txBody>
          <a:bodyPr>
            <a:normAutofit/>
          </a:bodyPr>
          <a:lstStyle/>
          <a:p>
            <a:pPr algn="ctr" eaLnBrk="1" hangingPunct="1">
              <a:defRPr/>
            </a:pPr>
            <a:r>
              <a:rPr lang="es-ES_tradnl" sz="4000" b="1" i="1" u="sng" dirty="0" smtClean="0">
                <a:solidFill>
                  <a:srgbClr val="002060"/>
                </a:solidFill>
              </a:rPr>
              <a:t>Hidruros metálicos</a:t>
            </a:r>
            <a:endParaRPr lang="es-ES_tradnl" sz="4000" b="1" dirty="0"/>
          </a:p>
        </p:txBody>
      </p:sp>
      <p:sp>
        <p:nvSpPr>
          <p:cNvPr id="21507" name="2 Subtítulo"/>
          <p:cNvSpPr>
            <a:spLocks noGrp="1"/>
          </p:cNvSpPr>
          <p:nvPr>
            <p:ph type="subTitle" idx="1"/>
          </p:nvPr>
        </p:nvSpPr>
        <p:spPr>
          <a:xfrm>
            <a:off x="706797" y="2194346"/>
            <a:ext cx="10473267" cy="4857750"/>
          </a:xfrm>
        </p:spPr>
        <p:txBody>
          <a:bodyPr>
            <a:normAutofit fontScale="92500"/>
          </a:bodyPr>
          <a:lstStyle/>
          <a:p>
            <a:pPr marR="0" algn="just" eaLnBrk="1" hangingPunct="1">
              <a:lnSpc>
                <a:spcPts val="1800"/>
              </a:lnSpc>
            </a:pPr>
            <a:r>
              <a:rPr lang="es-ES_tradnl" altLang="es-MX" b="1" dirty="0" smtClean="0">
                <a:solidFill>
                  <a:schemeClr val="tx2"/>
                </a:solidFill>
              </a:rPr>
              <a:t>- Compuestos binarios formados por: Hidrógeno(-1)+ Metal.</a:t>
            </a:r>
          </a:p>
          <a:p>
            <a:pPr marR="0" algn="just" eaLnBrk="1" hangingPunct="1">
              <a:lnSpc>
                <a:spcPts val="1800"/>
              </a:lnSpc>
              <a:buFontTx/>
              <a:buChar char="-"/>
            </a:pPr>
            <a:r>
              <a:rPr lang="es-ES_tradnl" altLang="es-MX" b="1" dirty="0" smtClean="0">
                <a:solidFill>
                  <a:schemeClr val="tx2"/>
                </a:solidFill>
              </a:rPr>
              <a:t> Fórmula: M </a:t>
            </a:r>
            <a:r>
              <a:rPr lang="es-ES_tradnl" altLang="es-MX" b="1" baseline="-25000" dirty="0" smtClean="0">
                <a:solidFill>
                  <a:schemeClr val="tx2"/>
                </a:solidFill>
              </a:rPr>
              <a:t>val</a:t>
            </a:r>
            <a:r>
              <a:rPr lang="es-ES_tradnl" altLang="es-MX" b="1" dirty="0" smtClean="0">
                <a:solidFill>
                  <a:schemeClr val="tx2"/>
                </a:solidFill>
              </a:rPr>
              <a:t> </a:t>
            </a:r>
            <a:r>
              <a:rPr lang="es-ES_tradnl" altLang="es-MX" b="1" baseline="-25000" dirty="0" smtClean="0">
                <a:solidFill>
                  <a:schemeClr val="tx2"/>
                </a:solidFill>
              </a:rPr>
              <a:t>H </a:t>
            </a:r>
            <a:r>
              <a:rPr lang="es-ES_tradnl" altLang="es-MX" b="1" dirty="0" err="1" smtClean="0">
                <a:solidFill>
                  <a:schemeClr val="tx2"/>
                </a:solidFill>
              </a:rPr>
              <a:t>H</a:t>
            </a:r>
            <a:r>
              <a:rPr lang="es-ES_tradnl" altLang="es-MX" b="1" baseline="-25000" dirty="0" err="1" smtClean="0">
                <a:solidFill>
                  <a:schemeClr val="tx2"/>
                </a:solidFill>
              </a:rPr>
              <a:t>val</a:t>
            </a:r>
            <a:r>
              <a:rPr lang="es-ES_tradnl" altLang="es-MX" b="1" baseline="-25000" dirty="0" smtClean="0">
                <a:solidFill>
                  <a:schemeClr val="tx2"/>
                </a:solidFill>
              </a:rPr>
              <a:t> M</a:t>
            </a:r>
            <a:r>
              <a:rPr lang="es-ES_tradnl" altLang="es-MX" b="1" dirty="0" smtClean="0">
                <a:solidFill>
                  <a:schemeClr val="tx2"/>
                </a:solidFill>
              </a:rPr>
              <a:t> (Siendo M: metal; H: hidrógeno).</a:t>
            </a:r>
          </a:p>
          <a:p>
            <a:pPr marR="0" algn="just" eaLnBrk="1" hangingPunct="1">
              <a:lnSpc>
                <a:spcPts val="1800"/>
              </a:lnSpc>
              <a:buFontTx/>
              <a:buChar char="-"/>
            </a:pPr>
            <a:r>
              <a:rPr lang="es-ES_tradnl" altLang="es-MX" b="1" dirty="0" smtClean="0">
                <a:solidFill>
                  <a:schemeClr val="tx2"/>
                </a:solidFill>
              </a:rPr>
              <a:t>Si se pueden simplificar los subíndices, se simplifican. Los subíndices siempre son números naturales (jamás un número fraccionario o decimal como subíndice).</a:t>
            </a:r>
          </a:p>
          <a:p>
            <a:pPr marR="0" algn="just" eaLnBrk="1" hangingPunct="1">
              <a:lnSpc>
                <a:spcPts val="1800"/>
              </a:lnSpc>
              <a:buFontTx/>
              <a:buChar char="-"/>
            </a:pPr>
            <a:r>
              <a:rPr lang="es-ES_tradnl" altLang="es-MX" b="1" dirty="0" smtClean="0">
                <a:solidFill>
                  <a:schemeClr val="tx2"/>
                </a:solidFill>
              </a:rPr>
              <a:t> Nomenclatura: </a:t>
            </a:r>
            <a:endParaRPr lang="es-ES_tradnl" altLang="es-MX" b="1" dirty="0" smtClean="0">
              <a:solidFill>
                <a:schemeClr val="tx2"/>
              </a:solidFill>
            </a:endParaRPr>
          </a:p>
          <a:p>
            <a:pPr marR="0" algn="just" eaLnBrk="1" hangingPunct="1">
              <a:lnSpc>
                <a:spcPts val="1800"/>
              </a:lnSpc>
              <a:buFontTx/>
              <a:buChar char="-"/>
            </a:pPr>
            <a:endParaRPr lang="es-ES_tradnl" altLang="es-MX" b="1" dirty="0" smtClean="0">
              <a:solidFill>
                <a:schemeClr val="tx2"/>
              </a:solidFill>
            </a:endParaRPr>
          </a:p>
          <a:p>
            <a:pPr marR="0" algn="just" eaLnBrk="1" hangingPunct="1">
              <a:lnSpc>
                <a:spcPts val="1800"/>
              </a:lnSpc>
              <a:buFont typeface="Wingdings" panose="05000000000000000000" pitchFamily="2" charset="2"/>
              <a:buChar char="v"/>
            </a:pPr>
            <a:r>
              <a:rPr lang="es-ES_tradnl" altLang="es-MX" b="1" dirty="0" smtClean="0">
                <a:solidFill>
                  <a:schemeClr val="tx2"/>
                </a:solidFill>
              </a:rPr>
              <a:t> Tradicional: Hidruro + [metal] +                       (si tiene dos valencias</a:t>
            </a:r>
            <a:r>
              <a:rPr lang="es-ES_tradnl" altLang="es-MX" b="1" dirty="0" smtClean="0">
                <a:solidFill>
                  <a:schemeClr val="tx2"/>
                </a:solidFill>
              </a:rPr>
              <a:t>)</a:t>
            </a:r>
          </a:p>
          <a:p>
            <a:pPr marR="0" algn="just" eaLnBrk="1" hangingPunct="1">
              <a:lnSpc>
                <a:spcPts val="1800"/>
              </a:lnSpc>
              <a:buFont typeface="Wingdings" panose="05000000000000000000" pitchFamily="2" charset="2"/>
              <a:buChar char="v"/>
            </a:pPr>
            <a:endParaRPr lang="es-ES_tradnl" altLang="es-MX" b="1" dirty="0" smtClean="0">
              <a:solidFill>
                <a:schemeClr val="tx2"/>
              </a:solidFill>
            </a:endParaRPr>
          </a:p>
          <a:p>
            <a:pPr marR="0" algn="just" eaLnBrk="1" hangingPunct="1">
              <a:lnSpc>
                <a:spcPts val="1800"/>
              </a:lnSpc>
            </a:pPr>
            <a:r>
              <a:rPr lang="es-ES_tradnl" altLang="es-MX" b="1" dirty="0" smtClean="0">
                <a:solidFill>
                  <a:schemeClr val="tx2"/>
                </a:solidFill>
              </a:rPr>
              <a:t>Hidruro de [metal] (si tiene una valencia)                                                                  </a:t>
            </a:r>
          </a:p>
          <a:p>
            <a:pPr marR="0" algn="just" eaLnBrk="1" hangingPunct="1">
              <a:lnSpc>
                <a:spcPts val="1800"/>
              </a:lnSpc>
              <a:buFont typeface="Wingdings" panose="05000000000000000000" pitchFamily="2" charset="2"/>
              <a:buChar char="v"/>
            </a:pPr>
            <a:r>
              <a:rPr lang="es-ES_tradnl" altLang="es-MX" b="1" dirty="0" smtClean="0">
                <a:solidFill>
                  <a:schemeClr val="tx2"/>
                </a:solidFill>
              </a:rPr>
              <a:t> Stock: Hidruro de [metal] (valencia en nº romanos</a:t>
            </a:r>
            <a:r>
              <a:rPr lang="es-ES_tradnl" altLang="es-MX" b="1" dirty="0" smtClean="0">
                <a:solidFill>
                  <a:schemeClr val="tx2"/>
                </a:solidFill>
              </a:rPr>
              <a:t>).</a:t>
            </a:r>
          </a:p>
          <a:p>
            <a:pPr marR="0" algn="just" eaLnBrk="1" hangingPunct="1">
              <a:lnSpc>
                <a:spcPts val="1800"/>
              </a:lnSpc>
              <a:buFont typeface="Wingdings" panose="05000000000000000000" pitchFamily="2" charset="2"/>
              <a:buChar char="v"/>
            </a:pPr>
            <a:endParaRPr lang="es-ES_tradnl" altLang="es-MX" b="1" dirty="0" smtClean="0">
              <a:solidFill>
                <a:schemeClr val="tx2"/>
              </a:solidFill>
            </a:endParaRPr>
          </a:p>
          <a:p>
            <a:pPr marR="0" algn="just" eaLnBrk="1" hangingPunct="1">
              <a:lnSpc>
                <a:spcPts val="1800"/>
              </a:lnSpc>
              <a:buFont typeface="Wingdings" panose="05000000000000000000" pitchFamily="2" charset="2"/>
              <a:buChar char="v"/>
            </a:pPr>
            <a:r>
              <a:rPr lang="es-ES_tradnl" altLang="es-MX" b="1" dirty="0" smtClean="0">
                <a:solidFill>
                  <a:schemeClr val="tx2"/>
                </a:solidFill>
              </a:rPr>
              <a:t> Sistemática:                        + hidruro de [metal]</a:t>
            </a:r>
          </a:p>
          <a:p>
            <a:pPr marR="0" algn="just" eaLnBrk="1" hangingPunct="1">
              <a:lnSpc>
                <a:spcPts val="1800"/>
              </a:lnSpc>
            </a:pPr>
            <a:r>
              <a:rPr lang="es-ES_tradnl" altLang="es-MX" b="1" dirty="0" smtClean="0">
                <a:solidFill>
                  <a:schemeClr val="tx2"/>
                </a:solidFill>
              </a:rPr>
              <a:t>                                                    </a:t>
            </a:r>
          </a:p>
          <a:p>
            <a:pPr marR="0" algn="just" eaLnBrk="1" hangingPunct="1">
              <a:lnSpc>
                <a:spcPct val="80000"/>
              </a:lnSpc>
            </a:pPr>
            <a:r>
              <a:rPr lang="es-ES_tradnl" altLang="es-MX" b="1" dirty="0" smtClean="0">
                <a:solidFill>
                  <a:schemeClr val="tx2"/>
                </a:solidFill>
              </a:rPr>
              <a:t>  </a:t>
            </a:r>
            <a:endParaRPr lang="es-ES_tradnl" altLang="es-MX" sz="4000" b="1" dirty="0" smtClean="0">
              <a:solidFill>
                <a:schemeClr val="tx2"/>
              </a:solidFill>
            </a:endParaRPr>
          </a:p>
        </p:txBody>
      </p:sp>
      <p:sp>
        <p:nvSpPr>
          <p:cNvPr id="5" name="4 Rectángulo"/>
          <p:cNvSpPr/>
          <p:nvPr/>
        </p:nvSpPr>
        <p:spPr>
          <a:xfrm>
            <a:off x="2639616" y="5781737"/>
            <a:ext cx="1238251"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200" dirty="0">
                <a:latin typeface="Constantia" panose="02030602050306030303" pitchFamily="18" charset="0"/>
              </a:rPr>
              <a:t>Mono- </a:t>
            </a:r>
          </a:p>
          <a:p>
            <a:pPr algn="ctr" eaLnBrk="1" hangingPunct="1"/>
            <a:r>
              <a:rPr lang="es-ES_tradnl" altLang="es-MX" sz="1200" dirty="0">
                <a:latin typeface="Constantia" panose="02030602050306030303" pitchFamily="18" charset="0"/>
              </a:rPr>
              <a:t>Di-</a:t>
            </a:r>
          </a:p>
          <a:p>
            <a:pPr algn="ctr" eaLnBrk="1" hangingPunct="1"/>
            <a:r>
              <a:rPr lang="es-ES_tradnl" altLang="es-MX" sz="1200" dirty="0" err="1">
                <a:latin typeface="Constantia" panose="02030602050306030303" pitchFamily="18" charset="0"/>
              </a:rPr>
              <a:t>Tri</a:t>
            </a:r>
            <a:r>
              <a:rPr lang="es-ES_tradnl" altLang="es-MX" sz="1200" dirty="0">
                <a:latin typeface="Constantia" panose="02030602050306030303" pitchFamily="18" charset="0"/>
              </a:rPr>
              <a:t>-</a:t>
            </a:r>
          </a:p>
          <a:p>
            <a:pPr algn="ctr" eaLnBrk="1" hangingPunct="1"/>
            <a:r>
              <a:rPr lang="es-ES_tradnl" altLang="es-MX" sz="1200" dirty="0">
                <a:latin typeface="Constantia" panose="02030602050306030303" pitchFamily="18" charset="0"/>
              </a:rPr>
              <a:t>Tetra- </a:t>
            </a:r>
          </a:p>
        </p:txBody>
      </p:sp>
      <p:sp>
        <p:nvSpPr>
          <p:cNvPr id="6" name="5 Rectángulo"/>
          <p:cNvSpPr/>
          <p:nvPr/>
        </p:nvSpPr>
        <p:spPr>
          <a:xfrm>
            <a:off x="4977188" y="4044657"/>
            <a:ext cx="952500" cy="6429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Arial" panose="020B0604020202020204" pitchFamily="34" charset="0"/>
                <a:cs typeface="Arial" panose="020B0604020202020204" pitchFamily="34" charset="0"/>
              </a:defRPr>
            </a:lvl1pPr>
            <a:lvl2pPr marL="37931725" indent="-37474525" eaLnBrk="0" hangingPunct="0">
              <a:defRPr sz="2400">
                <a:solidFill>
                  <a:schemeClr val="tx1"/>
                </a:solidFill>
                <a:latin typeface="Arial" panose="020B0604020202020204" pitchFamily="34" charset="0"/>
                <a:cs typeface="Arial" panose="020B0604020202020204" pitchFamily="34" charset="0"/>
              </a:defRPr>
            </a:lvl2pPr>
            <a:lvl3pPr eaLnBrk="0" hangingPunct="0">
              <a:defRPr sz="2400">
                <a:solidFill>
                  <a:schemeClr val="tx1"/>
                </a:solidFill>
                <a:latin typeface="Arial" panose="020B0604020202020204" pitchFamily="34" charset="0"/>
                <a:cs typeface="Arial" panose="020B0604020202020204" pitchFamily="34" charset="0"/>
              </a:defRPr>
            </a:lvl3pPr>
            <a:lvl4pPr eaLnBrk="0" hangingPunct="0">
              <a:defRPr sz="2400">
                <a:solidFill>
                  <a:schemeClr val="tx1"/>
                </a:solidFill>
                <a:latin typeface="Arial" panose="020B0604020202020204" pitchFamily="34" charset="0"/>
                <a:cs typeface="Arial" panose="020B0604020202020204" pitchFamily="34" charset="0"/>
              </a:defRPr>
            </a:lvl4pPr>
            <a:lvl5pPr eaLnBrk="0" hangingPunct="0">
              <a:defRPr sz="2400">
                <a:solidFill>
                  <a:schemeClr val="tx1"/>
                </a:solidFill>
                <a:latin typeface="Arial" panose="020B0604020202020204" pitchFamily="34" charset="0"/>
                <a:cs typeface="Arial" panose="020B0604020202020204" pitchFamily="34" charset="0"/>
              </a:defRPr>
            </a:lvl5pPr>
            <a:lvl6pPr marL="4572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6pPr>
            <a:lvl7pPr marL="9144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7pPr>
            <a:lvl8pPr marL="13716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8pPr>
            <a:lvl9pPr marL="1828800" eaLnBrk="0" fontAlgn="base" hangingPunct="0">
              <a:spcBef>
                <a:spcPct val="0"/>
              </a:spcBef>
              <a:spcAft>
                <a:spcPct val="0"/>
              </a:spcAft>
              <a:defRPr sz="2400">
                <a:solidFill>
                  <a:schemeClr val="tx1"/>
                </a:solidFill>
                <a:latin typeface="Arial" panose="020B0604020202020204" pitchFamily="34" charset="0"/>
                <a:cs typeface="Arial" panose="020B0604020202020204" pitchFamily="34" charset="0"/>
              </a:defRPr>
            </a:lvl9pPr>
          </a:lstStyle>
          <a:p>
            <a:pPr algn="ctr" eaLnBrk="1" hangingPunct="1"/>
            <a:r>
              <a:rPr lang="es-ES_tradnl" altLang="es-MX" sz="1600">
                <a:latin typeface="Constantia" panose="02030602050306030303" pitchFamily="18" charset="0"/>
              </a:rPr>
              <a:t>-oso</a:t>
            </a:r>
          </a:p>
          <a:p>
            <a:pPr algn="ctr" eaLnBrk="1" hangingPunct="1"/>
            <a:r>
              <a:rPr lang="es-ES_tradnl" altLang="es-MX" sz="1600">
                <a:latin typeface="Constantia" panose="02030602050306030303" pitchFamily="18" charset="0"/>
              </a:rPr>
              <a:t>-ico</a:t>
            </a:r>
          </a:p>
        </p:txBody>
      </p:sp>
    </p:spTree>
    <p:extLst>
      <p:ext uri="{BB962C8B-B14F-4D97-AF65-F5344CB8AC3E}">
        <p14:creationId xmlns:p14="http://schemas.microsoft.com/office/powerpoint/2010/main" val="902605730"/>
      </p:ext>
    </p:extLst>
  </p:cSld>
  <p:clrMapOvr>
    <a:masterClrMapping/>
  </p:clrMapOvr>
  <p:transition spd="slow">
    <p:wheel spokes="1"/>
  </p:transition>
  <p:timing>
    <p:tnLst>
      <p:par>
        <p:cTn id="1" dur="indefinite" restart="never" nodeType="tmRoot"/>
      </p:par>
    </p:tnLst>
  </p:timing>
</p:sld>
</file>

<file path=ppt/theme/theme1.xml><?xml version="1.0" encoding="utf-8"?>
<a:theme xmlns:a="http://schemas.openxmlformats.org/drawingml/2006/main" name="FORMATO 2017 SW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FORMATO 2017 SWI" id="{90933D86-4078-42B8-B462-118261F2218E}" vid="{A5207847-7DCF-4A40-AE9E-7F6F8AE07E16}"/>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FORMATO 2017 SWI</Template>
  <TotalTime>318</TotalTime>
  <Words>2105</Words>
  <Application>Microsoft Office PowerPoint</Application>
  <PresentationFormat>Personalizado</PresentationFormat>
  <Paragraphs>515</Paragraphs>
  <Slides>26</Slides>
  <Notes>1</Notes>
  <HiddenSlides>8</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FORMATO 2017 SWI</vt:lpstr>
      <vt:lpstr>ESCUELA PREPARATORIA No.3 </vt:lpstr>
      <vt:lpstr>Presentación de PowerPoint</vt:lpstr>
      <vt:lpstr>Presentación de PowerPoint</vt:lpstr>
      <vt:lpstr>Presentación de PowerPoint</vt:lpstr>
      <vt:lpstr>Presentación de PowerPoint</vt:lpstr>
      <vt:lpstr>Presentación de PowerPoint</vt:lpstr>
      <vt:lpstr>Anhídridos (Óxidos ácidos)</vt:lpstr>
      <vt:lpstr>Presentación de PowerPoint</vt:lpstr>
      <vt:lpstr>Hidruros metálicos</vt:lpstr>
      <vt:lpstr>Presentación de PowerPoint</vt:lpstr>
      <vt:lpstr>Hidruros no metálicos</vt:lpstr>
      <vt:lpstr>Presentación de PowerPoint</vt:lpstr>
      <vt:lpstr>Haluros de hidrógeno</vt:lpstr>
      <vt:lpstr>Presentación de PowerPoint</vt:lpstr>
      <vt:lpstr>Sales binarias (sales neutras)</vt:lpstr>
      <vt:lpstr>Presentación de PowerPoint</vt:lpstr>
      <vt:lpstr>Peróxidos</vt:lpstr>
      <vt:lpstr>Presentación de PowerPoint</vt:lpstr>
      <vt:lpstr>Hidróxidos o Bases</vt:lpstr>
      <vt:lpstr>Presentación de PowerPoint</vt:lpstr>
      <vt:lpstr>Ácidos oxoácidos</vt:lpstr>
      <vt:lpstr>Presentación de PowerPoint</vt:lpstr>
      <vt:lpstr>Ácidos especiales (I)</vt:lpstr>
      <vt:lpstr>Ácidos especiales (II)</vt:lpstr>
      <vt:lpstr>Sales Oxisales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ANGEL SAUCEDO A</dc:creator>
  <cp:lastModifiedBy>Nefaki Hijo de Dios</cp:lastModifiedBy>
  <cp:revision>27</cp:revision>
  <dcterms:created xsi:type="dcterms:W3CDTF">2016-04-14T17:39:31Z</dcterms:created>
  <dcterms:modified xsi:type="dcterms:W3CDTF">2017-03-29T19:21:44Z</dcterms:modified>
</cp:coreProperties>
</file>