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handoutMasterIdLst>
    <p:handoutMasterId r:id="rId34"/>
  </p:handoutMasterIdLst>
  <p:sldIdLst>
    <p:sldId id="281" r:id="rId2"/>
    <p:sldId id="282" r:id="rId3"/>
    <p:sldId id="283" r:id="rId4"/>
    <p:sldId id="284" r:id="rId5"/>
    <p:sldId id="279" r:id="rId6"/>
    <p:sldId id="256" r:id="rId7"/>
    <p:sldId id="257" r:id="rId8"/>
    <p:sldId id="272" r:id="rId9"/>
    <p:sldId id="273" r:id="rId10"/>
    <p:sldId id="274" r:id="rId11"/>
    <p:sldId id="275" r:id="rId12"/>
    <p:sldId id="258" r:id="rId13"/>
    <p:sldId id="270" r:id="rId14"/>
    <p:sldId id="259" r:id="rId15"/>
    <p:sldId id="286" r:id="rId16"/>
    <p:sldId id="287" r:id="rId17"/>
    <p:sldId id="288" r:id="rId18"/>
    <p:sldId id="260" r:id="rId19"/>
    <p:sldId id="261" r:id="rId20"/>
    <p:sldId id="262" r:id="rId21"/>
    <p:sldId id="269" r:id="rId22"/>
    <p:sldId id="271" r:id="rId23"/>
    <p:sldId id="266" r:id="rId24"/>
    <p:sldId id="263" r:id="rId25"/>
    <p:sldId id="268" r:id="rId26"/>
    <p:sldId id="264" r:id="rId27"/>
    <p:sldId id="285" r:id="rId28"/>
    <p:sldId id="277" r:id="rId29"/>
    <p:sldId id="278" r:id="rId30"/>
    <p:sldId id="267" r:id="rId31"/>
    <p:sldId id="289" r:id="rId3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E480B-C6A5-44B1-A58E-0B08EF45994B}" type="datetimeFigureOut">
              <a:rPr lang="es-MX" smtClean="0"/>
              <a:t>29/03/2017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it-IT" smtClean="0"/>
              <a:t>L.A.P. MA. DEL ROSARIO CORTÉS ÁJERA</a:t>
            </a: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9AFA6A-896E-440B-8C9E-91C1C3402F3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6316379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5E5175-293F-4473-88B6-DB79BED8167E}" type="datetimeFigureOut">
              <a:rPr lang="es-MX" smtClean="0"/>
              <a:t>29/03/2017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it-IT" smtClean="0"/>
              <a:t>L.A.P. MA. DEL ROSARIO CORTÉS ÁJERA</a:t>
            </a: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026076-3C68-46D7-90AC-991B54F51CA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7684049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BD026-B33B-407A-9CE4-B1DFFEA25AF3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3417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26076-3C68-46D7-90AC-991B54F51CAB}" type="slidenum">
              <a:rPr lang="es-MX" smtClean="0"/>
              <a:t>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L.A.P. MA. DEL ROSARIO CORTÉS ÁJERA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38690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174CD-263B-411C-BA2E-2717772070E1}" type="datetime1">
              <a:rPr lang="es-MX" smtClean="0"/>
              <a:t>29/03/2017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L.A.P. MA. DEL ROSARIO CORTÉS NÁJERA</a:t>
            </a:r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ABEB-D09B-4F31-8B41-FCAF9BE6DA9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82371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34C97-495A-4553-B2C5-01323E18DD8E}" type="datetime1">
              <a:rPr lang="es-MX" smtClean="0"/>
              <a:t>29/03/2017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L.A.P. MA. DEL ROSARIO CORTÉS NÁJERA</a:t>
            </a:r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ABEB-D09B-4F31-8B41-FCAF9BE6DA9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63144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285CE-A9B6-49B2-A297-4DAF0B393BEC}" type="datetime1">
              <a:rPr lang="es-MX" smtClean="0"/>
              <a:t>29/03/2017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L.A.P. MA. DEL ROSARIO CORTÉS NÁJERA</a:t>
            </a:r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ABEB-D09B-4F31-8B41-FCAF9BE6DA9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22420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BCD6-5E23-41B7-8BC3-6A6B74777BE3}" type="datetime1">
              <a:rPr lang="es-MX" smtClean="0"/>
              <a:t>29/03/2017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L.A.P. MA. DEL ROSARIO CORTÉS NÁJERA</a:t>
            </a:r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ABEB-D09B-4F31-8B41-FCAF9BE6DA9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72145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3A14B-6955-4433-B4E3-F2144B2BB003}" type="datetime1">
              <a:rPr lang="es-MX" smtClean="0"/>
              <a:t>29/03/2017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L.A.P. MA. DEL ROSARIO CORTÉS NÁJERA</a:t>
            </a:r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ABEB-D09B-4F31-8B41-FCAF9BE6DA9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73964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C4594-10AE-48F7-A471-6B95ED35903C}" type="datetime1">
              <a:rPr lang="es-MX" smtClean="0"/>
              <a:t>29/03/2017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L.A.P. MA. DEL ROSARIO CORTÉS NÁJERA</a:t>
            </a:r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ABEB-D09B-4F31-8B41-FCAF9BE6DA9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64952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E0C45-A33B-4F43-ADE4-E77CE5B0F801}" type="datetime1">
              <a:rPr lang="es-MX" smtClean="0"/>
              <a:t>29/03/2017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L.A.P. MA. DEL ROSARIO CORTÉS NÁJERA</a:t>
            </a:r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ABEB-D09B-4F31-8B41-FCAF9BE6DA9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62528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91B93-632F-4063-8253-B33745E361C5}" type="datetime1">
              <a:rPr lang="es-MX" smtClean="0"/>
              <a:t>29/03/2017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L.A.P. MA. DEL ROSARIO CORTÉS NÁJERA</a:t>
            </a:r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ABEB-D09B-4F31-8B41-FCAF9BE6DA9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6030302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38FD8-7DC2-4676-ACC5-DA840DE26466}" type="datetime1">
              <a:rPr lang="es-MX" smtClean="0"/>
              <a:t>29/03/2017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L.A.P. MA. DEL ROSARIO CORTÉS NÁJERA</a:t>
            </a:r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ABEB-D09B-4F31-8B41-FCAF9BE6DA9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19087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3030C-6308-459C-BB79-AE01511FA4B6}" type="datetime1">
              <a:rPr lang="es-MX" smtClean="0"/>
              <a:t>29/03/2017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L.A.P. MA. DEL ROSARIO CORTÉS NÁJERA</a:t>
            </a:r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ABEB-D09B-4F31-8B41-FCAF9BE6DA9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4168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25DF-EB30-40E0-8960-8F949D13986F}" type="datetime1">
              <a:rPr lang="es-MX" smtClean="0"/>
              <a:t>29/03/2017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L.A.P. MA. DEL ROSARIO CORTÉS NÁJERA</a:t>
            </a:r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ABEB-D09B-4F31-8B41-FCAF9BE6DA9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54724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91B93-632F-4063-8253-B33745E361C5}" type="datetime1">
              <a:rPr lang="es-MX" smtClean="0"/>
              <a:t>29/03/2017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L.A.P. MA. DEL ROSARIO CORTÉS NÁJERA</a:t>
            </a:r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DABEB-D09B-4F31-8B41-FCAF9BE6DA9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23823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dejenmevivir.files.wordpress.com/2011/01/erida-vestida-de-chico-1927.jpg" TargetMode="Externa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268636" y="1988840"/>
            <a:ext cx="8604412" cy="46805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MX" sz="2000" b="1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s-MX" sz="2000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s-MX" sz="2000" b="1" dirty="0" smtClean="0">
                <a:latin typeface="Century Gothic" panose="020B0502020202020204" pitchFamily="34" charset="0"/>
              </a:rPr>
              <a:t>Materia:  </a:t>
            </a:r>
            <a:r>
              <a:rPr lang="es-MX" sz="2000" b="1" dirty="0">
                <a:latin typeface="Century Gothic" panose="020B0502020202020204" pitchFamily="34" charset="0"/>
              </a:rPr>
              <a:t>Arte </a:t>
            </a:r>
            <a:r>
              <a:rPr lang="es-MX" sz="2000" b="1" dirty="0" smtClean="0">
                <a:latin typeface="Century Gothic" panose="020B0502020202020204" pitchFamily="34" charset="0"/>
              </a:rPr>
              <a:t>Mexicano</a:t>
            </a:r>
          </a:p>
          <a:p>
            <a:pPr marL="0" indent="0">
              <a:buNone/>
            </a:pPr>
            <a:endParaRPr lang="es-MX" sz="20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s-MX" sz="2000" b="1" dirty="0" smtClean="0">
                <a:latin typeface="Century Gothic" panose="020B0502020202020204" pitchFamily="34" charset="0"/>
              </a:rPr>
              <a:t>Unidad: VIII  “EL </a:t>
            </a:r>
            <a:r>
              <a:rPr lang="es-MX" sz="2000" b="1" dirty="0">
                <a:latin typeface="Century Gothic" panose="020B0502020202020204" pitchFamily="34" charset="0"/>
              </a:rPr>
              <a:t>SIGLO </a:t>
            </a:r>
            <a:r>
              <a:rPr lang="es-MX" sz="2000" b="1" dirty="0" smtClean="0">
                <a:latin typeface="Century Gothic" panose="020B0502020202020204" pitchFamily="34" charset="0"/>
              </a:rPr>
              <a:t>XX”</a:t>
            </a:r>
            <a:endParaRPr lang="es-MX" sz="2000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s-MX" sz="2000" b="1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s-MX" sz="2000" b="1" dirty="0" smtClean="0">
                <a:latin typeface="Century Gothic" panose="020B0502020202020204" pitchFamily="34" charset="0"/>
              </a:rPr>
              <a:t>Tema: </a:t>
            </a:r>
            <a:r>
              <a:rPr lang="es-MX" sz="2000" b="1" dirty="0">
                <a:latin typeface="Century Gothic" panose="020B0502020202020204" pitchFamily="34" charset="0"/>
              </a:rPr>
              <a:t>8.1.4 La pintura </a:t>
            </a:r>
          </a:p>
          <a:p>
            <a:pPr marL="0" indent="0">
              <a:buNone/>
            </a:pPr>
            <a:r>
              <a:rPr lang="es-MX" sz="2000" b="1" dirty="0" smtClean="0">
                <a:latin typeface="Century Gothic" panose="020B0502020202020204" pitchFamily="34" charset="0"/>
              </a:rPr>
              <a:t>	8.1.4.6</a:t>
            </a:r>
            <a:r>
              <a:rPr lang="es-MX" sz="2000" b="1" dirty="0">
                <a:latin typeface="Century Gothic" panose="020B0502020202020204" pitchFamily="34" charset="0"/>
              </a:rPr>
              <a:t>. Frida </a:t>
            </a:r>
            <a:r>
              <a:rPr lang="es-MX" sz="2000" b="1" dirty="0" smtClean="0">
                <a:latin typeface="Century Gothic" panose="020B0502020202020204" pitchFamily="34" charset="0"/>
              </a:rPr>
              <a:t>Kahlo</a:t>
            </a:r>
            <a:endParaRPr lang="es-MX" sz="2000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s-MX" sz="2000" b="1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s-MX" sz="2000" b="1" dirty="0" smtClean="0">
                <a:latin typeface="Century Gothic" panose="020B0502020202020204" pitchFamily="34" charset="0"/>
              </a:rPr>
              <a:t>Catedrática: </a:t>
            </a:r>
            <a:r>
              <a:rPr lang="es-MX" sz="2000" b="1" dirty="0">
                <a:latin typeface="Century Gothic" panose="020B0502020202020204" pitchFamily="34" charset="0"/>
              </a:rPr>
              <a:t>Mtra. Ma. Del Rosario Cortés Nájera</a:t>
            </a:r>
          </a:p>
          <a:p>
            <a:endParaRPr lang="es-MX" sz="2000" dirty="0">
              <a:latin typeface="Century Gothic" panose="020B0502020202020204" pitchFamily="34" charset="0"/>
            </a:endParaRPr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8E0BC-AA18-462D-8904-EBF1A24DBD99}" type="datetime1">
              <a:rPr lang="es-MX" smtClean="0"/>
              <a:t>29/03/2017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dirty="0" smtClean="0"/>
              <a:t>MTRA. MA. DEL ROSARIO CORTÉS NAJERA</a:t>
            </a:r>
            <a:endParaRPr lang="es-MX" dirty="0"/>
          </a:p>
        </p:txBody>
      </p:sp>
      <p:sp>
        <p:nvSpPr>
          <p:cNvPr id="11" name="10 CuadroTexto"/>
          <p:cNvSpPr txBox="1"/>
          <p:nvPr/>
        </p:nvSpPr>
        <p:spPr>
          <a:xfrm>
            <a:off x="1475656" y="692696"/>
            <a:ext cx="49312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Universidad Autónoma del Estado de Hidalgo</a:t>
            </a:r>
          </a:p>
          <a:p>
            <a:pPr algn="ctr"/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Escuela Preparatoria Número Tres</a:t>
            </a:r>
          </a:p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Área </a:t>
            </a: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Académica de 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Arte y </a:t>
            </a: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literatura</a:t>
            </a:r>
          </a:p>
          <a:p>
            <a:pPr algn="ctr"/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Ene-Jun-2017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6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arcador de contenido"/>
          <p:cNvSpPr>
            <a:spLocks noGrp="1"/>
          </p:cNvSpPr>
          <p:nvPr>
            <p:ph sz="half" idx="2"/>
          </p:nvPr>
        </p:nvSpPr>
        <p:spPr>
          <a:xfrm>
            <a:off x="395536" y="2016119"/>
            <a:ext cx="4040188" cy="1682753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The Mexican Revolution began during 1910, when Kahlo was three years old.</a:t>
            </a:r>
            <a:endParaRPr lang="es-ES" dirty="0"/>
          </a:p>
        </p:txBody>
      </p:sp>
      <p:sp>
        <p:nvSpPr>
          <p:cNvPr id="12" name="11 Marcador de contenido"/>
          <p:cNvSpPr>
            <a:spLocks noGrp="1"/>
          </p:cNvSpPr>
          <p:nvPr>
            <p:ph sz="quarter" idx="4"/>
          </p:nvPr>
        </p:nvSpPr>
        <p:spPr>
          <a:xfrm>
            <a:off x="4716016" y="3241662"/>
            <a:ext cx="4041775" cy="178595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/>
              <a:t>Kahlo contracted polio at age six, which left her right leg thinner than the left, which she disguised by wearing long, colorful skirts.</a:t>
            </a:r>
            <a:endParaRPr lang="es-ES" dirty="0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L.A.P. MA. DEL ROSARIO CORTÉS NÁJERA</a:t>
            </a:r>
            <a:endParaRPr lang="es-MX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23528" y="1700808"/>
            <a:ext cx="4040188" cy="3951288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 1922, Kahlo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 enrolled </a:t>
            </a:r>
            <a:r>
              <a:rPr lang="en-US" dirty="0" smtClean="0"/>
              <a:t>in the Preparatoria, one of Mexico's premier schools, where she was one of only thirty-five girls.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141817" cy="395128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/>
              <a:t>On September 17, 1925, Kahlo </a:t>
            </a:r>
            <a:r>
              <a:rPr lang="en-US" b="1" dirty="0" smtClean="0"/>
              <a:t>was riding </a:t>
            </a:r>
            <a:r>
              <a:rPr lang="en-US" dirty="0" smtClean="0"/>
              <a:t>in a bus that collided with a trolley car. </a:t>
            </a:r>
          </a:p>
          <a:p>
            <a:r>
              <a:rPr lang="en-US" dirty="0" smtClean="0"/>
              <a:t>She </a:t>
            </a:r>
            <a:r>
              <a:rPr lang="en-US" b="1" dirty="0" smtClean="0"/>
              <a:t>suffered </a:t>
            </a:r>
            <a:r>
              <a:rPr lang="en-US" dirty="0" smtClean="0"/>
              <a:t>serious injuries as a result of the accident, including a broken spinal column, a broken collarbone, broken ribs, a broken pelvis, eleven fractures in her right leg, a crushed and dislocated right foot, and a dislocated shoulder.</a:t>
            </a:r>
            <a:endParaRPr lang="es-ES" dirty="0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L.A.P. MA. DEL ROSARIO CORTÉS NÁJERA</a:t>
            </a:r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860032" y="2780928"/>
            <a:ext cx="4038600" cy="2643206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dirty="0"/>
              <a:t>Considered one of Mexico’s greatest artists, Frida Kahlo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began</a:t>
            </a:r>
            <a:r>
              <a:rPr lang="en-US" dirty="0"/>
              <a:t> painting after she was severely injured in a bus accident.</a:t>
            </a:r>
            <a:endParaRPr lang="es-MX" dirty="0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L.A.P. MA. DEL ROSARIO CORTÉS NÁJERA</a:t>
            </a:r>
            <a:endParaRPr lang="es-MX"/>
          </a:p>
        </p:txBody>
      </p:sp>
      <p:pic>
        <p:nvPicPr>
          <p:cNvPr id="2050" name="Picture 2" descr="Frida Kahlo paint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85123"/>
            <a:ext cx="4417764" cy="328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8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L.A.P. MA. DEL ROSARIO CORTÉS NÁJERA</a:t>
            </a:r>
            <a:endParaRPr lang="es-MX"/>
          </a:p>
        </p:txBody>
      </p:sp>
      <p:pic>
        <p:nvPicPr>
          <p:cNvPr id="13314" name="Picture 2" descr="http://4.bp.blogspot.com/_XrCU3A1NppU/TUs_vmSBHLI/AAAAAAAAAVg/BGnfFdc4nGo/s1600/FridaKahlo-The-Broken-Column-19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24744"/>
            <a:ext cx="3994722" cy="535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5004048" y="3269996"/>
            <a:ext cx="3725257" cy="92333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After the accident, Kahlo neglected the study of medicine to begin a painting career.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4828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iego Rivera with Wife Frida Kahl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76672"/>
            <a:ext cx="5286412" cy="419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115616" y="4956953"/>
            <a:ext cx="5572164" cy="156966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MX" sz="2400" dirty="0" err="1"/>
              <a:t>While</a:t>
            </a:r>
            <a:r>
              <a:rPr lang="es-MX" sz="2400" dirty="0"/>
              <a:t> </a:t>
            </a:r>
            <a:r>
              <a:rPr lang="es-MX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enrolled</a:t>
            </a:r>
            <a:r>
              <a:rPr lang="es-MX" sz="2400" dirty="0"/>
              <a:t> in a </a:t>
            </a:r>
            <a:r>
              <a:rPr lang="es-MX" sz="2400" dirty="0" err="1"/>
              <a:t>premedical</a:t>
            </a:r>
            <a:r>
              <a:rPr lang="es-MX" sz="2400" dirty="0"/>
              <a:t> </a:t>
            </a:r>
            <a:r>
              <a:rPr lang="es-MX" sz="2400" dirty="0" err="1"/>
              <a:t>program</a:t>
            </a:r>
            <a:r>
              <a:rPr lang="es-MX" sz="2400" dirty="0"/>
              <a:t> at </a:t>
            </a:r>
            <a:r>
              <a:rPr lang="es-MX" sz="2400" dirty="0" err="1"/>
              <a:t>the</a:t>
            </a:r>
            <a:r>
              <a:rPr lang="es-MX" sz="2400" dirty="0"/>
              <a:t> Escuela Nacional Preparatoria in </a:t>
            </a:r>
            <a:r>
              <a:rPr lang="es-MX" sz="2400" dirty="0" err="1"/>
              <a:t>Mexico</a:t>
            </a:r>
            <a:r>
              <a:rPr lang="es-MX" sz="2400" dirty="0"/>
              <a:t> City, Frida </a:t>
            </a:r>
            <a:r>
              <a:rPr lang="es-MX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</a:t>
            </a:r>
            <a:r>
              <a:rPr lang="es-MX" sz="2400" dirty="0"/>
              <a:t> </a:t>
            </a:r>
            <a:r>
              <a:rPr lang="es-MX" sz="2400" dirty="0" err="1"/>
              <a:t>her</a:t>
            </a:r>
            <a:r>
              <a:rPr lang="es-MX" sz="2400" dirty="0"/>
              <a:t> </a:t>
            </a:r>
            <a:r>
              <a:rPr lang="es-MX" sz="2400" dirty="0" err="1"/>
              <a:t>future</a:t>
            </a:r>
            <a:r>
              <a:rPr lang="es-MX" sz="2400" dirty="0"/>
              <a:t> </a:t>
            </a:r>
            <a:r>
              <a:rPr lang="es-MX" sz="2400" dirty="0" err="1"/>
              <a:t>husband</a:t>
            </a:r>
            <a:r>
              <a:rPr lang="es-MX" sz="2400" dirty="0"/>
              <a:t>, </a:t>
            </a:r>
            <a:r>
              <a:rPr lang="es-MX" sz="2400" dirty="0" err="1"/>
              <a:t>famed</a:t>
            </a:r>
            <a:r>
              <a:rPr lang="es-MX" sz="2400" dirty="0"/>
              <a:t> mural </a:t>
            </a:r>
            <a:r>
              <a:rPr lang="es-MX" sz="2400" dirty="0" err="1"/>
              <a:t>painter</a:t>
            </a:r>
            <a:r>
              <a:rPr lang="es-MX" sz="2400" dirty="0"/>
              <a:t> Diego Rivera.</a:t>
            </a: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L.A.P. MA. DEL ROSARIO CORTÉS NÁJERA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3929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115616" y="1412776"/>
            <a:ext cx="5770984" cy="1433286"/>
          </a:xfrm>
        </p:spPr>
        <p:txBody>
          <a:bodyPr>
            <a:normAutofit/>
          </a:bodyPr>
          <a:lstStyle/>
          <a:p>
            <a:r>
              <a:rPr lang="en-US" dirty="0"/>
              <a:t>The love story of </a:t>
            </a:r>
            <a:r>
              <a:rPr lang="en-US" b="1" dirty="0"/>
              <a:t>Frida</a:t>
            </a:r>
            <a:r>
              <a:rPr lang="en-US" dirty="0"/>
              <a:t> </a:t>
            </a:r>
            <a:r>
              <a:rPr lang="en-US" b="1" dirty="0"/>
              <a:t>Kahlo</a:t>
            </a:r>
            <a:r>
              <a:rPr lang="en-US" dirty="0"/>
              <a:t> and Diego Rivera was without a doubt one of the greatest, leaving a deep mark on the 20th </a:t>
            </a:r>
            <a:r>
              <a:rPr lang="en-US" dirty="0" smtClean="0"/>
              <a:t>century</a:t>
            </a:r>
            <a:r>
              <a:rPr lang="en-US" dirty="0"/>
              <a:t> </a:t>
            </a:r>
            <a:r>
              <a:rPr lang="en-US" dirty="0" smtClean="0"/>
              <a:t>art world.</a:t>
            </a:r>
            <a:endParaRPr lang="es-MX" dirty="0"/>
          </a:p>
        </p:txBody>
      </p:sp>
      <p:pic>
        <p:nvPicPr>
          <p:cNvPr id="3074" name="Picture 2" descr="frida kahlo kahlo mexico mexican painting pain self paintings portrait home museum work city 1954 biograph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897969"/>
            <a:ext cx="5184576" cy="345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L.A.P. MA. DEL ROSARIO CORTÉS NÁJERA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13438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rida kahlo kahlo mexico mexican painting self self paintings portrait home museum work city 1954 biography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18" y="1843646"/>
            <a:ext cx="6575970" cy="409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L.A.P. MA. DEL ROSARIO CORTÉS NÁJERA</a:t>
            </a:r>
            <a:endParaRPr lang="es-MX"/>
          </a:p>
        </p:txBody>
      </p:sp>
      <p:sp>
        <p:nvSpPr>
          <p:cNvPr id="6" name="Rectángulo 5"/>
          <p:cNvSpPr/>
          <p:nvPr/>
        </p:nvSpPr>
        <p:spPr>
          <a:xfrm>
            <a:off x="1835696" y="6143752"/>
            <a:ext cx="51508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smtClean="0">
                <a:latin typeface="Open Sans"/>
              </a:rPr>
              <a:t>Foto: Frida </a:t>
            </a:r>
            <a:r>
              <a:rPr lang="es-MX" dirty="0">
                <a:latin typeface="Open Sans"/>
              </a:rPr>
              <a:t>y Diego. Leo Matiz © Alejandra Matiz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717718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L.A.P. MA. DEL ROSARIO CORTÉS NÁJERA</a:t>
            </a:r>
            <a:endParaRPr lang="es-MX" dirty="0"/>
          </a:p>
        </p:txBody>
      </p:sp>
      <p:pic>
        <p:nvPicPr>
          <p:cNvPr id="5122" name="Picture 2" descr="frida kahlo kahlo mexico mexican painting self paintings portrait home museum work city 1954 biography sel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4784"/>
            <a:ext cx="5813048" cy="392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1619672" y="5661248"/>
            <a:ext cx="4560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solidFill>
                  <a:srgbClr val="545454"/>
                </a:solidFill>
                <a:latin typeface="Open Sans"/>
              </a:rPr>
              <a:t>Frida y Diego. Leo Matiz © Alejandra Matiz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209577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L.A.P. MA. DEL ROSARIO CORTÉS NÁJERA</a:t>
            </a:r>
            <a:endParaRPr lang="es-MX"/>
          </a:p>
        </p:txBody>
      </p:sp>
      <p:pic>
        <p:nvPicPr>
          <p:cNvPr id="4098" name="Picture 2" descr="Diego Rivera and Wife with Friend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36912"/>
            <a:ext cx="586740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257266" y="587580"/>
            <a:ext cx="4857784" cy="181588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/>
              <a:t>At a dinner of the Menorah Artists and Writers’ Committee in New York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attended</a:t>
            </a:r>
            <a:r>
              <a:rPr lang="en-US" dirty="0"/>
              <a:t> by Frida Kahlo and Diego Rivera, Rivera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expressed</a:t>
            </a:r>
            <a:r>
              <a:rPr lang="en-US" dirty="0"/>
              <a:t> outrage at being barred from completing a mural at Rockefeller Center because he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included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/>
              <a:t>the image of communist leader Lenin in the painting.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1703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biography.com/imported/images/Biography/Images/Galleries/Frida%20Kahlo/kahlo-frida-trotsky-leon-1937-siz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36712"/>
            <a:ext cx="5767970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2643174" y="5143512"/>
            <a:ext cx="5857916" cy="15696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/>
              <a:t>Frida Kahlo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greets</a:t>
            </a:r>
            <a:r>
              <a:rPr lang="en-US" sz="2400" dirty="0"/>
              <a:t> Leon Trotsky and his wife Ruth and provides safe harbor for the exiled communist leader at her "blue house" in Mexico.</a:t>
            </a:r>
            <a:endParaRPr lang="es-MX" sz="2400" dirty="0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L.A.P. MA. DEL ROSARIO CORTÉS NÁJERA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5119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63688" y="983455"/>
            <a:ext cx="2287166" cy="1325563"/>
          </a:xfrm>
        </p:spPr>
        <p:txBody>
          <a:bodyPr>
            <a:normAutofit/>
          </a:bodyPr>
          <a:lstStyle/>
          <a:p>
            <a:pPr algn="l"/>
            <a:r>
              <a:rPr lang="es-MX" sz="4000" b="1" dirty="0" smtClean="0"/>
              <a:t>Objetivo</a:t>
            </a:r>
            <a:endParaRPr lang="es-MX" sz="40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es-MX" sz="2800" b="1" dirty="0"/>
          </a:p>
          <a:p>
            <a:pPr algn="just"/>
            <a:r>
              <a:rPr lang="es-MX" sz="2800" dirty="0"/>
              <a:t>Caracterizar cada obra de arte generada desde las culturas prehispánicas y las corrientes artísticas surgidas a través de la historia de nuestro país, a partir de  una perspectiva analítica, crítica y reflexiva que le permita valorar el arte como manifestación de la belleza y expresión de ideas  y emociones  a través de su tiempo.  </a:t>
            </a:r>
          </a:p>
          <a:p>
            <a:pPr marL="0" indent="0" algn="just">
              <a:buNone/>
            </a:pPr>
            <a:endParaRPr lang="es-MX" sz="2800" b="1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090F9-7E4A-46B3-9D74-C0621DB11FC1}" type="datetime1">
              <a:rPr lang="es-MX" smtClean="0"/>
              <a:t>29/03/2017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dirty="0" smtClean="0"/>
              <a:t>MTRA. MA. DEL ROSARIO CORTÉS NAJERA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6620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biography.com/imported/images/Biography/Images/Galleries/Frida%20Kahlo/kahlo-frida-with-self-portraits-1939-siz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04"/>
            <a:ext cx="2803365" cy="220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285720" y="3140968"/>
            <a:ext cx="345025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Many of Frida Kahlo’s self-portraits are expressions of the duality </a:t>
            </a:r>
            <a:r>
              <a:rPr lang="en-US" sz="2400" dirty="0">
                <a:solidFill>
                  <a:srgbClr val="0070C0"/>
                </a:solidFill>
              </a:rPr>
              <a:t>she felt </a:t>
            </a:r>
            <a:r>
              <a:rPr lang="en-US" sz="2400" dirty="0"/>
              <a:t>at having both European and Mexican heritage, as shown in this 1939 painting </a:t>
            </a:r>
            <a:r>
              <a:rPr lang="en-US" sz="2400" dirty="0" smtClean="0"/>
              <a:t>entitled</a:t>
            </a:r>
          </a:p>
          <a:p>
            <a:pPr algn="ctr"/>
            <a:r>
              <a:rPr lang="en-US" sz="2400" dirty="0" smtClean="0"/>
              <a:t> </a:t>
            </a:r>
            <a:r>
              <a:rPr lang="en-US" sz="2400" dirty="0"/>
              <a:t>"The Two </a:t>
            </a:r>
            <a:r>
              <a:rPr lang="en-US" sz="2400" dirty="0" err="1"/>
              <a:t>Fridas</a:t>
            </a:r>
            <a:r>
              <a:rPr lang="en-US" sz="2400" dirty="0"/>
              <a:t>"</a:t>
            </a:r>
            <a:endParaRPr lang="es-MX" sz="2400" dirty="0"/>
          </a:p>
        </p:txBody>
      </p:sp>
      <p:pic>
        <p:nvPicPr>
          <p:cNvPr id="6148" name="Picture 4" descr="http://dejenmevivir.files.wordpress.com/2011/01/las-dos-fridas-frida-kahlo-19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96" y="1571612"/>
            <a:ext cx="4714908" cy="484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4000496" y="764704"/>
            <a:ext cx="31491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"The Two </a:t>
            </a:r>
            <a:r>
              <a:rPr lang="en-US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Fridas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  <a:endParaRPr lang="es-MX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L.A.P. MA. DEL ROSARIO CORTÉS NÁJERA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004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Frida Kahlo - Self Portrait, 194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84145"/>
            <a:ext cx="2967339" cy="432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07504" y="5566820"/>
            <a:ext cx="4019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Self Portrait</a:t>
            </a:r>
            <a:br>
              <a:rPr lang="en-US" b="1" dirty="0"/>
            </a:br>
            <a:r>
              <a:rPr lang="en-US" b="1" dirty="0"/>
              <a:t>(oil on board, 1940</a:t>
            </a:r>
            <a:r>
              <a:rPr lang="en-US" b="1" dirty="0" smtClean="0"/>
              <a:t>)</a:t>
            </a:r>
            <a:r>
              <a:rPr lang="en-US" b="1" dirty="0"/>
              <a:t/>
            </a:r>
            <a:br>
              <a:rPr lang="en-US" b="1" dirty="0"/>
            </a:br>
            <a:endParaRPr lang="es-MX" dirty="0"/>
          </a:p>
        </p:txBody>
      </p:sp>
      <p:pic>
        <p:nvPicPr>
          <p:cNvPr id="11270" name="Picture 6" descr="Frida Kahlo - Self-Portrait in a Velvet Dress, 192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947" y="1299855"/>
            <a:ext cx="3159780" cy="414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010947" y="558704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/>
              <a:t>Self-Portrait in a Velvet Dress</a:t>
            </a:r>
            <a:br>
              <a:rPr lang="en-US" b="1" dirty="0"/>
            </a:br>
            <a:r>
              <a:rPr lang="en-US" b="1" dirty="0"/>
              <a:t>(oil on canvas, 1926</a:t>
            </a:r>
            <a:r>
              <a:rPr lang="en-US" b="1" dirty="0" smtClean="0"/>
              <a:t>)</a:t>
            </a: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L.A.P. MA. DEL ROSARIO CORTÉS NÁJERA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4962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rida Kahlo - Self-Portrait with Thorn Necklace and Hummingbird, 194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20882"/>
            <a:ext cx="3343856" cy="4294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FridaKahlo-Self-Portrait-as-a-Tehuana-Diego-in-My-Thoughts-194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75226"/>
            <a:ext cx="2702522" cy="354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4075271" y="556476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i="1" dirty="0" err="1" smtClean="0">
                <a:solidFill>
                  <a:schemeClr val="bg2">
                    <a:lumMod val="10000"/>
                  </a:schemeClr>
                </a:solidFill>
              </a:rPr>
              <a:t>Self</a:t>
            </a:r>
            <a:r>
              <a:rPr lang="es-MX" i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s-MX" i="1" dirty="0" err="1" smtClean="0">
                <a:solidFill>
                  <a:schemeClr val="bg2">
                    <a:lumMod val="10000"/>
                  </a:schemeClr>
                </a:solidFill>
              </a:rPr>
              <a:t>Portrait</a:t>
            </a:r>
            <a:r>
              <a:rPr lang="es-MX" i="1" dirty="0" smtClean="0">
                <a:solidFill>
                  <a:schemeClr val="bg2">
                    <a:lumMod val="10000"/>
                  </a:schemeClr>
                </a:solidFill>
              </a:rPr>
              <a:t> as a Tehuana Diego in </a:t>
            </a:r>
            <a:r>
              <a:rPr lang="es-MX" i="1" dirty="0" err="1" smtClean="0">
                <a:solidFill>
                  <a:schemeClr val="bg2">
                    <a:lumMod val="10000"/>
                  </a:schemeClr>
                </a:solidFill>
              </a:rPr>
              <a:t>My</a:t>
            </a:r>
            <a:r>
              <a:rPr lang="es-MX" i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s-MX" i="1" dirty="0" err="1" smtClean="0">
                <a:solidFill>
                  <a:schemeClr val="bg2">
                    <a:lumMod val="10000"/>
                  </a:schemeClr>
                </a:solidFill>
              </a:rPr>
              <a:t>Thoughts</a:t>
            </a:r>
            <a:r>
              <a:rPr lang="es-MX" i="1" dirty="0" smtClean="0">
                <a:solidFill>
                  <a:schemeClr val="bg2">
                    <a:lumMod val="10000"/>
                  </a:schemeClr>
                </a:solidFill>
              </a:rPr>
              <a:t> 1943</a:t>
            </a:r>
            <a:endParaRPr lang="es-MX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L.A.P. MA. DEL ROSARIO CORTÉS NÁJERA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2918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rida Kahlo Holding Little Bo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13444"/>
            <a:ext cx="7111218" cy="4825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259632" y="548680"/>
            <a:ext cx="5616624" cy="92333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/>
              <a:t>Although Kahlo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tried</a:t>
            </a:r>
            <a:r>
              <a:rPr lang="en-US" dirty="0"/>
              <a:t> several times to have a child, complications from a bus accident when she was 18 made it impossible for her to carry a pregnancy to term.</a:t>
            </a:r>
            <a:endParaRPr lang="es-MX" dirty="0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L.A.P. MA. DEL ROSARIO CORTÉS NÁJERA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9769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rida Kahlo Holding Her Pet Monke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65864"/>
            <a:ext cx="586740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rectangular redondeada"/>
          <p:cNvSpPr/>
          <p:nvPr/>
        </p:nvSpPr>
        <p:spPr>
          <a:xfrm>
            <a:off x="3329236" y="807526"/>
            <a:ext cx="3024336" cy="1584176"/>
          </a:xfrm>
          <a:prstGeom prst="wedgeRoundRectCallout">
            <a:avLst>
              <a:gd name="adj1" fmla="val -49289"/>
              <a:gd name="adj2" fmla="val 7608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The traditional Mexican style of hair and dress of braids and long peasant skirts was Frida Kahlo's signature look.</a:t>
            </a:r>
            <a:endParaRPr lang="es-MX" dirty="0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L.A.P. MA. DEL ROSARIO CORTÉS NÁJERA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541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917518" y="908720"/>
            <a:ext cx="3958738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/>
              <a:t>Frida Kahlo often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included</a:t>
            </a:r>
            <a:r>
              <a:rPr lang="en-US" dirty="0"/>
              <a:t> monkeys in her paintings, as in this 1938 self-portrait, portraying them as friendly protective pets rather than symbols of lust as believed in Mexican folklore.</a:t>
            </a:r>
            <a:endParaRPr lang="es-MX" dirty="0"/>
          </a:p>
        </p:txBody>
      </p:sp>
      <p:pic>
        <p:nvPicPr>
          <p:cNvPr id="10242" name="Picture 2" descr="&lt;Self Portrait with Monkey&gt; by Frida Kahl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452555"/>
            <a:ext cx="2376264" cy="3640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es.wahooart.com/A55A04/w.nsf/OPRA/BRUE-8CEFFW/$File/FRIDA-KAHLO-AUTORRETRATO-CON-MONO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61" y="3270237"/>
            <a:ext cx="2413375" cy="3217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977738" y="6303404"/>
            <a:ext cx="2962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“self-portrait </a:t>
            </a:r>
            <a:r>
              <a:rPr lang="en-US" dirty="0" err="1" smtClean="0"/>
              <a:t>whith</a:t>
            </a:r>
            <a:r>
              <a:rPr lang="en-US" dirty="0" smtClean="0"/>
              <a:t> monkeys”</a:t>
            </a:r>
            <a:endParaRPr lang="es-MX" dirty="0"/>
          </a:p>
        </p:txBody>
      </p:sp>
      <p:pic>
        <p:nvPicPr>
          <p:cNvPr id="10246" name="Picture 6" descr="http://www.paintingselect.com/images/Kahlo/Self-Portrait-With-Monkey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879915"/>
            <a:ext cx="2645466" cy="341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upload.wikimedia.org/wikipedia/en/thumb/1/1e/Frida_Kahlo_(self_portrait).jpg/200px-Frida_Kahlo_(self_portrait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520" y="565411"/>
            <a:ext cx="1709606" cy="207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36991" y="2638154"/>
            <a:ext cx="28083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i="1" dirty="0"/>
              <a:t>Self-portrait with Thorn </a:t>
            </a:r>
            <a:r>
              <a:rPr lang="en-US" sz="1400" i="1" dirty="0" smtClean="0"/>
              <a:t>Necklace</a:t>
            </a:r>
          </a:p>
          <a:p>
            <a:pPr algn="ctr"/>
            <a:r>
              <a:rPr lang="en-US" sz="1400" i="1" dirty="0" smtClean="0"/>
              <a:t> </a:t>
            </a:r>
            <a:r>
              <a:rPr lang="en-US" sz="1400" i="1" dirty="0"/>
              <a:t>and Hummingbird</a:t>
            </a:r>
            <a:endParaRPr lang="es-MX" sz="1400" dirty="0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L.A.P. MA. DEL ROSARIO CORTÉS NÁJERA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7774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L.A.P. MA. DEL ROSARIO CORTÉS NÁJERA</a:t>
            </a:r>
            <a:endParaRPr lang="es-MX"/>
          </a:p>
        </p:txBody>
      </p:sp>
      <p:pic>
        <p:nvPicPr>
          <p:cNvPr id="9218" name="Picture 2" descr="http://www.biography.com/imported/images/Biography/Images/Galleries/Frida%20Kahlo/kahlo-frida-muray-nick-siz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54868"/>
            <a:ext cx="586740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727684" y="5517232"/>
            <a:ext cx="5688632" cy="9233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/>
              <a:t>Frida Kahlo and Hungarian-born photographer Nickolas </a:t>
            </a:r>
            <a:r>
              <a:rPr lang="en-US" b="1" dirty="0" err="1"/>
              <a:t>Muray</a:t>
            </a:r>
            <a:r>
              <a:rPr lang="en-US" b="1" dirty="0"/>
              <a:t> had an affair during the 1930's His 1938 portrait of Kahlo became one of his most famous works.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277178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L.A.P. MA. DEL ROSARIO CORTÉS NÁJERA</a:t>
            </a:r>
            <a:endParaRPr lang="es-MX"/>
          </a:p>
        </p:txBody>
      </p:sp>
      <p:pic>
        <p:nvPicPr>
          <p:cNvPr id="1026" name="Picture 2" descr="Fotos de Leo Matiz muestran en Madrid intimidad de Frida Kah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53681"/>
            <a:ext cx="5760640" cy="403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710739" y="558924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Foto: Leo Matiz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415504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L.A.P. MA. DEL ROSARIO CORTÉS NÁJERA</a:t>
            </a:r>
            <a:endParaRPr lang="es-MX"/>
          </a:p>
        </p:txBody>
      </p:sp>
      <p:sp>
        <p:nvSpPr>
          <p:cNvPr id="9" name="8 Rectángulo"/>
          <p:cNvSpPr/>
          <p:nvPr/>
        </p:nvSpPr>
        <p:spPr>
          <a:xfrm>
            <a:off x="323528" y="1844824"/>
            <a:ext cx="8021648" cy="83099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Frida Kahlo died on July 13, 1954, soon after turning 47. </a:t>
            </a:r>
          </a:p>
          <a:p>
            <a:pPr algn="ctr"/>
            <a:r>
              <a:rPr lang="en-US" sz="2400" dirty="0" smtClean="0"/>
              <a:t>A few days before her death she wrote in her diary:</a:t>
            </a:r>
            <a:endParaRPr lang="es-ES" sz="2400" dirty="0"/>
          </a:p>
        </p:txBody>
      </p:sp>
      <p:pic>
        <p:nvPicPr>
          <p:cNvPr id="2050" name="Picture 2" descr="frida kah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852936"/>
            <a:ext cx="4341813" cy="2891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827584" y="1418728"/>
            <a:ext cx="65527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dirty="0" smtClean="0"/>
              <a:t>"I hope the exit is joyful  and I hope never to return”</a:t>
            </a:r>
          </a:p>
          <a:p>
            <a:pPr algn="ctr"/>
            <a:endParaRPr lang="en-US" sz="2000" i="1" dirty="0" smtClean="0"/>
          </a:p>
          <a:p>
            <a:pPr algn="ctr"/>
            <a:endParaRPr lang="en-US" sz="2000" i="1" dirty="0" smtClean="0"/>
          </a:p>
          <a:p>
            <a:pPr algn="ctr"/>
            <a:endParaRPr lang="en-US" sz="2000" i="1" dirty="0" smtClean="0"/>
          </a:p>
          <a:p>
            <a:pPr algn="ctr"/>
            <a:endParaRPr lang="en-US" sz="2000" i="1" dirty="0" smtClean="0"/>
          </a:p>
          <a:p>
            <a:pPr algn="r"/>
            <a:r>
              <a:rPr lang="en-US" sz="2000" i="1" dirty="0" smtClean="0"/>
              <a:t> Frida Kahlo</a:t>
            </a:r>
            <a:endParaRPr lang="es-ES" sz="2000" dirty="0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L.A.P. MA. DEL ROSARIO CORTÉS NÁJERA</a:t>
            </a:r>
            <a:endParaRPr lang="es-MX"/>
          </a:p>
        </p:txBody>
      </p:sp>
      <p:pic>
        <p:nvPicPr>
          <p:cNvPr id="7170" name="Picture 2" descr="https://assets.rbl.ms/4419539/orig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844824"/>
            <a:ext cx="3369938" cy="463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92746" y="983455"/>
            <a:ext cx="3079254" cy="1325563"/>
          </a:xfrm>
        </p:spPr>
        <p:txBody>
          <a:bodyPr/>
          <a:lstStyle/>
          <a:p>
            <a:r>
              <a:rPr lang="es-MX" b="1" dirty="0"/>
              <a:t>C</a:t>
            </a:r>
            <a:r>
              <a:rPr lang="es-MX" b="1" dirty="0" smtClean="0"/>
              <a:t>ompetencias</a:t>
            </a:r>
            <a:endParaRPr lang="es-MX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es-MX" sz="2800" dirty="0" smtClean="0"/>
          </a:p>
          <a:p>
            <a:pPr marL="0" indent="0" algn="just">
              <a:buNone/>
            </a:pPr>
            <a:endParaRPr lang="es-MX" sz="2800" dirty="0" smtClean="0"/>
          </a:p>
          <a:p>
            <a:pPr algn="just"/>
            <a:r>
              <a:rPr lang="es-MX" sz="2800" b="1" dirty="0" smtClean="0"/>
              <a:t>Es sensible al arte y participa en la apreciación e interpretación de sus expresiones en distintos géneros.</a:t>
            </a:r>
            <a:endParaRPr lang="es-MX" sz="2800" b="1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8B1EF-7D80-447A-A30C-9082E5B5D8BA}" type="datetime1">
              <a:rPr lang="es-MX" smtClean="0"/>
              <a:t>29/03/2017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MTRA. MA. DEL ROSARIO CORTÉS NAJERA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1844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2027684" y="620688"/>
            <a:ext cx="4087366" cy="893340"/>
          </a:xfrm>
        </p:spPr>
        <p:txBody>
          <a:bodyPr/>
          <a:lstStyle/>
          <a:p>
            <a:r>
              <a:rPr lang="es-MX" dirty="0" smtClean="0"/>
              <a:t>Fuentes</a:t>
            </a:r>
            <a:endParaRPr lang="es-MX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 fontScale="92500" lnSpcReduction="10000"/>
          </a:bodyPr>
          <a:lstStyle/>
          <a:p>
            <a:r>
              <a:rPr lang="es-MX" dirty="0"/>
              <a:t>http://</a:t>
            </a:r>
            <a:r>
              <a:rPr lang="es-MX" dirty="0" smtClean="0"/>
              <a:t>www.eluniversal.com.mx/articulo/cultura/artes-visuales/2016/09/16/fotos-de-leo-matiz-muestran-en-madrid-intimidad-de-frida</a:t>
            </a:r>
          </a:p>
          <a:p>
            <a:endParaRPr lang="es-MX" dirty="0"/>
          </a:p>
          <a:p>
            <a:r>
              <a:rPr lang="es-MX" dirty="0"/>
              <a:t>http://dejenmevivir.wordpress.com/2011/01/21/frida-kahlo-_-%E2%80%9Cyo-sufri-dos-accidentes-graves-en-mi-vida%E2%80%A6-el-otro-accidente-es-diego%E2%80%9D</a:t>
            </a:r>
            <a:r>
              <a:rPr lang="es-MX" dirty="0" smtClean="0"/>
              <a:t>/</a:t>
            </a:r>
          </a:p>
          <a:p>
            <a:endParaRPr lang="es-MX" dirty="0"/>
          </a:p>
          <a:p>
            <a:r>
              <a:rPr lang="es-MX" dirty="0"/>
              <a:t>http://www.widewalls.ch/frida-kahlo-diego-rivera-leo-matiz</a:t>
            </a:r>
            <a:r>
              <a:rPr lang="es-MX" dirty="0" smtClean="0"/>
              <a:t>/</a:t>
            </a:r>
          </a:p>
          <a:p>
            <a:endParaRPr lang="es-MX" dirty="0"/>
          </a:p>
          <a:p>
            <a:r>
              <a:rPr lang="es-MX" dirty="0"/>
              <a:t>https://</a:t>
            </a:r>
            <a:r>
              <a:rPr lang="es-MX" dirty="0" smtClean="0"/>
              <a:t>icm.sre.gob.mx/espana/index.php/eventos/artes-visuales/301-frida-khalo-fotografias-de-leo-matiz-en-la-casa-azul</a:t>
            </a:r>
          </a:p>
          <a:p>
            <a:endParaRPr lang="es-MX" dirty="0" smtClean="0"/>
          </a:p>
          <a:p>
            <a:r>
              <a:rPr lang="es-MX" dirty="0"/>
              <a:t>http://www.elmercuriodigital.net/2016/03/exposicion-frida-kahlo-fotografias-de.html#.WNsXJfk1_IU</a:t>
            </a:r>
          </a:p>
          <a:p>
            <a:endParaRPr lang="es-MX" dirty="0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L.A.P. MA. DEL ROSARIO CORTÉS NÁJERA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4706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5400" dirty="0" smtClean="0">
                <a:latin typeface="Brush Script MT" pitchFamily="66" charset="0"/>
              </a:rPr>
              <a:t>Gracias por su atención</a:t>
            </a:r>
          </a:p>
          <a:p>
            <a:pPr marL="0" indent="0" algn="ctr">
              <a:buNone/>
            </a:pPr>
            <a:endParaRPr lang="es-MX" sz="3800" dirty="0" smtClean="0">
              <a:latin typeface="Brush Script MT" pitchFamily="66" charset="0"/>
            </a:endParaRPr>
          </a:p>
          <a:p>
            <a:pPr marL="0" indent="0" algn="ctr">
              <a:buNone/>
            </a:pPr>
            <a:r>
              <a:rPr lang="es-MX" sz="3800" dirty="0" smtClean="0">
                <a:latin typeface="Brush Script MT" pitchFamily="66" charset="0"/>
              </a:rPr>
              <a:t>¿Preguntas?</a:t>
            </a:r>
          </a:p>
          <a:p>
            <a:endParaRPr lang="es-MX" dirty="0" smtClean="0"/>
          </a:p>
          <a:p>
            <a:endParaRPr lang="es-MX" dirty="0"/>
          </a:p>
          <a:p>
            <a:pPr marL="0" indent="0">
              <a:buNone/>
            </a:pPr>
            <a:r>
              <a:rPr lang="es-MX" dirty="0" smtClean="0"/>
              <a:t>Mtra. Ma. Del Rosario Cortés Nájera</a:t>
            </a:r>
          </a:p>
          <a:p>
            <a:pPr marL="0" indent="0">
              <a:buNone/>
            </a:pPr>
            <a:r>
              <a:rPr lang="es-MX" dirty="0" smtClean="0"/>
              <a:t>Correo electrónico: rosariocn7@yahoo.com.mx</a:t>
            </a:r>
            <a:endParaRPr lang="es-MX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2E0B-FEB3-403B-9119-FA9B4D98CC93}" type="datetime1">
              <a:rPr lang="es-MX" smtClean="0"/>
              <a:t>29/03/2017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MTRA. MA. DEL ROSARIO CORTÉS NAJERA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2855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5000">
        <p14:vortex dir="r"/>
        <p:sndAc>
          <p:stSnd>
            <p:snd r:embed="rId2" name="applause.wav"/>
          </p:stSnd>
        </p:sndAc>
      </p:transition>
    </mc:Choice>
    <mc:Fallback xmlns="">
      <p:transition spd="slow" advClick="0" advTm="5000">
        <p:fade/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19672" y="709734"/>
            <a:ext cx="2489398" cy="1325563"/>
          </a:xfrm>
        </p:spPr>
        <p:txBody>
          <a:bodyPr>
            <a:normAutofit/>
          </a:bodyPr>
          <a:lstStyle/>
          <a:p>
            <a:r>
              <a:rPr lang="es-MX" sz="4000" b="1" dirty="0" smtClean="0"/>
              <a:t>Contenido</a:t>
            </a:r>
            <a:endParaRPr lang="es-MX" sz="40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8650" y="703064"/>
            <a:ext cx="78867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s-ES" sz="2800" b="1" dirty="0" smtClean="0"/>
          </a:p>
          <a:p>
            <a:pPr marL="0" indent="0">
              <a:buNone/>
            </a:pPr>
            <a:endParaRPr lang="es-MX" sz="2800" dirty="0"/>
          </a:p>
          <a:p>
            <a:pPr marL="0" indent="0">
              <a:buNone/>
            </a:pPr>
            <a:endParaRPr lang="es-MX" sz="2800" b="1" dirty="0" smtClean="0"/>
          </a:p>
          <a:p>
            <a:pPr marL="0" indent="0">
              <a:buNone/>
            </a:pPr>
            <a:r>
              <a:rPr lang="es-MX" sz="2800" b="1" dirty="0"/>
              <a:t>Unidad VIII  “EL SIGLO XX”</a:t>
            </a:r>
          </a:p>
          <a:p>
            <a:pPr marL="0" indent="0">
              <a:buNone/>
            </a:pPr>
            <a:r>
              <a:rPr lang="es-MX" sz="2800" b="1" dirty="0" smtClean="0"/>
              <a:t>8.1.4 </a:t>
            </a:r>
            <a:r>
              <a:rPr lang="es-MX" sz="2800" b="1" dirty="0"/>
              <a:t>La pintura </a:t>
            </a:r>
          </a:p>
          <a:p>
            <a:pPr marL="0" indent="0">
              <a:buNone/>
            </a:pPr>
            <a:r>
              <a:rPr lang="es-MX" sz="2800" b="1" dirty="0" smtClean="0"/>
              <a:t>8.1.4.6</a:t>
            </a:r>
            <a:r>
              <a:rPr lang="es-MX" sz="2800" b="1" dirty="0"/>
              <a:t>. Frida Kahlo</a:t>
            </a:r>
          </a:p>
          <a:p>
            <a:pPr marL="0" indent="0">
              <a:buNone/>
            </a:pPr>
            <a:endParaRPr lang="es-MX" sz="200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5798F-C8E9-4ECE-A321-A320690912FC}" type="datetime1">
              <a:rPr lang="es-MX" smtClean="0"/>
              <a:t>29/03/2017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MTRA. MA. DEL ROSARIO CORTÉS NAJERA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164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43000" y="1412776"/>
            <a:ext cx="6858000" cy="2387600"/>
          </a:xfrm>
        </p:spPr>
        <p:txBody>
          <a:bodyPr>
            <a:normAutofit/>
          </a:bodyPr>
          <a:lstStyle/>
          <a:p>
            <a:r>
              <a:rPr lang="en-US" dirty="0" smtClean="0"/>
              <a:t>Frida </a:t>
            </a:r>
            <a:r>
              <a:rPr lang="en-US" dirty="0" smtClean="0"/>
              <a:t>Kahlo</a:t>
            </a:r>
            <a:br>
              <a:rPr lang="en-US" dirty="0" smtClean="0"/>
            </a:br>
            <a:r>
              <a:rPr lang="en-US" sz="3000" dirty="0" err="1" smtClean="0"/>
              <a:t>B</a:t>
            </a:r>
            <a:r>
              <a:rPr lang="en-US" sz="3000" dirty="0" err="1" smtClean="0"/>
              <a:t>iografia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b="1" dirty="0" err="1"/>
              <a:t>Biography</a:t>
            </a:r>
            <a:endParaRPr lang="es-MX" b="1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L.A.P. MA. DEL ROSARIO CORTÉS NÁJERA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841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85511" y="692696"/>
            <a:ext cx="5687668" cy="1656184"/>
          </a:xfrm>
        </p:spPr>
        <p:txBody>
          <a:bodyPr>
            <a:normAutofit/>
          </a:bodyPr>
          <a:lstStyle/>
          <a:p>
            <a:r>
              <a:rPr lang="en-US" sz="3000" b="1" i="1" dirty="0"/>
              <a:t>"I never paint dreams or nightmares</a:t>
            </a:r>
            <a:r>
              <a:rPr lang="en-US" sz="3000" b="1" i="1" dirty="0" smtClean="0"/>
              <a:t>.</a:t>
            </a:r>
            <a:br>
              <a:rPr lang="en-US" sz="3000" b="1" i="1" dirty="0" smtClean="0"/>
            </a:br>
            <a:r>
              <a:rPr lang="en-US" sz="3000" b="1" i="1" dirty="0" smtClean="0"/>
              <a:t> </a:t>
            </a:r>
            <a:r>
              <a:rPr lang="en-US" sz="3000" b="1" i="1" dirty="0"/>
              <a:t>I paint my own reality."</a:t>
            </a:r>
            <a:br>
              <a:rPr lang="en-US" sz="3000" b="1" i="1" dirty="0"/>
            </a:br>
            <a:endParaRPr lang="es-MX" sz="3000" b="1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L.A.P. MA. DEL ROSARIO CORTÉS NÁJERA</a:t>
            </a:r>
            <a:endParaRPr lang="es-MX"/>
          </a:p>
        </p:txBody>
      </p:sp>
      <p:pic>
        <p:nvPicPr>
          <p:cNvPr id="6146" name="Picture 2" descr="https://icm.sre.gob.mx/espana/images/stories/eventos/Frida-posand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541" y="2342661"/>
            <a:ext cx="5147608" cy="344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1259632" y="5994027"/>
            <a:ext cx="73048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dirty="0" smtClean="0">
                <a:latin typeface="SoberanaSans-Regular"/>
              </a:rPr>
              <a:t>Foto: Frida </a:t>
            </a:r>
            <a:r>
              <a:rPr lang="es-MX" sz="1600" dirty="0">
                <a:latin typeface="SoberanaSans-Regular"/>
              </a:rPr>
              <a:t>en el jardín, Xochimilco, México, </a:t>
            </a:r>
            <a:r>
              <a:rPr lang="es-MX" sz="1600" dirty="0" err="1">
                <a:latin typeface="SoberanaSans-Regular"/>
              </a:rPr>
              <a:t>ca</a:t>
            </a:r>
            <a:r>
              <a:rPr lang="es-MX" sz="1600" dirty="0">
                <a:latin typeface="SoberanaSans-Regular"/>
              </a:rPr>
              <a:t>. 1941. © Fundación Leo </a:t>
            </a:r>
            <a:r>
              <a:rPr lang="es-MX" sz="1600" dirty="0" smtClean="0">
                <a:latin typeface="SoberanaSans-Regular"/>
              </a:rPr>
              <a:t>Matiz</a:t>
            </a:r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val="302669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331640" y="916825"/>
            <a:ext cx="3150071" cy="860566"/>
          </a:xfrm>
        </p:spPr>
        <p:txBody>
          <a:bodyPr>
            <a:noAutofit/>
          </a:bodyPr>
          <a:lstStyle/>
          <a:p>
            <a:r>
              <a:rPr lang="en-US" dirty="0" smtClean="0"/>
              <a:t>She is </a:t>
            </a:r>
            <a:r>
              <a:rPr lang="en-US" dirty="0" err="1" smtClean="0"/>
              <a:t>Frida</a:t>
            </a:r>
            <a:r>
              <a:rPr lang="en-US" dirty="0" smtClean="0"/>
              <a:t> Kahlo</a:t>
            </a:r>
            <a:br>
              <a:rPr lang="en-US" dirty="0" smtClean="0"/>
            </a:b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>
          <a:xfrm>
            <a:off x="715935" y="1777391"/>
            <a:ext cx="4068792" cy="4197361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2800" dirty="0"/>
              <a:t>Magdalena Carmen Frida Kahlo </a:t>
            </a:r>
            <a:r>
              <a:rPr lang="es-MX" sz="2800" dirty="0" smtClean="0"/>
              <a:t>Calderón </a:t>
            </a:r>
          </a:p>
          <a:p>
            <a:pPr algn="ctr"/>
            <a:endParaRPr lang="en-US" sz="2800" dirty="0" smtClean="0"/>
          </a:p>
          <a:p>
            <a:pPr marL="0" indent="0" algn="ctr">
              <a:buNone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born </a:t>
            </a:r>
            <a:r>
              <a:rPr lang="en-US" sz="2800" dirty="0"/>
              <a:t>on July 6, 1907, in </a:t>
            </a:r>
            <a:r>
              <a:rPr lang="en-US" sz="2800" dirty="0" smtClean="0"/>
              <a:t>Coyoacán, </a:t>
            </a:r>
            <a:r>
              <a:rPr lang="en-US" sz="2800" dirty="0"/>
              <a:t>Mexico City, Mexico. </a:t>
            </a:r>
            <a:endParaRPr lang="es-MX" sz="2800" dirty="0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L.A.P. MA. DEL ROSARIO CORTÉS NÁJERA</a:t>
            </a:r>
            <a:endParaRPr lang="es-MX"/>
          </a:p>
        </p:txBody>
      </p:sp>
      <p:pic>
        <p:nvPicPr>
          <p:cNvPr id="1026" name="Picture 2" descr="http://www.elmanana.com.mx/upload/foto/16/2/3/Frida_Kahlo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6" y="1142984"/>
            <a:ext cx="3528392" cy="5292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89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23528" y="4213638"/>
            <a:ext cx="3968750" cy="195104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en-US" dirty="0" smtClean="0"/>
              <a:t>Her father, Guillermo Kahlo (1871–1941),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 born</a:t>
            </a:r>
            <a:r>
              <a:rPr lang="en-US" dirty="0" smtClean="0"/>
              <a:t> Carl Wilhelm Kahlo in Pforzheim, Germany. </a:t>
            </a:r>
          </a:p>
          <a:p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4008" y="4213638"/>
            <a:ext cx="4041775" cy="1928826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Frida's mother, Matilde Calderón y Gonzalez,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 </a:t>
            </a:r>
            <a:r>
              <a:rPr lang="en-US" dirty="0" smtClean="0"/>
              <a:t>a devout Roman Catholic of primarily Amerindian, as well as Spanish, ancestry.</a:t>
            </a:r>
            <a:r>
              <a:rPr lang="en-US" baseline="30000" dirty="0" smtClean="0"/>
              <a:t>[</a:t>
            </a:r>
            <a:endParaRPr lang="es-ES" dirty="0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L.A.P. MA. DEL ROSARIO CORTÉS NÁJERA</a:t>
            </a:r>
            <a:endParaRPr lang="es-MX" dirty="0"/>
          </a:p>
        </p:txBody>
      </p:sp>
      <p:pic>
        <p:nvPicPr>
          <p:cNvPr id="7" name="6 Imagen" descr="http://dejenmevivir.files.wordpress.com/2011/01/erida-vestida-de-chico-1927.jpg?w=214&amp;h=300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692696"/>
            <a:ext cx="2808312" cy="34563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0374" y="2649389"/>
            <a:ext cx="4040188" cy="369729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Frida's parents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were married </a:t>
            </a:r>
            <a:r>
              <a:rPr lang="en-US" dirty="0" smtClean="0"/>
              <a:t>soon after the death of Guillermo's first wife, which </a:t>
            </a:r>
            <a:r>
              <a:rPr lang="en-US" b="1" dirty="0" smtClean="0"/>
              <a:t>occurred</a:t>
            </a:r>
            <a:r>
              <a:rPr lang="en-US" dirty="0" smtClean="0"/>
              <a:t> during the birth of her second child. </a:t>
            </a:r>
          </a:p>
          <a:p>
            <a:pPr>
              <a:buNone/>
            </a:pPr>
            <a:r>
              <a:rPr lang="en-US" dirty="0" smtClean="0"/>
              <a:t>Although their marriage </a:t>
            </a:r>
            <a:r>
              <a:rPr lang="en-US" b="1" dirty="0" smtClean="0"/>
              <a:t>was </a:t>
            </a:r>
            <a:r>
              <a:rPr lang="en-US" dirty="0" smtClean="0"/>
              <a:t>quite unhappy, Guillermo and Matilde had four daughters, with </a:t>
            </a:r>
            <a:r>
              <a:rPr lang="en-US" dirty="0" err="1" smtClean="0"/>
              <a:t>Frida</a:t>
            </a:r>
            <a:r>
              <a:rPr lang="en-US" dirty="0" smtClean="0"/>
              <a:t> being the third.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572000" y="2659056"/>
            <a:ext cx="4041775" cy="3697295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en-US" dirty="0" smtClean="0"/>
              <a:t>She had two older half sisters who were raised in the same household. </a:t>
            </a:r>
          </a:p>
          <a:p>
            <a:pPr>
              <a:buNone/>
            </a:pPr>
            <a:r>
              <a:rPr lang="en-US" dirty="0" err="1" smtClean="0"/>
              <a:t>Frida</a:t>
            </a:r>
            <a:r>
              <a:rPr lang="en-US" dirty="0" smtClean="0"/>
              <a:t> remarked that she grew up in a world surrounded by females. </a:t>
            </a:r>
          </a:p>
          <a:p>
            <a:pPr>
              <a:buNone/>
            </a:pPr>
            <a:r>
              <a:rPr lang="en-US" dirty="0" smtClean="0"/>
              <a:t>However, during most of her life, </a:t>
            </a:r>
            <a:r>
              <a:rPr lang="en-US" dirty="0" err="1" smtClean="0"/>
              <a:t>Frida</a:t>
            </a:r>
            <a:r>
              <a:rPr lang="en-US" dirty="0" smtClean="0"/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remained </a:t>
            </a:r>
            <a:r>
              <a:rPr lang="en-US" dirty="0" smtClean="0"/>
              <a:t>amicable with her father.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L.A.P. MA. DEL ROSARIO CORTÉS NÁJERA</a:t>
            </a:r>
            <a:endParaRPr lang="es-MX"/>
          </a:p>
        </p:txBody>
      </p:sp>
      <p:pic>
        <p:nvPicPr>
          <p:cNvPr id="7" name="6 Imagen" descr="Frida Kahl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84094"/>
            <a:ext cx="1714512" cy="21431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ORMATO 2017 SW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RMATO 2017 SWI" id="{90933D86-4078-42B8-B462-118261F2218E}" vid="{A5207847-7DCF-4A40-AE9E-7F6F8AE07E1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FORMATO 2017 SWI</Template>
  <TotalTime>225</TotalTime>
  <Words>1004</Words>
  <Application>Microsoft Office PowerPoint</Application>
  <PresentationFormat>Presentación en pantalla (4:3)</PresentationFormat>
  <Paragraphs>137</Paragraphs>
  <Slides>31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9" baseType="lpstr">
      <vt:lpstr>Arial</vt:lpstr>
      <vt:lpstr>Brush Script MT</vt:lpstr>
      <vt:lpstr>Calibri</vt:lpstr>
      <vt:lpstr>Calibri Light</vt:lpstr>
      <vt:lpstr>Century Gothic</vt:lpstr>
      <vt:lpstr>Open Sans</vt:lpstr>
      <vt:lpstr>SoberanaSans-Regular</vt:lpstr>
      <vt:lpstr>FORMATO 2017 SWI</vt:lpstr>
      <vt:lpstr>Presentación de PowerPoint</vt:lpstr>
      <vt:lpstr>Objetivo</vt:lpstr>
      <vt:lpstr>Competencias</vt:lpstr>
      <vt:lpstr>Contenido</vt:lpstr>
      <vt:lpstr>Frida Kahlo Biografia </vt:lpstr>
      <vt:lpstr>"I never paint dreams or nightmares.  I paint my own reality." </vt:lpstr>
      <vt:lpstr>She is Frida Kahlo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Fuentes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"I never paint dreams or nightmares.  I paint my own reality."</dc:title>
  <dc:creator>WS_05</dc:creator>
  <cp:lastModifiedBy>ANGEL SAUCEDO A</cp:lastModifiedBy>
  <cp:revision>26</cp:revision>
  <dcterms:created xsi:type="dcterms:W3CDTF">2012-01-05T00:03:30Z</dcterms:created>
  <dcterms:modified xsi:type="dcterms:W3CDTF">2017-03-29T18:53:28Z</dcterms:modified>
</cp:coreProperties>
</file>