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9" r:id="rId4"/>
    <p:sldId id="262" r:id="rId5"/>
    <p:sldId id="264" r:id="rId6"/>
    <p:sldId id="266" r:id="rId7"/>
    <p:sldId id="268" r:id="rId8"/>
    <p:sldId id="267" r:id="rId9"/>
    <p:sldId id="273" r:id="rId10"/>
    <p:sldId id="271" r:id="rId11"/>
    <p:sldId id="270" r:id="rId12"/>
    <p:sldId id="276" r:id="rId13"/>
    <p:sldId id="275" r:id="rId14"/>
    <p:sldId id="274" r:id="rId15"/>
    <p:sldId id="277" r:id="rId16"/>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8" d="100"/>
          <a:sy n="78" d="100"/>
        </p:scale>
        <p:origin x="55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3.wmf"/><Relationship Id="rId12" Type="http://schemas.openxmlformats.org/officeDocument/2006/relationships/image" Target="../media/image18.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11" Type="http://schemas.openxmlformats.org/officeDocument/2006/relationships/image" Target="../media/image17.wmf"/><Relationship Id="rId5" Type="http://schemas.openxmlformats.org/officeDocument/2006/relationships/image" Target="../media/image11.wmf"/><Relationship Id="rId10" Type="http://schemas.openxmlformats.org/officeDocument/2006/relationships/image" Target="../media/image16.wmf"/><Relationship Id="rId4" Type="http://schemas.openxmlformats.org/officeDocument/2006/relationships/image" Target="../media/image10.wmf"/><Relationship Id="rId9"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emf"/><Relationship Id="rId1" Type="http://schemas.openxmlformats.org/officeDocument/2006/relationships/image" Target="../media/image21.emf"/><Relationship Id="rId4" Type="http://schemas.openxmlformats.org/officeDocument/2006/relationships/image" Target="../media/image24.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31.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5" Type="http://schemas.openxmlformats.org/officeDocument/2006/relationships/image" Target="../media/image29.wmf"/><Relationship Id="rId10" Type="http://schemas.openxmlformats.org/officeDocument/2006/relationships/image" Target="../media/image34.wmf"/><Relationship Id="rId4" Type="http://schemas.openxmlformats.org/officeDocument/2006/relationships/image" Target="../media/image28.wmf"/><Relationship Id="rId9" Type="http://schemas.openxmlformats.org/officeDocument/2006/relationships/image" Target="../media/image3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 Id="rId5" Type="http://schemas.openxmlformats.org/officeDocument/2006/relationships/image" Target="../media/image44.wmf"/><Relationship Id="rId4" Type="http://schemas.openxmlformats.org/officeDocument/2006/relationships/image" Target="../media/image43.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47.wmf"/><Relationship Id="rId7" Type="http://schemas.openxmlformats.org/officeDocument/2006/relationships/image" Target="../media/image51.wmf"/><Relationship Id="rId2" Type="http://schemas.openxmlformats.org/officeDocument/2006/relationships/image" Target="../media/image46.wmf"/><Relationship Id="rId1" Type="http://schemas.openxmlformats.org/officeDocument/2006/relationships/image" Target="../media/image45.wmf"/><Relationship Id="rId6" Type="http://schemas.openxmlformats.org/officeDocument/2006/relationships/image" Target="../media/image50.wmf"/><Relationship Id="rId5" Type="http://schemas.openxmlformats.org/officeDocument/2006/relationships/image" Target="../media/image49.wmf"/><Relationship Id="rId4" Type="http://schemas.openxmlformats.org/officeDocument/2006/relationships/image" Target="../media/image48.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652176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263356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1348798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546988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1104589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F73943BD-E84D-4CCD-9C26-72F035011E72}" type="datetimeFigureOut">
              <a:rPr lang="es-MX" smtClean="0"/>
              <a:t>29/03/2017</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346740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F73943BD-E84D-4CCD-9C26-72F035011E72}" type="datetimeFigureOut">
              <a:rPr lang="es-MX" smtClean="0"/>
              <a:t>29/03/2017</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635176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F73943BD-E84D-4CCD-9C26-72F035011E72}" type="datetimeFigureOut">
              <a:rPr lang="es-MX" smtClean="0"/>
              <a:t>29/03/2017</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1698968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73943BD-E84D-4CCD-9C26-72F035011E72}" type="datetimeFigureOut">
              <a:rPr lang="es-MX" smtClean="0"/>
              <a:t>29/03/2017</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774475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73943BD-E84D-4CCD-9C26-72F035011E72}" type="datetimeFigureOut">
              <a:rPr lang="es-MX" smtClean="0"/>
              <a:t>29/03/2017</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018067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73943BD-E84D-4CCD-9C26-72F035011E72}" type="datetimeFigureOut">
              <a:rPr lang="es-MX" smtClean="0"/>
              <a:t>29/03/2017</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139311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3943BD-E84D-4CCD-9C26-72F035011E72}" type="datetimeFigureOut">
              <a:rPr lang="es-MX" smtClean="0"/>
              <a:t>29/03/2017</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002E20-00AA-4AEA-8BF0-B06AFB2839BB}" type="slidenum">
              <a:rPr lang="es-MX" smtClean="0"/>
              <a:t>‹Nº›</a:t>
            </a:fld>
            <a:endParaRPr lang="es-MX"/>
          </a:p>
        </p:txBody>
      </p:sp>
    </p:spTree>
    <p:extLst>
      <p:ext uri="{BB962C8B-B14F-4D97-AF65-F5344CB8AC3E}">
        <p14:creationId xmlns:p14="http://schemas.microsoft.com/office/powerpoint/2010/main" val="32881585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9.wmf"/><Relationship Id="rId4" Type="http://schemas.openxmlformats.org/officeDocument/2006/relationships/oleObject" Target="../embeddings/oleObject15.bin"/></Relationships>
</file>

<file path=ppt/slides/_rels/slide11.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image" Target="../media/image24.wmf"/><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2.emf"/><Relationship Id="rId11" Type="http://schemas.openxmlformats.org/officeDocument/2006/relationships/oleObject" Target="../embeddings/oleObject21.bin"/><Relationship Id="rId5" Type="http://schemas.openxmlformats.org/officeDocument/2006/relationships/oleObject" Target="../embeddings/oleObject17.bin"/><Relationship Id="rId10" Type="http://schemas.openxmlformats.org/officeDocument/2006/relationships/oleObject" Target="../embeddings/oleObject20.bin"/><Relationship Id="rId4" Type="http://schemas.openxmlformats.org/officeDocument/2006/relationships/image" Target="../media/image21.emf"/><Relationship Id="rId9" Type="http://schemas.openxmlformats.org/officeDocument/2006/relationships/oleObject" Target="../embeddings/oleObject19.bin"/></Relationships>
</file>

<file path=ppt/slides/_rels/slide12.x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oleObject" Target="../embeddings/oleObject28.bin"/><Relationship Id="rId18" Type="http://schemas.openxmlformats.org/officeDocument/2006/relationships/image" Target="../media/image32.wmf"/><Relationship Id="rId3" Type="http://schemas.openxmlformats.org/officeDocument/2006/relationships/oleObject" Target="../embeddings/oleObject23.bin"/><Relationship Id="rId21" Type="http://schemas.openxmlformats.org/officeDocument/2006/relationships/oleObject" Target="../embeddings/oleObject32.bin"/><Relationship Id="rId7" Type="http://schemas.openxmlformats.org/officeDocument/2006/relationships/oleObject" Target="../embeddings/oleObject25.bin"/><Relationship Id="rId12" Type="http://schemas.openxmlformats.org/officeDocument/2006/relationships/image" Target="../media/image29.wmf"/><Relationship Id="rId17" Type="http://schemas.openxmlformats.org/officeDocument/2006/relationships/oleObject" Target="../embeddings/oleObject30.bin"/><Relationship Id="rId2" Type="http://schemas.openxmlformats.org/officeDocument/2006/relationships/slideLayout" Target="../slideLayouts/slideLayout2.xml"/><Relationship Id="rId16" Type="http://schemas.openxmlformats.org/officeDocument/2006/relationships/image" Target="../media/image31.wmf"/><Relationship Id="rId20" Type="http://schemas.openxmlformats.org/officeDocument/2006/relationships/image" Target="../media/image33.wmf"/><Relationship Id="rId1" Type="http://schemas.openxmlformats.org/officeDocument/2006/relationships/vmlDrawing" Target="../drawings/vmlDrawing5.vml"/><Relationship Id="rId6" Type="http://schemas.openxmlformats.org/officeDocument/2006/relationships/image" Target="../media/image26.wmf"/><Relationship Id="rId11" Type="http://schemas.openxmlformats.org/officeDocument/2006/relationships/oleObject" Target="../embeddings/oleObject27.bin"/><Relationship Id="rId5" Type="http://schemas.openxmlformats.org/officeDocument/2006/relationships/oleObject" Target="../embeddings/oleObject24.bin"/><Relationship Id="rId15" Type="http://schemas.openxmlformats.org/officeDocument/2006/relationships/oleObject" Target="../embeddings/oleObject29.bin"/><Relationship Id="rId10" Type="http://schemas.openxmlformats.org/officeDocument/2006/relationships/image" Target="../media/image28.wmf"/><Relationship Id="rId19" Type="http://schemas.openxmlformats.org/officeDocument/2006/relationships/oleObject" Target="../embeddings/oleObject31.bin"/><Relationship Id="rId4" Type="http://schemas.openxmlformats.org/officeDocument/2006/relationships/image" Target="../media/image25.wmf"/><Relationship Id="rId9" Type="http://schemas.openxmlformats.org/officeDocument/2006/relationships/oleObject" Target="../embeddings/oleObject26.bin"/><Relationship Id="rId14" Type="http://schemas.openxmlformats.org/officeDocument/2006/relationships/image" Target="../media/image30.wmf"/><Relationship Id="rId22" Type="http://schemas.openxmlformats.org/officeDocument/2006/relationships/image" Target="../media/image34.wmf"/></Relationships>
</file>

<file path=ppt/slides/_rels/slide13.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image" Target="../media/image35.jpeg"/><Relationship Id="rId1" Type="http://schemas.openxmlformats.org/officeDocument/2006/relationships/slideLayout" Target="../slideLayouts/slideLayout2.xml"/><Relationship Id="rId6" Type="http://schemas.openxmlformats.org/officeDocument/2006/relationships/image" Target="../media/image39.jpeg"/><Relationship Id="rId5" Type="http://schemas.openxmlformats.org/officeDocument/2006/relationships/image" Target="../media/image38.jpeg"/><Relationship Id="rId4" Type="http://schemas.openxmlformats.org/officeDocument/2006/relationships/image" Target="../media/image37.jpeg"/></Relationships>
</file>

<file path=ppt/slides/_rels/slide14.x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oleObject" Target="../embeddings/oleObject33.bin"/><Relationship Id="rId7" Type="http://schemas.openxmlformats.org/officeDocument/2006/relationships/oleObject" Target="../embeddings/oleObject35.bin"/><Relationship Id="rId12" Type="http://schemas.openxmlformats.org/officeDocument/2006/relationships/image" Target="../media/image44.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41.wmf"/><Relationship Id="rId11" Type="http://schemas.openxmlformats.org/officeDocument/2006/relationships/oleObject" Target="../embeddings/oleObject37.bin"/><Relationship Id="rId5" Type="http://schemas.openxmlformats.org/officeDocument/2006/relationships/oleObject" Target="../embeddings/oleObject34.bin"/><Relationship Id="rId10" Type="http://schemas.openxmlformats.org/officeDocument/2006/relationships/image" Target="../media/image43.wmf"/><Relationship Id="rId4" Type="http://schemas.openxmlformats.org/officeDocument/2006/relationships/image" Target="../media/image40.wmf"/><Relationship Id="rId9" Type="http://schemas.openxmlformats.org/officeDocument/2006/relationships/oleObject" Target="../embeddings/oleObject36.bin"/></Relationships>
</file>

<file path=ppt/slides/_rels/slide15.xml.rels><?xml version="1.0" encoding="UTF-8" standalone="yes"?>
<Relationships xmlns="http://schemas.openxmlformats.org/package/2006/relationships"><Relationship Id="rId8" Type="http://schemas.openxmlformats.org/officeDocument/2006/relationships/image" Target="../media/image47.wmf"/><Relationship Id="rId13" Type="http://schemas.openxmlformats.org/officeDocument/2006/relationships/oleObject" Target="../embeddings/oleObject43.bin"/><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image" Target="../media/image49.wmf"/><Relationship Id="rId2" Type="http://schemas.openxmlformats.org/officeDocument/2006/relationships/slideLayout" Target="../slideLayouts/slideLayout2.xml"/><Relationship Id="rId16" Type="http://schemas.openxmlformats.org/officeDocument/2006/relationships/image" Target="../media/image51.wmf"/><Relationship Id="rId1" Type="http://schemas.openxmlformats.org/officeDocument/2006/relationships/vmlDrawing" Target="../drawings/vmlDrawing7.vml"/><Relationship Id="rId6" Type="http://schemas.openxmlformats.org/officeDocument/2006/relationships/image" Target="../media/image46.wmf"/><Relationship Id="rId11" Type="http://schemas.openxmlformats.org/officeDocument/2006/relationships/oleObject" Target="../embeddings/oleObject42.bin"/><Relationship Id="rId5" Type="http://schemas.openxmlformats.org/officeDocument/2006/relationships/oleObject" Target="../embeddings/oleObject39.bin"/><Relationship Id="rId15" Type="http://schemas.openxmlformats.org/officeDocument/2006/relationships/oleObject" Target="../embeddings/oleObject44.bin"/><Relationship Id="rId10" Type="http://schemas.openxmlformats.org/officeDocument/2006/relationships/image" Target="../media/image48.wmf"/><Relationship Id="rId4" Type="http://schemas.openxmlformats.org/officeDocument/2006/relationships/image" Target="../media/image45.wmf"/><Relationship Id="rId9" Type="http://schemas.openxmlformats.org/officeDocument/2006/relationships/oleObject" Target="../embeddings/oleObject41.bin"/><Relationship Id="rId14" Type="http://schemas.openxmlformats.org/officeDocument/2006/relationships/image" Target="../media/image50.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6.emf"/><Relationship Id="rId5" Type="http://schemas.openxmlformats.org/officeDocument/2006/relationships/oleObject" Target="../embeddings/oleObject2.bin"/><Relationship Id="rId4" Type="http://schemas.openxmlformats.org/officeDocument/2006/relationships/image" Target="../media/image5.emf"/></Relationships>
</file>

<file path=ppt/slides/_rels/slide9.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8.bin"/><Relationship Id="rId18" Type="http://schemas.openxmlformats.org/officeDocument/2006/relationships/image" Target="../media/image14.wmf"/><Relationship Id="rId26" Type="http://schemas.openxmlformats.org/officeDocument/2006/relationships/image" Target="../media/image18.wmf"/><Relationship Id="rId3" Type="http://schemas.openxmlformats.org/officeDocument/2006/relationships/oleObject" Target="../embeddings/oleObject3.bin"/><Relationship Id="rId21" Type="http://schemas.openxmlformats.org/officeDocument/2006/relationships/oleObject" Target="../embeddings/oleObject12.bin"/><Relationship Id="rId7" Type="http://schemas.openxmlformats.org/officeDocument/2006/relationships/oleObject" Target="../embeddings/oleObject5.bin"/><Relationship Id="rId12" Type="http://schemas.openxmlformats.org/officeDocument/2006/relationships/image" Target="../media/image11.wmf"/><Relationship Id="rId17" Type="http://schemas.openxmlformats.org/officeDocument/2006/relationships/oleObject" Target="../embeddings/oleObject10.bin"/><Relationship Id="rId25" Type="http://schemas.openxmlformats.org/officeDocument/2006/relationships/oleObject" Target="../embeddings/oleObject14.bin"/><Relationship Id="rId2" Type="http://schemas.openxmlformats.org/officeDocument/2006/relationships/slideLayout" Target="../slideLayouts/slideLayout2.xml"/><Relationship Id="rId16" Type="http://schemas.openxmlformats.org/officeDocument/2006/relationships/image" Target="../media/image13.wmf"/><Relationship Id="rId20" Type="http://schemas.openxmlformats.org/officeDocument/2006/relationships/image" Target="../media/image15.wmf"/><Relationship Id="rId1" Type="http://schemas.openxmlformats.org/officeDocument/2006/relationships/vmlDrawing" Target="../drawings/vmlDrawing2.vml"/><Relationship Id="rId6" Type="http://schemas.openxmlformats.org/officeDocument/2006/relationships/image" Target="../media/image8.wmf"/><Relationship Id="rId11" Type="http://schemas.openxmlformats.org/officeDocument/2006/relationships/oleObject" Target="../embeddings/oleObject7.bin"/><Relationship Id="rId24" Type="http://schemas.openxmlformats.org/officeDocument/2006/relationships/image" Target="../media/image17.wmf"/><Relationship Id="rId5" Type="http://schemas.openxmlformats.org/officeDocument/2006/relationships/oleObject" Target="../embeddings/oleObject4.bin"/><Relationship Id="rId15" Type="http://schemas.openxmlformats.org/officeDocument/2006/relationships/oleObject" Target="../embeddings/oleObject9.bin"/><Relationship Id="rId23" Type="http://schemas.openxmlformats.org/officeDocument/2006/relationships/oleObject" Target="../embeddings/oleObject13.bin"/><Relationship Id="rId10" Type="http://schemas.openxmlformats.org/officeDocument/2006/relationships/image" Target="../media/image10.wmf"/><Relationship Id="rId19" Type="http://schemas.openxmlformats.org/officeDocument/2006/relationships/oleObject" Target="../embeddings/oleObject11.bin"/><Relationship Id="rId4" Type="http://schemas.openxmlformats.org/officeDocument/2006/relationships/image" Target="../media/image7.wmf"/><Relationship Id="rId9" Type="http://schemas.openxmlformats.org/officeDocument/2006/relationships/oleObject" Target="../embeddings/oleObject6.bin"/><Relationship Id="rId14" Type="http://schemas.openxmlformats.org/officeDocument/2006/relationships/image" Target="../media/image12.wmf"/><Relationship Id="rId22" Type="http://schemas.openxmlformats.org/officeDocument/2006/relationships/image" Target="../media/image1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61521" y="1488131"/>
            <a:ext cx="9144000" cy="852733"/>
          </a:xfrm>
        </p:spPr>
        <p:txBody>
          <a:bodyPr>
            <a:normAutofit/>
          </a:bodyPr>
          <a:lstStyle/>
          <a:p>
            <a:r>
              <a:rPr lang="es-MX" sz="4000" b="1" dirty="0" smtClean="0">
                <a:latin typeface="Century Gothic" panose="020B0502020202020204" pitchFamily="34" charset="0"/>
              </a:rPr>
              <a:t>ESCUELA PREPARATORIA No.3 </a:t>
            </a:r>
            <a:endParaRPr lang="es-MX" sz="4000" b="1" dirty="0">
              <a:latin typeface="Century Gothic" panose="020B0502020202020204" pitchFamily="34" charset="0"/>
            </a:endParaRPr>
          </a:p>
        </p:txBody>
      </p:sp>
      <p:sp>
        <p:nvSpPr>
          <p:cNvPr id="3" name="Subtítulo 2"/>
          <p:cNvSpPr>
            <a:spLocks noGrp="1"/>
          </p:cNvSpPr>
          <p:nvPr>
            <p:ph type="subTitle" idx="1"/>
          </p:nvPr>
        </p:nvSpPr>
        <p:spPr>
          <a:xfrm>
            <a:off x="961521" y="2426208"/>
            <a:ext cx="9144000" cy="3060192"/>
          </a:xfrm>
        </p:spPr>
        <p:txBody>
          <a:bodyPr>
            <a:normAutofit/>
          </a:bodyPr>
          <a:lstStyle/>
          <a:p>
            <a:r>
              <a:rPr lang="es-MX" i="1" dirty="0" smtClean="0"/>
              <a:t>Área académica: </a:t>
            </a:r>
            <a:r>
              <a:rPr lang="es-ES" kern="0" dirty="0" smtClean="0">
                <a:latin typeface="Helvetica" pitchFamily="34" charset="0"/>
                <a:ea typeface="Helvetica" pitchFamily="34" charset="0"/>
                <a:cs typeface="Helvetica" pitchFamily="34" charset="0"/>
                <a:sym typeface="Helvetica" pitchFamily="34" charset="0"/>
              </a:rPr>
              <a:t>Matemáticas</a:t>
            </a:r>
            <a:endParaRPr lang="es-MX" i="1" dirty="0" smtClean="0"/>
          </a:p>
          <a:p>
            <a:r>
              <a:rPr lang="es-MX" i="1" dirty="0" smtClean="0"/>
              <a:t>Tema</a:t>
            </a:r>
            <a:r>
              <a:rPr lang="es-MX" i="1" dirty="0" smtClean="0"/>
              <a:t>: </a:t>
            </a:r>
            <a:r>
              <a:rPr lang="es-ES" kern="0" dirty="0">
                <a:latin typeface="Helvetica" pitchFamily="34" charset="0"/>
                <a:ea typeface="Helvetica" pitchFamily="34" charset="0"/>
                <a:cs typeface="Helvetica" pitchFamily="34" charset="0"/>
                <a:sym typeface="Helvetica" pitchFamily="34" charset="0"/>
              </a:rPr>
              <a:t>Conceptos Generales y las Ecuaciones de primer </a:t>
            </a:r>
            <a:r>
              <a:rPr lang="es-ES" kern="0" dirty="0" smtClean="0">
                <a:latin typeface="Helvetica" pitchFamily="34" charset="0"/>
                <a:ea typeface="Helvetica" pitchFamily="34" charset="0"/>
                <a:cs typeface="Helvetica" pitchFamily="34" charset="0"/>
                <a:sym typeface="Helvetica" pitchFamily="34" charset="0"/>
              </a:rPr>
              <a:t>grado</a:t>
            </a:r>
            <a:endParaRPr lang="es-MX" b="1" dirty="0"/>
          </a:p>
          <a:p>
            <a:r>
              <a:rPr lang="es-MX" i="1" dirty="0" smtClean="0"/>
              <a:t>Profesora</a:t>
            </a:r>
            <a:r>
              <a:rPr lang="es-MX" dirty="0" smtClean="0"/>
              <a:t>: </a:t>
            </a:r>
            <a:r>
              <a:rPr lang="es-ES" kern="0" dirty="0">
                <a:latin typeface="Helvetica" pitchFamily="34" charset="0"/>
                <a:ea typeface="Helvetica" pitchFamily="34" charset="0"/>
                <a:cs typeface="Helvetica" pitchFamily="34" charset="0"/>
                <a:sym typeface="Helvetica" pitchFamily="34" charset="0"/>
              </a:rPr>
              <a:t>Paz María de Lourdes Cornejo Arteaga</a:t>
            </a:r>
            <a:endParaRPr lang="es-MX" b="1" dirty="0" smtClean="0"/>
          </a:p>
          <a:p>
            <a:r>
              <a:rPr lang="es-MX" i="1" dirty="0"/>
              <a:t>Periodo</a:t>
            </a:r>
            <a:r>
              <a:rPr lang="es-MX" i="1" dirty="0" smtClean="0"/>
              <a:t>: Enero-Junio 2017</a:t>
            </a:r>
            <a:endParaRPr lang="es-MX" b="1" dirty="0"/>
          </a:p>
          <a:p>
            <a:r>
              <a:rPr lang="es-MX" i="1" dirty="0" smtClean="0"/>
              <a:t>Materia</a:t>
            </a:r>
            <a:r>
              <a:rPr lang="es-MX" i="1" dirty="0" smtClean="0"/>
              <a:t>: Algebra</a:t>
            </a:r>
            <a:endParaRPr lang="es-MX" b="1" dirty="0" smtClean="0"/>
          </a:p>
          <a:p>
            <a:endParaRPr lang="es-MX" dirty="0" smtClean="0"/>
          </a:p>
          <a:p>
            <a:endParaRPr lang="es-MX" dirty="0" smtClean="0"/>
          </a:p>
          <a:p>
            <a:endParaRPr lang="es-MX" dirty="0"/>
          </a:p>
        </p:txBody>
      </p:sp>
    </p:spTree>
    <p:extLst>
      <p:ext uri="{BB962C8B-B14F-4D97-AF65-F5344CB8AC3E}">
        <p14:creationId xmlns:p14="http://schemas.microsoft.com/office/powerpoint/2010/main" val="21064248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a:spLocks noChangeArrowheads="1"/>
          </p:cNvSpPr>
          <p:nvPr/>
        </p:nvSpPr>
        <p:spPr bwMode="auto">
          <a:xfrm>
            <a:off x="2279904" y="950976"/>
            <a:ext cx="6327648" cy="579438"/>
          </a:xfrm>
          <a:prstGeom prst="rect">
            <a:avLst/>
          </a:prstGeom>
          <a:gradFill rotWithShape="1">
            <a:gsLst>
              <a:gs pos="0">
                <a:srgbClr val="FFFFCC"/>
              </a:gs>
              <a:gs pos="100000">
                <a:schemeClr val="accent1"/>
              </a:gs>
            </a:gsLst>
            <a:path path="shape">
              <a:fillToRect l="50000" t="50000" r="50000" b="50000"/>
            </a:path>
          </a:gradFill>
          <a:ln>
            <a:noFill/>
          </a:ln>
          <a:effectLst/>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spcBef>
                <a:spcPts val="2950"/>
              </a:spcBef>
              <a:buSzPct val="100000"/>
              <a:buChar char="•"/>
              <a:defRPr sz="2700">
                <a:solidFill>
                  <a:srgbClr val="000000"/>
                </a:solidFill>
                <a:latin typeface="Helvetica Light"/>
                <a:ea typeface="Helvetica Light"/>
                <a:cs typeface="Helvetica Light"/>
                <a:sym typeface="Helvetica Light"/>
              </a:defRPr>
            </a:lvl1pPr>
            <a:lvl2pPr marL="742950" indent="-285750">
              <a:spcBef>
                <a:spcPts val="2950"/>
              </a:spcBef>
              <a:buSzPct val="100000"/>
              <a:buChar char="•"/>
              <a:defRPr sz="2700">
                <a:solidFill>
                  <a:srgbClr val="000000"/>
                </a:solidFill>
                <a:latin typeface="Helvetica Light"/>
                <a:ea typeface="Helvetica Light"/>
                <a:cs typeface="Helvetica Light"/>
                <a:sym typeface="Helvetica Light"/>
              </a:defRPr>
            </a:lvl2pPr>
            <a:lvl3pPr marL="1143000" indent="-228600">
              <a:spcBef>
                <a:spcPts val="2950"/>
              </a:spcBef>
              <a:buSzPct val="100000"/>
              <a:buChar char="•"/>
              <a:defRPr sz="2700">
                <a:solidFill>
                  <a:srgbClr val="000000"/>
                </a:solidFill>
                <a:latin typeface="Helvetica Light"/>
                <a:ea typeface="Helvetica Light"/>
                <a:cs typeface="Helvetica Light"/>
                <a:sym typeface="Helvetica Light"/>
              </a:defRPr>
            </a:lvl3pPr>
            <a:lvl4pPr marL="1600200" indent="-228600">
              <a:spcBef>
                <a:spcPts val="2950"/>
              </a:spcBef>
              <a:buSzPct val="100000"/>
              <a:buChar char="•"/>
              <a:defRPr sz="2700">
                <a:solidFill>
                  <a:srgbClr val="000000"/>
                </a:solidFill>
                <a:latin typeface="Helvetica Light"/>
                <a:ea typeface="Helvetica Light"/>
                <a:cs typeface="Helvetica Light"/>
                <a:sym typeface="Helvetica Light"/>
              </a:defRPr>
            </a:lvl4pPr>
            <a:lvl5pPr marL="2057400" indent="-228600">
              <a:spcBef>
                <a:spcPts val="2950"/>
              </a:spcBef>
              <a:buSzPct val="100000"/>
              <a:buChar char="•"/>
              <a:defRPr sz="2700">
                <a:solidFill>
                  <a:srgbClr val="000000"/>
                </a:solidFill>
                <a:latin typeface="Helvetica Light"/>
                <a:ea typeface="Helvetica Light"/>
                <a:cs typeface="Helvetica Light"/>
                <a:sym typeface="Helvetica Light"/>
              </a:defRPr>
            </a:lvl5pPr>
            <a:lvl6pPr marL="25146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6pPr>
            <a:lvl7pPr marL="29718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7pPr>
            <a:lvl8pPr marL="34290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8pPr>
            <a:lvl9pPr marL="38862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9pPr>
          </a:lstStyle>
          <a:p>
            <a:pPr algn="ctr" eaLnBrk="1" hangingPunct="1">
              <a:spcBef>
                <a:spcPct val="0"/>
              </a:spcBef>
              <a:buSzTx/>
              <a:buFontTx/>
              <a:buNone/>
            </a:pPr>
            <a:r>
              <a:rPr lang="es-ES" altLang="es-MX" sz="3200" dirty="0">
                <a:solidFill>
                  <a:srgbClr val="663300"/>
                </a:solidFill>
                <a:latin typeface="Tahoma" panose="020B0604030504040204" pitchFamily="34" charset="0"/>
              </a:rPr>
              <a:t> FÓRMULA</a:t>
            </a:r>
          </a:p>
        </p:txBody>
      </p:sp>
      <p:sp>
        <p:nvSpPr>
          <p:cNvPr id="5" name="3 Rectángulo"/>
          <p:cNvSpPr>
            <a:spLocks noChangeArrowheads="1"/>
          </p:cNvSpPr>
          <p:nvPr/>
        </p:nvSpPr>
        <p:spPr bwMode="auto">
          <a:xfrm>
            <a:off x="1194562" y="1639443"/>
            <a:ext cx="785812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2950"/>
              </a:spcBef>
              <a:buSzPct val="100000"/>
              <a:buChar char="•"/>
              <a:defRPr sz="2700">
                <a:solidFill>
                  <a:srgbClr val="000000"/>
                </a:solidFill>
                <a:latin typeface="Helvetica Light"/>
                <a:ea typeface="Helvetica Light"/>
                <a:cs typeface="Helvetica Light"/>
                <a:sym typeface="Helvetica Light"/>
              </a:defRPr>
            </a:lvl1pPr>
            <a:lvl2pPr marL="742950" indent="-285750">
              <a:spcBef>
                <a:spcPts val="2950"/>
              </a:spcBef>
              <a:buSzPct val="100000"/>
              <a:buChar char="•"/>
              <a:defRPr sz="2700">
                <a:solidFill>
                  <a:srgbClr val="000000"/>
                </a:solidFill>
                <a:latin typeface="Helvetica Light"/>
                <a:ea typeface="Helvetica Light"/>
                <a:cs typeface="Helvetica Light"/>
                <a:sym typeface="Helvetica Light"/>
              </a:defRPr>
            </a:lvl2pPr>
            <a:lvl3pPr marL="1143000" indent="-228600">
              <a:spcBef>
                <a:spcPts val="2950"/>
              </a:spcBef>
              <a:buSzPct val="100000"/>
              <a:buChar char="•"/>
              <a:defRPr sz="2700">
                <a:solidFill>
                  <a:srgbClr val="000000"/>
                </a:solidFill>
                <a:latin typeface="Helvetica Light"/>
                <a:ea typeface="Helvetica Light"/>
                <a:cs typeface="Helvetica Light"/>
                <a:sym typeface="Helvetica Light"/>
              </a:defRPr>
            </a:lvl3pPr>
            <a:lvl4pPr marL="1600200" indent="-228600">
              <a:spcBef>
                <a:spcPts val="2950"/>
              </a:spcBef>
              <a:buSzPct val="100000"/>
              <a:buChar char="•"/>
              <a:defRPr sz="2700">
                <a:solidFill>
                  <a:srgbClr val="000000"/>
                </a:solidFill>
                <a:latin typeface="Helvetica Light"/>
                <a:ea typeface="Helvetica Light"/>
                <a:cs typeface="Helvetica Light"/>
                <a:sym typeface="Helvetica Light"/>
              </a:defRPr>
            </a:lvl4pPr>
            <a:lvl5pPr marL="2057400" indent="-228600">
              <a:spcBef>
                <a:spcPts val="2950"/>
              </a:spcBef>
              <a:buSzPct val="100000"/>
              <a:buChar char="•"/>
              <a:defRPr sz="2700">
                <a:solidFill>
                  <a:srgbClr val="000000"/>
                </a:solidFill>
                <a:latin typeface="Helvetica Light"/>
                <a:ea typeface="Helvetica Light"/>
                <a:cs typeface="Helvetica Light"/>
                <a:sym typeface="Helvetica Light"/>
              </a:defRPr>
            </a:lvl5pPr>
            <a:lvl6pPr marL="25146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6pPr>
            <a:lvl7pPr marL="29718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7pPr>
            <a:lvl8pPr marL="34290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8pPr>
            <a:lvl9pPr marL="38862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9pPr>
          </a:lstStyle>
          <a:p>
            <a:pPr algn="ctr" eaLnBrk="1" hangingPunct="1">
              <a:spcBef>
                <a:spcPct val="0"/>
              </a:spcBef>
              <a:buSzTx/>
              <a:buFontTx/>
              <a:buNone/>
            </a:pPr>
            <a:r>
              <a:rPr lang="es-ES" altLang="es-MX" sz="2800" dirty="0">
                <a:latin typeface="Arial" panose="020B0604020202020204" pitchFamily="34" charset="0"/>
              </a:rPr>
              <a:t>Son igualdades algebraicas que expresan la relación que existe entre varias magnitudes</a:t>
            </a:r>
            <a:endParaRPr lang="es-ES" altLang="es-MX" sz="2800" dirty="0">
              <a:solidFill>
                <a:schemeClr val="tx1"/>
              </a:solidFill>
              <a:latin typeface="Arial" panose="020B0604020202020204" pitchFamily="34" charset="0"/>
            </a:endParaRPr>
          </a:p>
        </p:txBody>
      </p:sp>
      <p:sp>
        <p:nvSpPr>
          <p:cNvPr id="6" name="AutoShape 14"/>
          <p:cNvSpPr>
            <a:spLocks noChangeArrowheads="1"/>
          </p:cNvSpPr>
          <p:nvPr/>
        </p:nvSpPr>
        <p:spPr bwMode="auto">
          <a:xfrm>
            <a:off x="6749415" y="2585593"/>
            <a:ext cx="3960813" cy="1152525"/>
          </a:xfrm>
          <a:prstGeom prst="downArrowCallout">
            <a:avLst>
              <a:gd name="adj1" fmla="val 45599"/>
              <a:gd name="adj2" fmla="val 85916"/>
              <a:gd name="adj3" fmla="val 17630"/>
              <a:gd name="adj4" fmla="val 6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r>
              <a:rPr lang="es-ES" altLang="es-MX" b="0"/>
              <a:t>Ejemplo: área de un triángulo</a:t>
            </a:r>
          </a:p>
        </p:txBody>
      </p:sp>
      <p:pic>
        <p:nvPicPr>
          <p:cNvPr id="7" name="Picture 15" descr="triángulo"/>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94562" y="3738118"/>
            <a:ext cx="2238375"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Object 13"/>
          <p:cNvGraphicFramePr>
            <a:graphicFrameLocks noChangeAspect="1"/>
          </p:cNvGraphicFramePr>
          <p:nvPr/>
        </p:nvGraphicFramePr>
        <p:xfrm>
          <a:off x="4716463" y="4292600"/>
          <a:ext cx="1871662" cy="1289050"/>
        </p:xfrm>
        <a:graphic>
          <a:graphicData uri="http://schemas.openxmlformats.org/presentationml/2006/ole">
            <mc:AlternateContent xmlns:mc="http://schemas.openxmlformats.org/markup-compatibility/2006">
              <mc:Choice xmlns:v="urn:schemas-microsoft-com:vml" Requires="v">
                <p:oleObj spid="_x0000_s3076" name="Ecuación" r:id="rId4" imgW="571252" imgH="393529" progId="Equation.3">
                  <p:embed/>
                </p:oleObj>
              </mc:Choice>
              <mc:Fallback>
                <p:oleObj name="Ecuación" r:id="rId4" imgW="571252" imgH="393529"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16463" y="4292600"/>
                        <a:ext cx="1871662" cy="1289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190279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2000" fill="hold"/>
                                        <p:tgtEl>
                                          <p:spTgt spid="5"/>
                                        </p:tgtEl>
                                        <p:attrNameLst>
                                          <p:attrName>ppt_x</p:attrName>
                                        </p:attrNameLst>
                                      </p:cBhvr>
                                      <p:tavLst>
                                        <p:tav tm="0">
                                          <p:val>
                                            <p:strVal val="0-#ppt_w/2"/>
                                          </p:val>
                                        </p:tav>
                                        <p:tav tm="100000">
                                          <p:val>
                                            <p:strVal val="#ppt_x"/>
                                          </p:val>
                                        </p:tav>
                                      </p:tavLst>
                                    </p:anim>
                                    <p:anim calcmode="lin" valueType="num">
                                      <p:cBhvr additive="base">
                                        <p:cTn id="13" dur="20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8" presetClass="entr" presetSubtype="6"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strips(downRight)">
                                      <p:cBhvr>
                                        <p:cTn id="18" dur="1000"/>
                                        <p:tgtEl>
                                          <p:spTgt spid="6"/>
                                        </p:tgtEl>
                                      </p:cBhvr>
                                    </p:animEffect>
                                  </p:childTnLst>
                                </p:cTn>
                              </p:par>
                            </p:childTnLst>
                          </p:cTn>
                        </p:par>
                        <p:par>
                          <p:cTn id="19" fill="hold">
                            <p:stCondLst>
                              <p:cond delay="1000"/>
                            </p:stCondLst>
                            <p:childTnLst>
                              <p:par>
                                <p:cTn id="20" presetID="3" presetClass="entr" presetSubtype="10"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par>
                                <p:cTn id="23" presetID="3" presetClass="entr" presetSubtype="10" fill="hold"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linds(horizontal)">
                                      <p:cBhvr>
                                        <p:cTn id="2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1621536" y="780288"/>
            <a:ext cx="7863840" cy="519113"/>
          </a:xfrm>
          <a:prstGeom prst="rect">
            <a:avLst/>
          </a:prstGeom>
          <a:solidFill>
            <a:srgbClr val="FF99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r" eaLnBrk="1" hangingPunct="1">
              <a:spcBef>
                <a:spcPct val="50000"/>
              </a:spcBef>
            </a:pPr>
            <a:r>
              <a:rPr lang="es-ES" altLang="es-MX" sz="2800" dirty="0">
                <a:solidFill>
                  <a:schemeClr val="bg1"/>
                </a:solidFill>
              </a:rPr>
              <a:t>ECUACIONES: CONCEPTOS BÁSICOS </a:t>
            </a:r>
          </a:p>
        </p:txBody>
      </p:sp>
      <p:sp>
        <p:nvSpPr>
          <p:cNvPr id="5" name="AutoShape 16"/>
          <p:cNvSpPr>
            <a:spLocks noChangeArrowheads="1"/>
          </p:cNvSpPr>
          <p:nvPr/>
        </p:nvSpPr>
        <p:spPr bwMode="auto">
          <a:xfrm>
            <a:off x="179388" y="1697038"/>
            <a:ext cx="2303462" cy="1323975"/>
          </a:xfrm>
          <a:prstGeom prst="rightArrowCallout">
            <a:avLst>
              <a:gd name="adj1" fmla="val 25000"/>
              <a:gd name="adj2" fmla="val 25000"/>
              <a:gd name="adj3" fmla="val 21933"/>
              <a:gd name="adj4" fmla="val 6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r>
              <a:rPr lang="es-ES" altLang="es-MX" sz="1600" dirty="0"/>
              <a:t>Miembros</a:t>
            </a:r>
          </a:p>
          <a:p>
            <a:pPr algn="ctr" eaLnBrk="1" hangingPunct="1"/>
            <a:r>
              <a:rPr lang="es-ES" altLang="es-MX" sz="1600" b="0" dirty="0"/>
              <a:t>Expresiones que aparecen a cada lado de la igualdad</a:t>
            </a:r>
          </a:p>
        </p:txBody>
      </p:sp>
      <p:sp>
        <p:nvSpPr>
          <p:cNvPr id="7" name="AutoShape 21"/>
          <p:cNvSpPr>
            <a:spLocks noChangeArrowheads="1"/>
          </p:cNvSpPr>
          <p:nvPr/>
        </p:nvSpPr>
        <p:spPr bwMode="auto">
          <a:xfrm>
            <a:off x="179388" y="3490913"/>
            <a:ext cx="2303462" cy="1076325"/>
          </a:xfrm>
          <a:prstGeom prst="rightArrowCallout">
            <a:avLst>
              <a:gd name="adj1" fmla="val 25000"/>
              <a:gd name="adj2" fmla="val 25000"/>
              <a:gd name="adj3" fmla="val 32013"/>
              <a:gd name="adj4" fmla="val 6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r>
              <a:rPr lang="es-ES" altLang="es-MX" sz="1600" dirty="0"/>
              <a:t>Términos</a:t>
            </a:r>
          </a:p>
          <a:p>
            <a:pPr algn="ctr" eaLnBrk="1" hangingPunct="1"/>
            <a:r>
              <a:rPr lang="es-ES" altLang="es-MX" sz="1600" b="0" dirty="0"/>
              <a:t>Sumandos que forman los miembros</a:t>
            </a:r>
          </a:p>
        </p:txBody>
      </p:sp>
      <p:sp>
        <p:nvSpPr>
          <p:cNvPr id="8" name="AutoShape 30"/>
          <p:cNvSpPr>
            <a:spLocks noChangeArrowheads="1"/>
          </p:cNvSpPr>
          <p:nvPr/>
        </p:nvSpPr>
        <p:spPr bwMode="auto">
          <a:xfrm>
            <a:off x="179388" y="5099050"/>
            <a:ext cx="2303462" cy="1322388"/>
          </a:xfrm>
          <a:prstGeom prst="rightArrowCallout">
            <a:avLst>
              <a:gd name="adj1" fmla="val 25000"/>
              <a:gd name="adj2" fmla="val 25000"/>
              <a:gd name="adj3" fmla="val 26056"/>
              <a:gd name="adj4" fmla="val 6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r>
              <a:rPr lang="es-ES" altLang="es-MX" sz="1600" dirty="0"/>
              <a:t>Soluciones</a:t>
            </a:r>
          </a:p>
          <a:p>
            <a:pPr algn="ctr" eaLnBrk="1" hangingPunct="1"/>
            <a:r>
              <a:rPr lang="es-ES" altLang="es-MX" sz="1600" b="0" dirty="0"/>
              <a:t>Valores para los que se cumple la igualdad</a:t>
            </a:r>
          </a:p>
        </p:txBody>
      </p:sp>
      <p:sp>
        <p:nvSpPr>
          <p:cNvPr id="9" name="Text Box 40"/>
          <p:cNvSpPr txBox="1">
            <a:spLocks noChangeArrowheads="1"/>
          </p:cNvSpPr>
          <p:nvPr/>
        </p:nvSpPr>
        <p:spPr bwMode="auto">
          <a:xfrm>
            <a:off x="9485376" y="4351338"/>
            <a:ext cx="1871662"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spcBef>
                <a:spcPct val="50000"/>
              </a:spcBef>
            </a:pPr>
            <a:r>
              <a:rPr lang="es-ES" altLang="es-MX" dirty="0">
                <a:solidFill>
                  <a:srgbClr val="663300"/>
                </a:solidFill>
              </a:rPr>
              <a:t>La solución es:</a:t>
            </a:r>
          </a:p>
        </p:txBody>
      </p:sp>
      <p:graphicFrame>
        <p:nvGraphicFramePr>
          <p:cNvPr id="10" name="Object 41"/>
          <p:cNvGraphicFramePr>
            <a:graphicFrameLocks noChangeAspect="1"/>
          </p:cNvGraphicFramePr>
          <p:nvPr>
            <p:extLst>
              <p:ext uri="{D42A27DB-BD31-4B8C-83A1-F6EECF244321}">
                <p14:modId xmlns:p14="http://schemas.microsoft.com/office/powerpoint/2010/main" val="2602140308"/>
              </p:ext>
            </p:extLst>
          </p:nvPr>
        </p:nvGraphicFramePr>
        <p:xfrm>
          <a:off x="8355965" y="5291138"/>
          <a:ext cx="1838325" cy="1130300"/>
        </p:xfrm>
        <a:graphic>
          <a:graphicData uri="http://schemas.openxmlformats.org/presentationml/2006/ole">
            <mc:AlternateContent xmlns:mc="http://schemas.openxmlformats.org/markup-compatibility/2006">
              <mc:Choice xmlns:v="urn:schemas-microsoft-com:vml" Requires="v">
                <p:oleObj spid="_x0000_s4113" name="Ecuación" r:id="rId3" imgW="314257" imgH="180885" progId="Equation.3">
                  <p:embed/>
                </p:oleObj>
              </mc:Choice>
              <mc:Fallback>
                <p:oleObj name="Ecuación" r:id="rId3" imgW="314257" imgH="180885"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55965" y="5291138"/>
                        <a:ext cx="1838325" cy="1130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 name="Object 33"/>
          <p:cNvGraphicFramePr>
            <a:graphicFrameLocks noChangeAspect="1"/>
          </p:cNvGraphicFramePr>
          <p:nvPr>
            <p:extLst>
              <p:ext uri="{D42A27DB-BD31-4B8C-83A1-F6EECF244321}">
                <p14:modId xmlns:p14="http://schemas.microsoft.com/office/powerpoint/2010/main" val="44509885"/>
              </p:ext>
            </p:extLst>
          </p:nvPr>
        </p:nvGraphicFramePr>
        <p:xfrm>
          <a:off x="3311890" y="1102013"/>
          <a:ext cx="479425" cy="825500"/>
        </p:xfrm>
        <a:graphic>
          <a:graphicData uri="http://schemas.openxmlformats.org/presentationml/2006/ole">
            <mc:AlternateContent xmlns:mc="http://schemas.openxmlformats.org/markup-compatibility/2006">
              <mc:Choice xmlns:v="urn:schemas-microsoft-com:vml" Requires="v">
                <p:oleObj spid="_x0000_s4114" name="Ecuación" r:id="rId5" imgW="104843" imgH="142875" progId="Equation.3">
                  <p:embed/>
                </p:oleObj>
              </mc:Choice>
              <mc:Fallback>
                <p:oleObj name="Ecuación" r:id="rId5" imgW="104843" imgH="142875"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11890" y="1102013"/>
                        <a:ext cx="479425"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 name="Object 34"/>
          <p:cNvGraphicFramePr>
            <a:graphicFrameLocks noChangeAspect="1"/>
          </p:cNvGraphicFramePr>
          <p:nvPr>
            <p:extLst>
              <p:ext uri="{D42A27DB-BD31-4B8C-83A1-F6EECF244321}">
                <p14:modId xmlns:p14="http://schemas.microsoft.com/office/powerpoint/2010/main" val="4151944065"/>
              </p:ext>
            </p:extLst>
          </p:nvPr>
        </p:nvGraphicFramePr>
        <p:xfrm>
          <a:off x="3663156" y="1128570"/>
          <a:ext cx="360363" cy="1009650"/>
        </p:xfrm>
        <a:graphic>
          <a:graphicData uri="http://schemas.openxmlformats.org/presentationml/2006/ole">
            <mc:AlternateContent xmlns:mc="http://schemas.openxmlformats.org/markup-compatibility/2006">
              <mc:Choice xmlns:v="urn:schemas-microsoft-com:vml" Requires="v">
                <p:oleObj spid="_x0000_s4115" name="Ecuación" r:id="rId7" imgW="622030" imgH="203112" progId="Equation.3">
                  <p:embed/>
                </p:oleObj>
              </mc:Choice>
              <mc:Fallback>
                <p:oleObj name="Ecuación" r:id="rId7" imgW="622030" imgH="203112"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l="21472" r="63200" b="780"/>
                      <a:stretch>
                        <a:fillRect/>
                      </a:stretch>
                    </p:blipFill>
                    <p:spPr bwMode="auto">
                      <a:xfrm>
                        <a:off x="3663156" y="1128570"/>
                        <a:ext cx="360363" cy="1009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 name="Object 35"/>
          <p:cNvGraphicFramePr>
            <a:graphicFrameLocks noChangeAspect="1"/>
          </p:cNvGraphicFramePr>
          <p:nvPr>
            <p:extLst>
              <p:ext uri="{D42A27DB-BD31-4B8C-83A1-F6EECF244321}">
                <p14:modId xmlns:p14="http://schemas.microsoft.com/office/powerpoint/2010/main" val="2276321269"/>
              </p:ext>
            </p:extLst>
          </p:nvPr>
        </p:nvGraphicFramePr>
        <p:xfrm>
          <a:off x="4104482" y="1152423"/>
          <a:ext cx="360362" cy="1008062"/>
        </p:xfrm>
        <a:graphic>
          <a:graphicData uri="http://schemas.openxmlformats.org/presentationml/2006/ole">
            <mc:AlternateContent xmlns:mc="http://schemas.openxmlformats.org/markup-compatibility/2006">
              <mc:Choice xmlns:v="urn:schemas-microsoft-com:vml" Requires="v">
                <p:oleObj spid="_x0000_s4116" name="Ecuación" r:id="rId9" imgW="622030" imgH="203112" progId="Equation.3">
                  <p:embed/>
                </p:oleObj>
              </mc:Choice>
              <mc:Fallback>
                <p:oleObj name="Ecuación" r:id="rId9" imgW="622030" imgH="203112"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l="36800" r="47873" b="935"/>
                      <a:stretch>
                        <a:fillRect/>
                      </a:stretch>
                    </p:blipFill>
                    <p:spPr bwMode="auto">
                      <a:xfrm>
                        <a:off x="4104482" y="1152423"/>
                        <a:ext cx="360362" cy="1008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6" name="AutoShape 18"/>
          <p:cNvSpPr>
            <a:spLocks/>
          </p:cNvSpPr>
          <p:nvPr/>
        </p:nvSpPr>
        <p:spPr bwMode="auto">
          <a:xfrm rot="5400000">
            <a:off x="3419475" y="1225838"/>
            <a:ext cx="720725" cy="1584325"/>
          </a:xfrm>
          <a:prstGeom prst="rightBrace">
            <a:avLst>
              <a:gd name="adj1" fmla="val 18319"/>
              <a:gd name="adj2" fmla="val 50000"/>
            </a:avLst>
          </a:prstGeom>
          <a:noFill/>
          <a:ln w="38100">
            <a:solidFill>
              <a:srgbClr val="33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endParaRPr lang="es-MX" altLang="es-MX"/>
          </a:p>
        </p:txBody>
      </p:sp>
      <p:sp>
        <p:nvSpPr>
          <p:cNvPr id="17" name="Rectangle 17"/>
          <p:cNvSpPr>
            <a:spLocks noChangeArrowheads="1"/>
          </p:cNvSpPr>
          <p:nvPr/>
        </p:nvSpPr>
        <p:spPr bwMode="auto">
          <a:xfrm>
            <a:off x="2663032" y="2182750"/>
            <a:ext cx="2160587"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r>
              <a:rPr lang="es-ES" altLang="es-MX" dirty="0">
                <a:solidFill>
                  <a:srgbClr val="333300"/>
                </a:solidFill>
              </a:rPr>
              <a:t>Primer</a:t>
            </a:r>
          </a:p>
          <a:p>
            <a:pPr algn="ctr" eaLnBrk="1" hangingPunct="1"/>
            <a:r>
              <a:rPr lang="es-ES" altLang="es-MX" dirty="0">
                <a:solidFill>
                  <a:srgbClr val="333300"/>
                </a:solidFill>
              </a:rPr>
              <a:t>miembro</a:t>
            </a:r>
          </a:p>
        </p:txBody>
      </p:sp>
      <p:graphicFrame>
        <p:nvGraphicFramePr>
          <p:cNvPr id="18" name="Object 36"/>
          <p:cNvGraphicFramePr>
            <a:graphicFrameLocks noChangeAspect="1"/>
          </p:cNvGraphicFramePr>
          <p:nvPr>
            <p:extLst>
              <p:ext uri="{D42A27DB-BD31-4B8C-83A1-F6EECF244321}">
                <p14:modId xmlns:p14="http://schemas.microsoft.com/office/powerpoint/2010/main" val="234036238"/>
              </p:ext>
            </p:extLst>
          </p:nvPr>
        </p:nvGraphicFramePr>
        <p:xfrm>
          <a:off x="4558571" y="1015188"/>
          <a:ext cx="503238" cy="719137"/>
        </p:xfrm>
        <a:graphic>
          <a:graphicData uri="http://schemas.openxmlformats.org/presentationml/2006/ole">
            <mc:AlternateContent xmlns:mc="http://schemas.openxmlformats.org/markup-compatibility/2006">
              <mc:Choice xmlns:v="urn:schemas-microsoft-com:vml" Requires="v">
                <p:oleObj spid="_x0000_s4117" name="Ecuación" r:id="rId10" imgW="622030" imgH="203112" progId="Equation.3">
                  <p:embed/>
                </p:oleObj>
              </mc:Choice>
              <mc:Fallback>
                <p:oleObj name="Ecuación" r:id="rId10" imgW="622030" imgH="203112"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l="58205" r="20392" b="29329"/>
                      <a:stretch>
                        <a:fillRect/>
                      </a:stretch>
                    </p:blipFill>
                    <p:spPr bwMode="auto">
                      <a:xfrm>
                        <a:off x="4558571" y="1015188"/>
                        <a:ext cx="503238" cy="7191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 name="Object 28"/>
          <p:cNvGraphicFramePr>
            <a:graphicFrameLocks noChangeAspect="1"/>
          </p:cNvGraphicFramePr>
          <p:nvPr>
            <p:extLst>
              <p:ext uri="{D42A27DB-BD31-4B8C-83A1-F6EECF244321}">
                <p14:modId xmlns:p14="http://schemas.microsoft.com/office/powerpoint/2010/main" val="4198433375"/>
              </p:ext>
            </p:extLst>
          </p:nvPr>
        </p:nvGraphicFramePr>
        <p:xfrm>
          <a:off x="5162236" y="1009599"/>
          <a:ext cx="407988" cy="1017588"/>
        </p:xfrm>
        <a:graphic>
          <a:graphicData uri="http://schemas.openxmlformats.org/presentationml/2006/ole">
            <mc:AlternateContent xmlns:mc="http://schemas.openxmlformats.org/markup-compatibility/2006">
              <mc:Choice xmlns:v="urn:schemas-microsoft-com:vml" Requires="v">
                <p:oleObj spid="_x0000_s4118" name="Ecuación" r:id="rId11" imgW="622030" imgH="203112" progId="Equation.3">
                  <p:embed/>
                </p:oleObj>
              </mc:Choice>
              <mc:Fallback>
                <p:oleObj name="Ecuación" r:id="rId11" imgW="622030" imgH="203112"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l="82646"/>
                      <a:stretch>
                        <a:fillRect/>
                      </a:stretch>
                    </p:blipFill>
                    <p:spPr bwMode="auto">
                      <a:xfrm>
                        <a:off x="5162236" y="1009599"/>
                        <a:ext cx="407988" cy="1017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 name="AutoShape 20"/>
          <p:cNvSpPr>
            <a:spLocks/>
          </p:cNvSpPr>
          <p:nvPr/>
        </p:nvSpPr>
        <p:spPr bwMode="auto">
          <a:xfrm rot="5400000">
            <a:off x="5076825" y="1518393"/>
            <a:ext cx="720725" cy="720725"/>
          </a:xfrm>
          <a:prstGeom prst="rightBrace">
            <a:avLst>
              <a:gd name="adj1" fmla="val 8333"/>
              <a:gd name="adj2" fmla="val 50000"/>
            </a:avLst>
          </a:prstGeom>
          <a:noFill/>
          <a:ln w="38100">
            <a:solidFill>
              <a:srgbClr val="33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endParaRPr lang="es-MX" altLang="es-MX"/>
          </a:p>
        </p:txBody>
      </p:sp>
      <p:sp>
        <p:nvSpPr>
          <p:cNvPr id="21" name="Rectangle 19"/>
          <p:cNvSpPr>
            <a:spLocks noChangeArrowheads="1"/>
          </p:cNvSpPr>
          <p:nvPr/>
        </p:nvSpPr>
        <p:spPr bwMode="auto">
          <a:xfrm>
            <a:off x="4717256" y="2105026"/>
            <a:ext cx="2160587"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r>
              <a:rPr lang="es-ES" altLang="es-MX" dirty="0">
                <a:solidFill>
                  <a:srgbClr val="333300"/>
                </a:solidFill>
              </a:rPr>
              <a:t>Segundo</a:t>
            </a:r>
          </a:p>
          <a:p>
            <a:pPr algn="ctr" eaLnBrk="1" hangingPunct="1"/>
            <a:r>
              <a:rPr lang="es-ES" altLang="es-MX" dirty="0">
                <a:solidFill>
                  <a:srgbClr val="333300"/>
                </a:solidFill>
              </a:rPr>
              <a:t>miembro</a:t>
            </a:r>
          </a:p>
        </p:txBody>
      </p:sp>
      <p:graphicFrame>
        <p:nvGraphicFramePr>
          <p:cNvPr id="23" name="Object 24"/>
          <p:cNvGraphicFramePr>
            <a:graphicFrameLocks noChangeAspect="1"/>
          </p:cNvGraphicFramePr>
          <p:nvPr>
            <p:extLst>
              <p:ext uri="{D42A27DB-BD31-4B8C-83A1-F6EECF244321}">
                <p14:modId xmlns:p14="http://schemas.microsoft.com/office/powerpoint/2010/main" val="1095348567"/>
              </p:ext>
            </p:extLst>
          </p:nvPr>
        </p:nvGraphicFramePr>
        <p:xfrm>
          <a:off x="3152174" y="1283351"/>
          <a:ext cx="479425" cy="700087"/>
        </p:xfrm>
        <a:graphic>
          <a:graphicData uri="http://schemas.openxmlformats.org/presentationml/2006/ole">
            <mc:AlternateContent xmlns:mc="http://schemas.openxmlformats.org/markup-compatibility/2006">
              <mc:Choice xmlns:v="urn:schemas-microsoft-com:vml" Requires="v">
                <p:oleObj spid="_x0000_s4119" name="Ecuación" r:id="rId12" imgW="126835" imgH="139518" progId="Equation.3">
                  <p:embed/>
                </p:oleObj>
              </mc:Choice>
              <mc:Fallback>
                <p:oleObj name="Ecuación" r:id="rId12" imgW="126835" imgH="139518" progId="Equation.3">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52174" y="1283351"/>
                        <a:ext cx="479425" cy="7000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4138413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trips(downRigh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strips(downRight)">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strips(downRight)">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edge">
                                      <p:cBhvr>
                                        <p:cTn id="27" dur="2000"/>
                                        <p:tgtEl>
                                          <p:spTgt spid="9"/>
                                        </p:tgtEl>
                                      </p:cBhvr>
                                    </p:animEffect>
                                  </p:childTnLst>
                                </p:cTn>
                              </p:par>
                            </p:childTnLst>
                          </p:cTn>
                        </p:par>
                        <p:par>
                          <p:cTn id="28" fill="hold">
                            <p:stCondLst>
                              <p:cond delay="2000"/>
                            </p:stCondLst>
                            <p:childTnLst>
                              <p:par>
                                <p:cTn id="29" presetID="18" presetClass="entr" presetSubtype="6" fill="hold" nodeType="after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strips(downRight)">
                                      <p:cBhvr>
                                        <p:cTn id="31" dur="500"/>
                                        <p:tgtEl>
                                          <p:spTgt spid="10"/>
                                        </p:tgtEl>
                                      </p:cBhvr>
                                    </p:animEffect>
                                  </p:childTnLst>
                                </p:cTn>
                              </p:par>
                            </p:childTnLst>
                          </p:cTn>
                        </p:par>
                        <p:par>
                          <p:cTn id="32" fill="hold">
                            <p:stCondLst>
                              <p:cond delay="2500"/>
                            </p:stCondLst>
                            <p:childTnLst>
                              <p:par>
                                <p:cTn id="33" presetID="9" presetClass="entr" presetSubtype="0" fill="hold" nodeType="after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dissolve">
                                      <p:cBhvr>
                                        <p:cTn id="35" dur="1000"/>
                                        <p:tgtEl>
                                          <p:spTgt spid="11"/>
                                        </p:tgtEl>
                                      </p:cBhvr>
                                    </p:animEffect>
                                  </p:childTnLst>
                                </p:cTn>
                              </p:par>
                            </p:childTnLst>
                          </p:cTn>
                        </p:par>
                        <p:par>
                          <p:cTn id="36" fill="hold">
                            <p:stCondLst>
                              <p:cond delay="3500"/>
                            </p:stCondLst>
                            <p:childTnLst>
                              <p:par>
                                <p:cTn id="37" presetID="49" presetClass="path" presetSubtype="0" accel="50000" decel="50000" fill="hold" nodeType="afterEffect">
                                  <p:stCondLst>
                                    <p:cond delay="0"/>
                                  </p:stCondLst>
                                  <p:childTnLst>
                                    <p:animMotion origin="layout" path="M -2.5E-6 4.68208E-6 L -0.01823 0.66358 " pathEditMode="relative" rAng="0" ptsTypes="AA">
                                      <p:cBhvr>
                                        <p:cTn id="38" dur="1000" fill="hold"/>
                                        <p:tgtEl>
                                          <p:spTgt spid="11"/>
                                        </p:tgtEl>
                                        <p:attrNameLst>
                                          <p:attrName>ppt_x</p:attrName>
                                          <p:attrName>ppt_y</p:attrName>
                                        </p:attrNameLst>
                                      </p:cBhvr>
                                      <p:rCtr x="-920" y="33179"/>
                                    </p:animMotion>
                                  </p:childTnLst>
                                </p:cTn>
                              </p:par>
                            </p:childTnLst>
                          </p:cTn>
                        </p:par>
                        <p:par>
                          <p:cTn id="39" fill="hold">
                            <p:stCondLst>
                              <p:cond delay="4500"/>
                            </p:stCondLst>
                            <p:childTnLst>
                              <p:par>
                                <p:cTn id="40" presetID="9" presetClass="entr" presetSubtype="0" fill="hold" nodeType="after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dissolve">
                                      <p:cBhvr>
                                        <p:cTn id="42" dur="1000"/>
                                        <p:tgtEl>
                                          <p:spTgt spid="12"/>
                                        </p:tgtEl>
                                      </p:cBhvr>
                                    </p:animEffect>
                                  </p:childTnLst>
                                </p:cTn>
                              </p:par>
                            </p:childTnLst>
                          </p:cTn>
                        </p:par>
                        <p:par>
                          <p:cTn id="43" fill="hold">
                            <p:stCondLst>
                              <p:cond delay="5500"/>
                            </p:stCondLst>
                            <p:childTnLst>
                              <p:par>
                                <p:cTn id="44" presetID="49" presetClass="path" presetSubtype="0" accel="50000" decel="50000" fill="hold" nodeType="afterEffect">
                                  <p:stCondLst>
                                    <p:cond delay="0"/>
                                  </p:stCondLst>
                                  <p:childTnLst>
                                    <p:animMotion origin="layout" path="M -3.61111E-6 4.27746E-6 L 0.01216 0.64809 " pathEditMode="relative" rAng="0" ptsTypes="AA">
                                      <p:cBhvr>
                                        <p:cTn id="45" dur="1000" fill="hold"/>
                                        <p:tgtEl>
                                          <p:spTgt spid="12"/>
                                        </p:tgtEl>
                                        <p:attrNameLst>
                                          <p:attrName>ppt_x</p:attrName>
                                          <p:attrName>ppt_y</p:attrName>
                                        </p:attrNameLst>
                                      </p:cBhvr>
                                      <p:rCtr x="608" y="32393"/>
                                    </p:animMotion>
                                  </p:childTnLst>
                                </p:cTn>
                              </p:par>
                            </p:childTnLst>
                          </p:cTn>
                        </p:par>
                        <p:par>
                          <p:cTn id="46" fill="hold">
                            <p:stCondLst>
                              <p:cond delay="6500"/>
                            </p:stCondLst>
                            <p:childTnLst>
                              <p:par>
                                <p:cTn id="47" presetID="9" presetClass="entr" presetSubtype="0" fill="hold" nodeType="after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dissolve">
                                      <p:cBhvr>
                                        <p:cTn id="49" dur="1000"/>
                                        <p:tgtEl>
                                          <p:spTgt spid="13"/>
                                        </p:tgtEl>
                                      </p:cBhvr>
                                    </p:animEffect>
                                  </p:childTnLst>
                                </p:cTn>
                              </p:par>
                            </p:childTnLst>
                          </p:cTn>
                        </p:par>
                        <p:par>
                          <p:cTn id="50" fill="hold">
                            <p:stCondLst>
                              <p:cond delay="7500"/>
                            </p:stCondLst>
                            <p:childTnLst>
                              <p:par>
                                <p:cTn id="51" presetID="49" presetClass="path" presetSubtype="0" accel="50000" decel="50000" fill="hold" nodeType="afterEffect">
                                  <p:stCondLst>
                                    <p:cond delay="0"/>
                                  </p:stCondLst>
                                  <p:childTnLst>
                                    <p:animMotion origin="layout" path="M -3.33333E-6 -2.31214E-7 L 0.04202 0.65503 " pathEditMode="relative" rAng="0" ptsTypes="AA">
                                      <p:cBhvr>
                                        <p:cTn id="52" dur="1000" fill="hold"/>
                                        <p:tgtEl>
                                          <p:spTgt spid="13"/>
                                        </p:tgtEl>
                                        <p:attrNameLst>
                                          <p:attrName>ppt_x</p:attrName>
                                          <p:attrName>ppt_y</p:attrName>
                                        </p:attrNameLst>
                                      </p:cBhvr>
                                      <p:rCtr x="2101" y="32740"/>
                                    </p:animMotion>
                                  </p:childTnLst>
                                </p:cTn>
                              </p:par>
                            </p:childTnLst>
                          </p:cTn>
                        </p:par>
                        <p:par>
                          <p:cTn id="53" fill="hold">
                            <p:stCondLst>
                              <p:cond delay="8500"/>
                            </p:stCondLst>
                            <p:childTnLst>
                              <p:par>
                                <p:cTn id="54" presetID="18" presetClass="entr" presetSubtype="3" fill="hold" grpId="0" nodeType="after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strips(upRight)">
                                      <p:cBhvr>
                                        <p:cTn id="56" dur="500"/>
                                        <p:tgtEl>
                                          <p:spTgt spid="16"/>
                                        </p:tgtEl>
                                      </p:cBhvr>
                                    </p:animEffect>
                                  </p:childTnLst>
                                </p:cTn>
                              </p:par>
                            </p:childTnLst>
                          </p:cTn>
                        </p:par>
                        <p:par>
                          <p:cTn id="57" fill="hold">
                            <p:stCondLst>
                              <p:cond delay="9000"/>
                            </p:stCondLst>
                            <p:childTnLst>
                              <p:par>
                                <p:cTn id="58" presetID="18" presetClass="entr" presetSubtype="6" fill="hold" grpId="0" nodeType="after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strips(downRight)">
                                      <p:cBhvr>
                                        <p:cTn id="60" dur="500"/>
                                        <p:tgtEl>
                                          <p:spTgt spid="17"/>
                                        </p:tgtEl>
                                      </p:cBhvr>
                                    </p:animEffect>
                                  </p:childTnLst>
                                </p:cTn>
                              </p:par>
                            </p:childTnLst>
                          </p:cTn>
                        </p:par>
                        <p:par>
                          <p:cTn id="61" fill="hold">
                            <p:stCondLst>
                              <p:cond delay="9500"/>
                            </p:stCondLst>
                            <p:childTnLst>
                              <p:par>
                                <p:cTn id="62" presetID="9" presetClass="entr" presetSubtype="0" fill="hold" nodeType="afterEffect">
                                  <p:stCondLst>
                                    <p:cond delay="0"/>
                                  </p:stCondLst>
                                  <p:childTnLst>
                                    <p:set>
                                      <p:cBhvr>
                                        <p:cTn id="63" dur="1" fill="hold">
                                          <p:stCondLst>
                                            <p:cond delay="0"/>
                                          </p:stCondLst>
                                        </p:cTn>
                                        <p:tgtEl>
                                          <p:spTgt spid="18"/>
                                        </p:tgtEl>
                                        <p:attrNameLst>
                                          <p:attrName>style.visibility</p:attrName>
                                        </p:attrNameLst>
                                      </p:cBhvr>
                                      <p:to>
                                        <p:strVal val="visible"/>
                                      </p:to>
                                    </p:set>
                                    <p:animEffect transition="in" filter="dissolve">
                                      <p:cBhvr>
                                        <p:cTn id="64" dur="1000"/>
                                        <p:tgtEl>
                                          <p:spTgt spid="18"/>
                                        </p:tgtEl>
                                      </p:cBhvr>
                                    </p:animEffect>
                                  </p:childTnLst>
                                </p:cTn>
                              </p:par>
                            </p:childTnLst>
                          </p:cTn>
                        </p:par>
                        <p:par>
                          <p:cTn id="65" fill="hold">
                            <p:stCondLst>
                              <p:cond delay="10500"/>
                            </p:stCondLst>
                            <p:childTnLst>
                              <p:par>
                                <p:cTn id="66" presetID="49" presetClass="path" presetSubtype="0" accel="50000" decel="50000" fill="hold" nodeType="afterEffect">
                                  <p:stCondLst>
                                    <p:cond delay="0"/>
                                  </p:stCondLst>
                                  <p:childTnLst>
                                    <p:animMotion origin="layout" path="M -5.55556E-7 -1.90751E-6 L 0.04549 0.65272 " pathEditMode="relative" rAng="0" ptsTypes="AA">
                                      <p:cBhvr>
                                        <p:cTn id="67" dur="1000" fill="hold"/>
                                        <p:tgtEl>
                                          <p:spTgt spid="18"/>
                                        </p:tgtEl>
                                        <p:attrNameLst>
                                          <p:attrName>ppt_x</p:attrName>
                                          <p:attrName>ppt_y</p:attrName>
                                        </p:attrNameLst>
                                      </p:cBhvr>
                                      <p:rCtr x="2274" y="32624"/>
                                    </p:animMotion>
                                  </p:childTnLst>
                                </p:cTn>
                              </p:par>
                            </p:childTnLst>
                          </p:cTn>
                        </p:par>
                        <p:par>
                          <p:cTn id="68" fill="hold">
                            <p:stCondLst>
                              <p:cond delay="11500"/>
                            </p:stCondLst>
                            <p:childTnLst>
                              <p:par>
                                <p:cTn id="69" presetID="9" presetClass="entr" presetSubtype="0" fill="hold" nodeType="afterEffect">
                                  <p:stCondLst>
                                    <p:cond delay="0"/>
                                  </p:stCondLst>
                                  <p:childTnLst>
                                    <p:set>
                                      <p:cBhvr>
                                        <p:cTn id="70" dur="1" fill="hold">
                                          <p:stCondLst>
                                            <p:cond delay="0"/>
                                          </p:stCondLst>
                                        </p:cTn>
                                        <p:tgtEl>
                                          <p:spTgt spid="19"/>
                                        </p:tgtEl>
                                        <p:attrNameLst>
                                          <p:attrName>style.visibility</p:attrName>
                                        </p:attrNameLst>
                                      </p:cBhvr>
                                      <p:to>
                                        <p:strVal val="visible"/>
                                      </p:to>
                                    </p:set>
                                    <p:animEffect transition="in" filter="dissolve">
                                      <p:cBhvr>
                                        <p:cTn id="71" dur="1000"/>
                                        <p:tgtEl>
                                          <p:spTgt spid="19"/>
                                        </p:tgtEl>
                                      </p:cBhvr>
                                    </p:animEffect>
                                  </p:childTnLst>
                                </p:cTn>
                              </p:par>
                            </p:childTnLst>
                          </p:cTn>
                        </p:par>
                        <p:par>
                          <p:cTn id="72" fill="hold">
                            <p:stCondLst>
                              <p:cond delay="12500"/>
                            </p:stCondLst>
                            <p:childTnLst>
                              <p:par>
                                <p:cTn id="73" presetID="49" presetClass="path" presetSubtype="0" accel="50000" decel="50000" fill="hold" nodeType="afterEffect">
                                  <p:stCondLst>
                                    <p:cond delay="0"/>
                                  </p:stCondLst>
                                  <p:childTnLst>
                                    <p:animMotion origin="layout" path="M -2.77778E-6 6.35838E-7 L 0.09393 0.39769 " pathEditMode="relative" rAng="0" ptsTypes="AA">
                                      <p:cBhvr>
                                        <p:cTn id="74" dur="1000" fill="hold"/>
                                        <p:tgtEl>
                                          <p:spTgt spid="19"/>
                                        </p:tgtEl>
                                        <p:attrNameLst>
                                          <p:attrName>ppt_x</p:attrName>
                                          <p:attrName>ppt_y</p:attrName>
                                        </p:attrNameLst>
                                      </p:cBhvr>
                                      <p:rCtr x="4688" y="19884"/>
                                    </p:animMotion>
                                  </p:childTnLst>
                                </p:cTn>
                              </p:par>
                            </p:childTnLst>
                          </p:cTn>
                        </p:par>
                        <p:par>
                          <p:cTn id="75" fill="hold">
                            <p:stCondLst>
                              <p:cond delay="13500"/>
                            </p:stCondLst>
                            <p:childTnLst>
                              <p:par>
                                <p:cTn id="76" presetID="18" presetClass="entr" presetSubtype="3" fill="hold" grpId="0" nodeType="afterEffect">
                                  <p:stCondLst>
                                    <p:cond delay="0"/>
                                  </p:stCondLst>
                                  <p:childTnLst>
                                    <p:set>
                                      <p:cBhvr>
                                        <p:cTn id="77" dur="1" fill="hold">
                                          <p:stCondLst>
                                            <p:cond delay="0"/>
                                          </p:stCondLst>
                                        </p:cTn>
                                        <p:tgtEl>
                                          <p:spTgt spid="20"/>
                                        </p:tgtEl>
                                        <p:attrNameLst>
                                          <p:attrName>style.visibility</p:attrName>
                                        </p:attrNameLst>
                                      </p:cBhvr>
                                      <p:to>
                                        <p:strVal val="visible"/>
                                      </p:to>
                                    </p:set>
                                    <p:animEffect transition="in" filter="strips(upRight)">
                                      <p:cBhvr>
                                        <p:cTn id="78" dur="500"/>
                                        <p:tgtEl>
                                          <p:spTgt spid="20"/>
                                        </p:tgtEl>
                                      </p:cBhvr>
                                    </p:animEffect>
                                  </p:childTnLst>
                                </p:cTn>
                              </p:par>
                            </p:childTnLst>
                          </p:cTn>
                        </p:par>
                        <p:par>
                          <p:cTn id="79" fill="hold">
                            <p:stCondLst>
                              <p:cond delay="14000"/>
                            </p:stCondLst>
                            <p:childTnLst>
                              <p:par>
                                <p:cTn id="80" presetID="18" presetClass="entr" presetSubtype="6" fill="hold" grpId="0" nodeType="afterEffect">
                                  <p:stCondLst>
                                    <p:cond delay="0"/>
                                  </p:stCondLst>
                                  <p:childTnLst>
                                    <p:set>
                                      <p:cBhvr>
                                        <p:cTn id="81" dur="1" fill="hold">
                                          <p:stCondLst>
                                            <p:cond delay="0"/>
                                          </p:stCondLst>
                                        </p:cTn>
                                        <p:tgtEl>
                                          <p:spTgt spid="21"/>
                                        </p:tgtEl>
                                        <p:attrNameLst>
                                          <p:attrName>style.visibility</p:attrName>
                                        </p:attrNameLst>
                                      </p:cBhvr>
                                      <p:to>
                                        <p:strVal val="visible"/>
                                      </p:to>
                                    </p:set>
                                    <p:animEffect transition="in" filter="strips(downRight)">
                                      <p:cBhvr>
                                        <p:cTn id="82" dur="500"/>
                                        <p:tgtEl>
                                          <p:spTgt spid="21"/>
                                        </p:tgtEl>
                                      </p:cBhvr>
                                    </p:animEffect>
                                  </p:childTnLst>
                                </p:cTn>
                              </p:par>
                            </p:childTnLst>
                          </p:cTn>
                        </p:par>
                        <p:par>
                          <p:cTn id="83" fill="hold">
                            <p:stCondLst>
                              <p:cond delay="14500"/>
                            </p:stCondLst>
                            <p:childTnLst>
                              <p:par>
                                <p:cTn id="84" presetID="9" presetClass="entr" presetSubtype="0" fill="hold" nodeType="afterEffect">
                                  <p:stCondLst>
                                    <p:cond delay="0"/>
                                  </p:stCondLst>
                                  <p:childTnLst>
                                    <p:set>
                                      <p:cBhvr>
                                        <p:cTn id="85" dur="1" fill="hold">
                                          <p:stCondLst>
                                            <p:cond delay="0"/>
                                          </p:stCondLst>
                                        </p:cTn>
                                        <p:tgtEl>
                                          <p:spTgt spid="23"/>
                                        </p:tgtEl>
                                        <p:attrNameLst>
                                          <p:attrName>style.visibility</p:attrName>
                                        </p:attrNameLst>
                                      </p:cBhvr>
                                      <p:to>
                                        <p:strVal val="visible"/>
                                      </p:to>
                                    </p:set>
                                    <p:animEffect transition="in" filter="dissolve">
                                      <p:cBhvr>
                                        <p:cTn id="86" dur="1000"/>
                                        <p:tgtEl>
                                          <p:spTgt spid="23"/>
                                        </p:tgtEl>
                                      </p:cBhvr>
                                    </p:animEffect>
                                  </p:childTnLst>
                                </p:cTn>
                              </p:par>
                            </p:childTnLst>
                          </p:cTn>
                        </p:par>
                        <p:par>
                          <p:cTn id="87" fill="hold">
                            <p:stCondLst>
                              <p:cond delay="15500"/>
                            </p:stCondLst>
                            <p:childTnLst>
                              <p:par>
                                <p:cTn id="88" presetID="49" presetClass="path" presetSubtype="0" accel="50000" decel="50000" fill="hold" nodeType="afterEffect">
                                  <p:stCondLst>
                                    <p:cond delay="0"/>
                                  </p:stCondLst>
                                  <p:childTnLst>
                                    <p:animMotion origin="layout" path="M -2.5E-6 -2.13873E-6 L 0.03681 0.39145 " pathEditMode="relative" rAng="0" ptsTypes="AA">
                                      <p:cBhvr>
                                        <p:cTn id="89" dur="1000" fill="hold"/>
                                        <p:tgtEl>
                                          <p:spTgt spid="23"/>
                                        </p:tgtEl>
                                        <p:attrNameLst>
                                          <p:attrName>ppt_x</p:attrName>
                                          <p:attrName>ppt_y</p:attrName>
                                        </p:attrNameLst>
                                      </p:cBhvr>
                                      <p:rCtr x="1840" y="1956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p:bldP spid="16" grpId="0" animBg="1"/>
      <p:bldP spid="17" grpId="0"/>
      <p:bldP spid="20" grpId="0" animBg="1"/>
      <p:bldP spid="2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5"/>
          <p:cNvSpPr>
            <a:spLocks noChangeArrowheads="1"/>
          </p:cNvSpPr>
          <p:nvPr/>
        </p:nvSpPr>
        <p:spPr bwMode="auto">
          <a:xfrm>
            <a:off x="1633728" y="726885"/>
            <a:ext cx="1692275" cy="647700"/>
          </a:xfrm>
          <a:prstGeom prst="downArrowCallout">
            <a:avLst>
              <a:gd name="adj1" fmla="val 65319"/>
              <a:gd name="adj2" fmla="val 65319"/>
              <a:gd name="adj3" fmla="val 16667"/>
              <a:gd name="adj4" fmla="val 6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r>
              <a:rPr lang="es-ES" altLang="es-MX" dirty="0"/>
              <a:t>Ejemplo 1</a:t>
            </a:r>
          </a:p>
        </p:txBody>
      </p:sp>
      <p:graphicFrame>
        <p:nvGraphicFramePr>
          <p:cNvPr id="5" name="Object 27"/>
          <p:cNvGraphicFramePr>
            <a:graphicFrameLocks noChangeAspect="1"/>
          </p:cNvGraphicFramePr>
          <p:nvPr>
            <p:extLst>
              <p:ext uri="{D42A27DB-BD31-4B8C-83A1-F6EECF244321}">
                <p14:modId xmlns:p14="http://schemas.microsoft.com/office/powerpoint/2010/main" val="993767551"/>
              </p:ext>
            </p:extLst>
          </p:nvPr>
        </p:nvGraphicFramePr>
        <p:xfrm>
          <a:off x="1770825" y="1374585"/>
          <a:ext cx="1939925" cy="523875"/>
        </p:xfrm>
        <a:graphic>
          <a:graphicData uri="http://schemas.openxmlformats.org/presentationml/2006/ole">
            <mc:AlternateContent xmlns:mc="http://schemas.openxmlformats.org/markup-compatibility/2006">
              <mc:Choice xmlns:v="urn:schemas-microsoft-com:vml" Requires="v">
                <p:oleObj spid="_x0000_s5142" name="Ecuación" r:id="rId3" imgW="583947" imgH="203112" progId="Equation.3">
                  <p:embed/>
                </p:oleObj>
              </mc:Choice>
              <mc:Fallback>
                <p:oleObj name="Ecuación" r:id="rId3" imgW="583947" imgH="203112"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0825" y="1374585"/>
                        <a:ext cx="1939925" cy="523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Line 32"/>
          <p:cNvSpPr>
            <a:spLocks noChangeShapeType="1"/>
          </p:cNvSpPr>
          <p:nvPr/>
        </p:nvSpPr>
        <p:spPr bwMode="auto">
          <a:xfrm>
            <a:off x="3578162" y="1636522"/>
            <a:ext cx="935037" cy="0"/>
          </a:xfrm>
          <a:prstGeom prst="line">
            <a:avLst/>
          </a:prstGeom>
          <a:noFill/>
          <a:ln w="38100">
            <a:solidFill>
              <a:srgbClr val="FF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graphicFrame>
        <p:nvGraphicFramePr>
          <p:cNvPr id="7" name="Object 29"/>
          <p:cNvGraphicFramePr>
            <a:graphicFrameLocks noChangeAspect="1"/>
          </p:cNvGraphicFramePr>
          <p:nvPr/>
        </p:nvGraphicFramePr>
        <p:xfrm>
          <a:off x="4503738" y="1363663"/>
          <a:ext cx="1427162" cy="527050"/>
        </p:xfrm>
        <a:graphic>
          <a:graphicData uri="http://schemas.openxmlformats.org/presentationml/2006/ole">
            <mc:AlternateContent xmlns:mc="http://schemas.openxmlformats.org/markup-compatibility/2006">
              <mc:Choice xmlns:v="urn:schemas-microsoft-com:vml" Requires="v">
                <p:oleObj spid="_x0000_s5143" name="Ecuación" r:id="rId5" imgW="723586" imgH="203112" progId="Equation.3">
                  <p:embed/>
                </p:oleObj>
              </mc:Choice>
              <mc:Fallback>
                <p:oleObj name="Ecuación" r:id="rId5" imgW="723586" imgH="203112"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03738" y="1363663"/>
                        <a:ext cx="1427162" cy="527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 name="Line 33"/>
          <p:cNvSpPr>
            <a:spLocks noChangeShapeType="1"/>
          </p:cNvSpPr>
          <p:nvPr/>
        </p:nvSpPr>
        <p:spPr bwMode="auto">
          <a:xfrm>
            <a:off x="5973763" y="1654175"/>
            <a:ext cx="1584325" cy="0"/>
          </a:xfrm>
          <a:prstGeom prst="line">
            <a:avLst/>
          </a:prstGeom>
          <a:noFill/>
          <a:ln w="38100">
            <a:solidFill>
              <a:srgbClr val="FF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graphicFrame>
        <p:nvGraphicFramePr>
          <p:cNvPr id="9" name="Object 31"/>
          <p:cNvGraphicFramePr>
            <a:graphicFrameLocks noChangeAspect="1"/>
          </p:cNvGraphicFramePr>
          <p:nvPr/>
        </p:nvGraphicFramePr>
        <p:xfrm>
          <a:off x="7827963" y="1373188"/>
          <a:ext cx="900112" cy="576262"/>
        </p:xfrm>
        <a:graphic>
          <a:graphicData uri="http://schemas.openxmlformats.org/presentationml/2006/ole">
            <mc:AlternateContent xmlns:mc="http://schemas.openxmlformats.org/markup-compatibility/2006">
              <mc:Choice xmlns:v="urn:schemas-microsoft-com:vml" Requires="v">
                <p:oleObj spid="_x0000_s5144" name="Ecuación" r:id="rId7" imgW="317225" imgH="203024" progId="Equation.3">
                  <p:embed/>
                </p:oleObj>
              </mc:Choice>
              <mc:Fallback>
                <p:oleObj name="Ecuación" r:id="rId7" imgW="317225" imgH="203024"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827963" y="1373188"/>
                        <a:ext cx="900112" cy="576262"/>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 name="AutoShape 36"/>
          <p:cNvSpPr>
            <a:spLocks noChangeArrowheads="1"/>
          </p:cNvSpPr>
          <p:nvPr/>
        </p:nvSpPr>
        <p:spPr bwMode="auto">
          <a:xfrm>
            <a:off x="78550" y="2022285"/>
            <a:ext cx="1692275" cy="647700"/>
          </a:xfrm>
          <a:prstGeom prst="downArrowCallout">
            <a:avLst>
              <a:gd name="adj1" fmla="val 65319"/>
              <a:gd name="adj2" fmla="val 65319"/>
              <a:gd name="adj3" fmla="val 16667"/>
              <a:gd name="adj4" fmla="val 6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r>
              <a:rPr lang="es-ES" altLang="es-MX" dirty="0"/>
              <a:t>Ejemplo 2</a:t>
            </a:r>
          </a:p>
        </p:txBody>
      </p:sp>
      <p:graphicFrame>
        <p:nvGraphicFramePr>
          <p:cNvPr id="11" name="Object 6"/>
          <p:cNvGraphicFramePr>
            <a:graphicFrameLocks noChangeAspect="1"/>
          </p:cNvGraphicFramePr>
          <p:nvPr>
            <p:extLst>
              <p:ext uri="{D42A27DB-BD31-4B8C-83A1-F6EECF244321}">
                <p14:modId xmlns:p14="http://schemas.microsoft.com/office/powerpoint/2010/main" val="570180927"/>
              </p:ext>
            </p:extLst>
          </p:nvPr>
        </p:nvGraphicFramePr>
        <p:xfrm>
          <a:off x="1412304" y="2793810"/>
          <a:ext cx="1728787" cy="588963"/>
        </p:xfrm>
        <a:graphic>
          <a:graphicData uri="http://schemas.openxmlformats.org/presentationml/2006/ole">
            <mc:AlternateContent xmlns:mc="http://schemas.openxmlformats.org/markup-compatibility/2006">
              <mc:Choice xmlns:v="urn:schemas-microsoft-com:vml" Requires="v">
                <p:oleObj spid="_x0000_s5145" name="Ecuación" r:id="rId9" imgW="520700" imgH="228600" progId="Equation.3">
                  <p:embed/>
                </p:oleObj>
              </mc:Choice>
              <mc:Fallback>
                <p:oleObj name="Ecuación" r:id="rId9" imgW="520700" imgH="2286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12304" y="2793810"/>
                        <a:ext cx="1728787" cy="588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2" name="Line 11"/>
          <p:cNvSpPr>
            <a:spLocks noChangeShapeType="1"/>
          </p:cNvSpPr>
          <p:nvPr/>
        </p:nvSpPr>
        <p:spPr bwMode="auto">
          <a:xfrm>
            <a:off x="3110643" y="3088291"/>
            <a:ext cx="935037" cy="0"/>
          </a:xfrm>
          <a:prstGeom prst="line">
            <a:avLst/>
          </a:prstGeom>
          <a:noFill/>
          <a:ln w="38100">
            <a:solidFill>
              <a:srgbClr val="FF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graphicFrame>
        <p:nvGraphicFramePr>
          <p:cNvPr id="13" name="Object 8"/>
          <p:cNvGraphicFramePr>
            <a:graphicFrameLocks noChangeAspect="1"/>
          </p:cNvGraphicFramePr>
          <p:nvPr>
            <p:extLst>
              <p:ext uri="{D42A27DB-BD31-4B8C-83A1-F6EECF244321}">
                <p14:modId xmlns:p14="http://schemas.microsoft.com/office/powerpoint/2010/main" val="3846860396"/>
              </p:ext>
            </p:extLst>
          </p:nvPr>
        </p:nvGraphicFramePr>
        <p:xfrm>
          <a:off x="4140994" y="2349850"/>
          <a:ext cx="1076325" cy="1154112"/>
        </p:xfrm>
        <a:graphic>
          <a:graphicData uri="http://schemas.openxmlformats.org/presentationml/2006/ole">
            <mc:AlternateContent xmlns:mc="http://schemas.openxmlformats.org/markup-compatibility/2006">
              <mc:Choice xmlns:v="urn:schemas-microsoft-com:vml" Requires="v">
                <p:oleObj spid="_x0000_s5146" name="Ecuación" r:id="rId11" imgW="545863" imgH="444307" progId="Equation.3">
                  <p:embed/>
                </p:oleObj>
              </mc:Choice>
              <mc:Fallback>
                <p:oleObj name="Ecuación" r:id="rId11" imgW="545863" imgH="444307"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40994" y="2349850"/>
                        <a:ext cx="1076325" cy="1154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 name="Line 12"/>
          <p:cNvSpPr>
            <a:spLocks noChangeShapeType="1"/>
          </p:cNvSpPr>
          <p:nvPr/>
        </p:nvSpPr>
        <p:spPr bwMode="auto">
          <a:xfrm>
            <a:off x="5303203" y="3024347"/>
            <a:ext cx="1584325" cy="0"/>
          </a:xfrm>
          <a:prstGeom prst="line">
            <a:avLst/>
          </a:prstGeom>
          <a:noFill/>
          <a:ln w="38100">
            <a:solidFill>
              <a:srgbClr val="FF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graphicFrame>
        <p:nvGraphicFramePr>
          <p:cNvPr id="15" name="Object 10"/>
          <p:cNvGraphicFramePr>
            <a:graphicFrameLocks noChangeAspect="1"/>
          </p:cNvGraphicFramePr>
          <p:nvPr>
            <p:extLst>
              <p:ext uri="{D42A27DB-BD31-4B8C-83A1-F6EECF244321}">
                <p14:modId xmlns:p14="http://schemas.microsoft.com/office/powerpoint/2010/main" val="2505075340"/>
              </p:ext>
            </p:extLst>
          </p:nvPr>
        </p:nvGraphicFramePr>
        <p:xfrm>
          <a:off x="7269957" y="2669985"/>
          <a:ext cx="1008062" cy="647700"/>
        </p:xfrm>
        <a:graphic>
          <a:graphicData uri="http://schemas.openxmlformats.org/presentationml/2006/ole">
            <mc:AlternateContent xmlns:mc="http://schemas.openxmlformats.org/markup-compatibility/2006">
              <mc:Choice xmlns:v="urn:schemas-microsoft-com:vml" Requires="v">
                <p:oleObj spid="_x0000_s5147" name="Ecuación" r:id="rId13" imgW="355446" imgH="228501" progId="Equation.3">
                  <p:embed/>
                </p:oleObj>
              </mc:Choice>
              <mc:Fallback>
                <p:oleObj name="Ecuación" r:id="rId13" imgW="355446" imgH="228501"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269957" y="2669985"/>
                        <a:ext cx="1008062" cy="647700"/>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6" name="AutoShape 37"/>
          <p:cNvSpPr>
            <a:spLocks noChangeArrowheads="1"/>
          </p:cNvSpPr>
          <p:nvPr/>
        </p:nvSpPr>
        <p:spPr bwMode="auto">
          <a:xfrm>
            <a:off x="0" y="4076700"/>
            <a:ext cx="1692275" cy="647700"/>
          </a:xfrm>
          <a:prstGeom prst="downArrowCallout">
            <a:avLst>
              <a:gd name="adj1" fmla="val 65319"/>
              <a:gd name="adj2" fmla="val 65319"/>
              <a:gd name="adj3" fmla="val 16667"/>
              <a:gd name="adj4" fmla="val 6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r>
              <a:rPr lang="es-ES" altLang="es-MX" dirty="0"/>
              <a:t>Ejemplo 3</a:t>
            </a:r>
          </a:p>
        </p:txBody>
      </p:sp>
      <p:graphicFrame>
        <p:nvGraphicFramePr>
          <p:cNvPr id="17" name="Object 14"/>
          <p:cNvGraphicFramePr>
            <a:graphicFrameLocks noChangeAspect="1"/>
          </p:cNvGraphicFramePr>
          <p:nvPr/>
        </p:nvGraphicFramePr>
        <p:xfrm>
          <a:off x="1436688" y="4508500"/>
          <a:ext cx="1800225" cy="588963"/>
        </p:xfrm>
        <a:graphic>
          <a:graphicData uri="http://schemas.openxmlformats.org/presentationml/2006/ole">
            <mc:AlternateContent xmlns:mc="http://schemas.openxmlformats.org/markup-compatibility/2006">
              <mc:Choice xmlns:v="urn:schemas-microsoft-com:vml" Requires="v">
                <p:oleObj spid="_x0000_s5148" name="Ecuación" r:id="rId15" imgW="723586" imgH="228501" progId="Equation.3">
                  <p:embed/>
                </p:oleObj>
              </mc:Choice>
              <mc:Fallback>
                <p:oleObj name="Ecuación" r:id="rId15" imgW="723586" imgH="228501" progId="Equation.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436688" y="4508500"/>
                        <a:ext cx="1800225" cy="588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8" name="Line 15"/>
          <p:cNvSpPr>
            <a:spLocks noChangeShapeType="1"/>
          </p:cNvSpPr>
          <p:nvPr/>
        </p:nvSpPr>
        <p:spPr bwMode="auto">
          <a:xfrm>
            <a:off x="3381375" y="4797425"/>
            <a:ext cx="935038" cy="0"/>
          </a:xfrm>
          <a:prstGeom prst="line">
            <a:avLst/>
          </a:prstGeom>
          <a:noFill/>
          <a:ln w="38100">
            <a:solidFill>
              <a:srgbClr val="FF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graphicFrame>
        <p:nvGraphicFramePr>
          <p:cNvPr id="19" name="Object 17"/>
          <p:cNvGraphicFramePr>
            <a:graphicFrameLocks noChangeAspect="1"/>
          </p:cNvGraphicFramePr>
          <p:nvPr/>
        </p:nvGraphicFramePr>
        <p:xfrm>
          <a:off x="4389438" y="4508500"/>
          <a:ext cx="1831975" cy="646113"/>
        </p:xfrm>
        <a:graphic>
          <a:graphicData uri="http://schemas.openxmlformats.org/presentationml/2006/ole">
            <mc:AlternateContent xmlns:mc="http://schemas.openxmlformats.org/markup-compatibility/2006">
              <mc:Choice xmlns:v="urn:schemas-microsoft-com:vml" Requires="v">
                <p:oleObj spid="_x0000_s5149" name="Ecuación" r:id="rId17" imgW="736600" imgH="203200" progId="Equation.3">
                  <p:embed/>
                </p:oleObj>
              </mc:Choice>
              <mc:Fallback>
                <p:oleObj name="Ecuación" r:id="rId17" imgW="736600" imgH="203200" progId="Equation.3">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389438" y="4508500"/>
                        <a:ext cx="1831975" cy="646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 name="Line 18"/>
          <p:cNvSpPr>
            <a:spLocks noChangeShapeType="1"/>
          </p:cNvSpPr>
          <p:nvPr/>
        </p:nvSpPr>
        <p:spPr bwMode="auto">
          <a:xfrm>
            <a:off x="6334125" y="4797425"/>
            <a:ext cx="935038" cy="0"/>
          </a:xfrm>
          <a:prstGeom prst="line">
            <a:avLst/>
          </a:prstGeom>
          <a:noFill/>
          <a:ln w="38100">
            <a:solidFill>
              <a:srgbClr val="FF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graphicFrame>
        <p:nvGraphicFramePr>
          <p:cNvPr id="21" name="Object 21"/>
          <p:cNvGraphicFramePr>
            <a:graphicFrameLocks noChangeAspect="1"/>
          </p:cNvGraphicFramePr>
          <p:nvPr>
            <p:extLst>
              <p:ext uri="{D42A27DB-BD31-4B8C-83A1-F6EECF244321}">
                <p14:modId xmlns:p14="http://schemas.microsoft.com/office/powerpoint/2010/main" val="1342132879"/>
              </p:ext>
            </p:extLst>
          </p:nvPr>
        </p:nvGraphicFramePr>
        <p:xfrm>
          <a:off x="7269163" y="4400550"/>
          <a:ext cx="1368425" cy="657225"/>
        </p:xfrm>
        <a:graphic>
          <a:graphicData uri="http://schemas.openxmlformats.org/presentationml/2006/ole">
            <mc:AlternateContent xmlns:mc="http://schemas.openxmlformats.org/markup-compatibility/2006">
              <mc:Choice xmlns:v="urn:schemas-microsoft-com:vml" Requires="v">
                <p:oleObj spid="_x0000_s5150" name="Ecuación" r:id="rId19" imgW="508000" imgH="228600" progId="Equation.3">
                  <p:embed/>
                </p:oleObj>
              </mc:Choice>
              <mc:Fallback>
                <p:oleObj name="Ecuación" r:id="rId19" imgW="508000" imgH="228600"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269163" y="4400550"/>
                        <a:ext cx="1368425" cy="65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2" name="Line 22"/>
          <p:cNvSpPr>
            <a:spLocks noChangeShapeType="1"/>
          </p:cNvSpPr>
          <p:nvPr/>
        </p:nvSpPr>
        <p:spPr bwMode="auto">
          <a:xfrm>
            <a:off x="8156893" y="5057775"/>
            <a:ext cx="0" cy="647700"/>
          </a:xfrm>
          <a:prstGeom prst="line">
            <a:avLst/>
          </a:prstGeom>
          <a:noFill/>
          <a:ln w="38100">
            <a:solidFill>
              <a:srgbClr val="FF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graphicFrame>
        <p:nvGraphicFramePr>
          <p:cNvPr id="23" name="Object 24"/>
          <p:cNvGraphicFramePr>
            <a:graphicFrameLocks noChangeAspect="1"/>
          </p:cNvGraphicFramePr>
          <p:nvPr>
            <p:extLst>
              <p:ext uri="{D42A27DB-BD31-4B8C-83A1-F6EECF244321}">
                <p14:modId xmlns:p14="http://schemas.microsoft.com/office/powerpoint/2010/main" val="4143250910"/>
              </p:ext>
            </p:extLst>
          </p:nvPr>
        </p:nvGraphicFramePr>
        <p:xfrm>
          <a:off x="7773988" y="5827902"/>
          <a:ext cx="1008063" cy="625475"/>
        </p:xfrm>
        <a:graphic>
          <a:graphicData uri="http://schemas.openxmlformats.org/presentationml/2006/ole">
            <mc:AlternateContent xmlns:mc="http://schemas.openxmlformats.org/markup-compatibility/2006">
              <mc:Choice xmlns:v="urn:schemas-microsoft-com:vml" Requires="v">
                <p:oleObj spid="_x0000_s5151" name="Ecuación" r:id="rId21" imgW="368300" imgH="228600" progId="Equation.3">
                  <p:embed/>
                </p:oleObj>
              </mc:Choice>
              <mc:Fallback>
                <p:oleObj name="Ecuación" r:id="rId21" imgW="368300" imgH="228600" progId="Equation.3">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773988" y="5827902"/>
                        <a:ext cx="1008063" cy="625475"/>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691793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Right)">
                                      <p:cBhvr>
                                        <p:cTn id="7" dur="500"/>
                                        <p:tgtEl>
                                          <p:spTgt spid="4"/>
                                        </p:tgtEl>
                                      </p:cBhvr>
                                    </p:animEffect>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0-#ppt_w/2"/>
                                          </p:val>
                                        </p:tav>
                                        <p:tav tm="100000">
                                          <p:val>
                                            <p:strVal val="#ppt_x"/>
                                          </p:val>
                                        </p:tav>
                                      </p:tavLst>
                                    </p:anim>
                                    <p:anim calcmode="lin" valueType="num">
                                      <p:cBhvr additive="base">
                                        <p:cTn id="12"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trips(downRight)">
                                      <p:cBhvr>
                                        <p:cTn id="17" dur="1000"/>
                                        <p:tgtEl>
                                          <p:spTgt spid="6"/>
                                        </p:tgtEl>
                                      </p:cBhvr>
                                    </p:animEffect>
                                  </p:childTnLst>
                                </p:cTn>
                              </p:par>
                            </p:childTnLst>
                          </p:cTn>
                        </p:par>
                        <p:par>
                          <p:cTn id="18" fill="hold">
                            <p:stCondLst>
                              <p:cond delay="1000"/>
                            </p:stCondLst>
                            <p:childTnLst>
                              <p:par>
                                <p:cTn id="19" presetID="2" presetClass="entr" presetSubtype="8" fill="hold" nodeType="after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1000" fill="hold"/>
                                        <p:tgtEl>
                                          <p:spTgt spid="7"/>
                                        </p:tgtEl>
                                        <p:attrNameLst>
                                          <p:attrName>ppt_x</p:attrName>
                                        </p:attrNameLst>
                                      </p:cBhvr>
                                      <p:tavLst>
                                        <p:tav tm="0">
                                          <p:val>
                                            <p:strVal val="0-#ppt_w/2"/>
                                          </p:val>
                                        </p:tav>
                                        <p:tav tm="100000">
                                          <p:val>
                                            <p:strVal val="#ppt_x"/>
                                          </p:val>
                                        </p:tav>
                                      </p:tavLst>
                                    </p:anim>
                                    <p:anim calcmode="lin" valueType="num">
                                      <p:cBhvr additive="base">
                                        <p:cTn id="22" dur="10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strips(downRight)">
                                      <p:cBhvr>
                                        <p:cTn id="27" dur="1000"/>
                                        <p:tgtEl>
                                          <p:spTgt spid="8"/>
                                        </p:tgtEl>
                                      </p:cBhvr>
                                    </p:animEffect>
                                  </p:childTnLst>
                                </p:cTn>
                              </p:par>
                            </p:childTnLst>
                          </p:cTn>
                        </p:par>
                        <p:par>
                          <p:cTn id="28" fill="hold">
                            <p:stCondLst>
                              <p:cond delay="1000"/>
                            </p:stCondLst>
                            <p:childTnLst>
                              <p:par>
                                <p:cTn id="29" presetID="2" presetClass="entr" presetSubtype="2" fill="hold" nodeType="after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1+#ppt_w/2"/>
                                          </p:val>
                                        </p:tav>
                                        <p:tav tm="100000">
                                          <p:val>
                                            <p:strVal val="#ppt_x"/>
                                          </p:val>
                                        </p:tav>
                                      </p:tavLst>
                                    </p:anim>
                                    <p:anim calcmode="lin" valueType="num">
                                      <p:cBhvr additive="base">
                                        <p:cTn id="32"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strips(downRight)">
                                      <p:cBhvr>
                                        <p:cTn id="37" dur="500"/>
                                        <p:tgtEl>
                                          <p:spTgt spid="10"/>
                                        </p:tgtEl>
                                      </p:cBhvr>
                                    </p:animEffect>
                                  </p:childTnLst>
                                </p:cTn>
                              </p:par>
                            </p:childTnLst>
                          </p:cTn>
                        </p:par>
                        <p:par>
                          <p:cTn id="38" fill="hold">
                            <p:stCondLst>
                              <p:cond delay="500"/>
                            </p:stCondLst>
                            <p:childTnLst>
                              <p:par>
                                <p:cTn id="39" presetID="2" presetClass="entr" presetSubtype="8" fill="hold" nodeType="afterEffect">
                                  <p:stCondLst>
                                    <p:cond delay="0"/>
                                  </p:stCondLst>
                                  <p:childTnLst>
                                    <p:set>
                                      <p:cBhvr>
                                        <p:cTn id="40" dur="1" fill="hold">
                                          <p:stCondLst>
                                            <p:cond delay="0"/>
                                          </p:stCondLst>
                                        </p:cTn>
                                        <p:tgtEl>
                                          <p:spTgt spid="11"/>
                                        </p:tgtEl>
                                        <p:attrNameLst>
                                          <p:attrName>style.visibility</p:attrName>
                                        </p:attrNameLst>
                                      </p:cBhvr>
                                      <p:to>
                                        <p:strVal val="visible"/>
                                      </p:to>
                                    </p:set>
                                    <p:anim calcmode="lin" valueType="num">
                                      <p:cBhvr additive="base">
                                        <p:cTn id="41" dur="500" fill="hold"/>
                                        <p:tgtEl>
                                          <p:spTgt spid="11"/>
                                        </p:tgtEl>
                                        <p:attrNameLst>
                                          <p:attrName>ppt_x</p:attrName>
                                        </p:attrNameLst>
                                      </p:cBhvr>
                                      <p:tavLst>
                                        <p:tav tm="0">
                                          <p:val>
                                            <p:strVal val="0-#ppt_w/2"/>
                                          </p:val>
                                        </p:tav>
                                        <p:tav tm="100000">
                                          <p:val>
                                            <p:strVal val="#ppt_x"/>
                                          </p:val>
                                        </p:tav>
                                      </p:tavLst>
                                    </p:anim>
                                    <p:anim calcmode="lin" valueType="num">
                                      <p:cBhvr additive="base">
                                        <p:cTn id="42"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8" presetClass="entr" presetSubtype="6"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strips(downRight)">
                                      <p:cBhvr>
                                        <p:cTn id="47" dur="1000"/>
                                        <p:tgtEl>
                                          <p:spTgt spid="12"/>
                                        </p:tgtEl>
                                      </p:cBhvr>
                                    </p:animEffect>
                                  </p:childTnLst>
                                </p:cTn>
                              </p:par>
                            </p:childTnLst>
                          </p:cTn>
                        </p:par>
                        <p:par>
                          <p:cTn id="48" fill="hold">
                            <p:stCondLst>
                              <p:cond delay="1000"/>
                            </p:stCondLst>
                            <p:childTnLst>
                              <p:par>
                                <p:cTn id="49" presetID="2" presetClass="entr" presetSubtype="8" fill="hold" nodeType="after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additive="base">
                                        <p:cTn id="51" dur="1000" fill="hold"/>
                                        <p:tgtEl>
                                          <p:spTgt spid="13"/>
                                        </p:tgtEl>
                                        <p:attrNameLst>
                                          <p:attrName>ppt_x</p:attrName>
                                        </p:attrNameLst>
                                      </p:cBhvr>
                                      <p:tavLst>
                                        <p:tav tm="0">
                                          <p:val>
                                            <p:strVal val="0-#ppt_w/2"/>
                                          </p:val>
                                        </p:tav>
                                        <p:tav tm="100000">
                                          <p:val>
                                            <p:strVal val="#ppt_x"/>
                                          </p:val>
                                        </p:tav>
                                      </p:tavLst>
                                    </p:anim>
                                    <p:anim calcmode="lin" valueType="num">
                                      <p:cBhvr additive="base">
                                        <p:cTn id="52" dur="10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18" presetClass="entr" presetSubtype="6"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strips(downRight)">
                                      <p:cBhvr>
                                        <p:cTn id="57" dur="1000"/>
                                        <p:tgtEl>
                                          <p:spTgt spid="14"/>
                                        </p:tgtEl>
                                      </p:cBhvr>
                                    </p:animEffect>
                                  </p:childTnLst>
                                </p:cTn>
                              </p:par>
                            </p:childTnLst>
                          </p:cTn>
                        </p:par>
                        <p:par>
                          <p:cTn id="58" fill="hold">
                            <p:stCondLst>
                              <p:cond delay="1000"/>
                            </p:stCondLst>
                            <p:childTnLst>
                              <p:par>
                                <p:cTn id="59" presetID="2" presetClass="entr" presetSubtype="2" fill="hold" nodeType="after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1+#ppt_w/2"/>
                                          </p:val>
                                        </p:tav>
                                        <p:tav tm="100000">
                                          <p:val>
                                            <p:strVal val="#ppt_x"/>
                                          </p:val>
                                        </p:tav>
                                      </p:tavLst>
                                    </p:anim>
                                    <p:anim calcmode="lin" valueType="num">
                                      <p:cBhvr additive="base">
                                        <p:cTn id="62"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18" presetClass="entr" presetSubtype="6"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strips(downRight)">
                                      <p:cBhvr>
                                        <p:cTn id="67" dur="500"/>
                                        <p:tgtEl>
                                          <p:spTgt spid="16"/>
                                        </p:tgtEl>
                                      </p:cBhvr>
                                    </p:animEffect>
                                  </p:childTnLst>
                                </p:cTn>
                              </p:par>
                            </p:childTnLst>
                          </p:cTn>
                        </p:par>
                        <p:par>
                          <p:cTn id="68" fill="hold">
                            <p:stCondLst>
                              <p:cond delay="500"/>
                            </p:stCondLst>
                            <p:childTnLst>
                              <p:par>
                                <p:cTn id="69" presetID="1" presetClass="entr" presetSubtype="0" fill="hold" nodeType="afterEffect">
                                  <p:stCondLst>
                                    <p:cond delay="0"/>
                                  </p:stCondLst>
                                  <p:childTnLst>
                                    <p:set>
                                      <p:cBhvr>
                                        <p:cTn id="70" dur="1" fill="hold">
                                          <p:stCondLst>
                                            <p:cond delay="0"/>
                                          </p:stCondLst>
                                        </p:cTn>
                                        <p:tgtEl>
                                          <p:spTgt spid="17"/>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8" presetClass="entr" presetSubtype="6" fill="hold" grpId="0" nodeType="clickEffect">
                                  <p:stCondLst>
                                    <p:cond delay="0"/>
                                  </p:stCondLst>
                                  <p:childTnLst>
                                    <p:set>
                                      <p:cBhvr>
                                        <p:cTn id="74" dur="1" fill="hold">
                                          <p:stCondLst>
                                            <p:cond delay="0"/>
                                          </p:stCondLst>
                                        </p:cTn>
                                        <p:tgtEl>
                                          <p:spTgt spid="18"/>
                                        </p:tgtEl>
                                        <p:attrNameLst>
                                          <p:attrName>style.visibility</p:attrName>
                                        </p:attrNameLst>
                                      </p:cBhvr>
                                      <p:to>
                                        <p:strVal val="visible"/>
                                      </p:to>
                                    </p:set>
                                    <p:animEffect transition="in" filter="strips(downRight)">
                                      <p:cBhvr>
                                        <p:cTn id="75" dur="1000"/>
                                        <p:tgtEl>
                                          <p:spTgt spid="18"/>
                                        </p:tgtEl>
                                      </p:cBhvr>
                                    </p:animEffect>
                                  </p:childTnLst>
                                </p:cTn>
                              </p:par>
                            </p:childTnLst>
                          </p:cTn>
                        </p:par>
                        <p:par>
                          <p:cTn id="76" fill="hold">
                            <p:stCondLst>
                              <p:cond delay="1000"/>
                            </p:stCondLst>
                            <p:childTnLst>
                              <p:par>
                                <p:cTn id="77" presetID="2" presetClass="entr" presetSubtype="8" fill="hold" nodeType="afterEffect">
                                  <p:stCondLst>
                                    <p:cond delay="0"/>
                                  </p:stCondLst>
                                  <p:childTnLst>
                                    <p:set>
                                      <p:cBhvr>
                                        <p:cTn id="78" dur="1" fill="hold">
                                          <p:stCondLst>
                                            <p:cond delay="0"/>
                                          </p:stCondLst>
                                        </p:cTn>
                                        <p:tgtEl>
                                          <p:spTgt spid="19"/>
                                        </p:tgtEl>
                                        <p:attrNameLst>
                                          <p:attrName>style.visibility</p:attrName>
                                        </p:attrNameLst>
                                      </p:cBhvr>
                                      <p:to>
                                        <p:strVal val="visible"/>
                                      </p:to>
                                    </p:set>
                                    <p:anim calcmode="lin" valueType="num">
                                      <p:cBhvr additive="base">
                                        <p:cTn id="79" dur="1000" fill="hold"/>
                                        <p:tgtEl>
                                          <p:spTgt spid="19"/>
                                        </p:tgtEl>
                                        <p:attrNameLst>
                                          <p:attrName>ppt_x</p:attrName>
                                        </p:attrNameLst>
                                      </p:cBhvr>
                                      <p:tavLst>
                                        <p:tav tm="0">
                                          <p:val>
                                            <p:strVal val="0-#ppt_w/2"/>
                                          </p:val>
                                        </p:tav>
                                        <p:tav tm="100000">
                                          <p:val>
                                            <p:strVal val="#ppt_x"/>
                                          </p:val>
                                        </p:tav>
                                      </p:tavLst>
                                    </p:anim>
                                    <p:anim calcmode="lin" valueType="num">
                                      <p:cBhvr additive="base">
                                        <p:cTn id="80" dur="1000" fill="hold"/>
                                        <p:tgtEl>
                                          <p:spTgt spid="19"/>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18" presetClass="entr" presetSubtype="6" fill="hold" grpId="0" nodeType="clickEffect">
                                  <p:stCondLst>
                                    <p:cond delay="0"/>
                                  </p:stCondLst>
                                  <p:childTnLst>
                                    <p:set>
                                      <p:cBhvr>
                                        <p:cTn id="84" dur="1" fill="hold">
                                          <p:stCondLst>
                                            <p:cond delay="0"/>
                                          </p:stCondLst>
                                        </p:cTn>
                                        <p:tgtEl>
                                          <p:spTgt spid="20"/>
                                        </p:tgtEl>
                                        <p:attrNameLst>
                                          <p:attrName>style.visibility</p:attrName>
                                        </p:attrNameLst>
                                      </p:cBhvr>
                                      <p:to>
                                        <p:strVal val="visible"/>
                                      </p:to>
                                    </p:set>
                                    <p:animEffect transition="in" filter="strips(downRight)">
                                      <p:cBhvr>
                                        <p:cTn id="85" dur="1000"/>
                                        <p:tgtEl>
                                          <p:spTgt spid="20"/>
                                        </p:tgtEl>
                                      </p:cBhvr>
                                    </p:animEffect>
                                  </p:childTnLst>
                                </p:cTn>
                              </p:par>
                            </p:childTnLst>
                          </p:cTn>
                        </p:par>
                        <p:par>
                          <p:cTn id="86" fill="hold">
                            <p:stCondLst>
                              <p:cond delay="1000"/>
                            </p:stCondLst>
                            <p:childTnLst>
                              <p:par>
                                <p:cTn id="87" presetID="2" presetClass="entr" presetSubtype="2" fill="hold" nodeType="afterEffect">
                                  <p:stCondLst>
                                    <p:cond delay="0"/>
                                  </p:stCondLst>
                                  <p:childTnLst>
                                    <p:set>
                                      <p:cBhvr>
                                        <p:cTn id="88" dur="1" fill="hold">
                                          <p:stCondLst>
                                            <p:cond delay="0"/>
                                          </p:stCondLst>
                                        </p:cTn>
                                        <p:tgtEl>
                                          <p:spTgt spid="21"/>
                                        </p:tgtEl>
                                        <p:attrNameLst>
                                          <p:attrName>style.visibility</p:attrName>
                                        </p:attrNameLst>
                                      </p:cBhvr>
                                      <p:to>
                                        <p:strVal val="visible"/>
                                      </p:to>
                                    </p:set>
                                    <p:anim calcmode="lin" valueType="num">
                                      <p:cBhvr additive="base">
                                        <p:cTn id="89" dur="500" fill="hold"/>
                                        <p:tgtEl>
                                          <p:spTgt spid="21"/>
                                        </p:tgtEl>
                                        <p:attrNameLst>
                                          <p:attrName>ppt_x</p:attrName>
                                        </p:attrNameLst>
                                      </p:cBhvr>
                                      <p:tavLst>
                                        <p:tav tm="0">
                                          <p:val>
                                            <p:strVal val="1+#ppt_w/2"/>
                                          </p:val>
                                        </p:tav>
                                        <p:tav tm="100000">
                                          <p:val>
                                            <p:strVal val="#ppt_x"/>
                                          </p:val>
                                        </p:tav>
                                      </p:tavLst>
                                    </p:anim>
                                    <p:anim calcmode="lin" valueType="num">
                                      <p:cBhvr additive="base">
                                        <p:cTn id="90"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18" presetClass="entr" presetSubtype="6" fill="hold" grpId="0" nodeType="clickEffect">
                                  <p:stCondLst>
                                    <p:cond delay="0"/>
                                  </p:stCondLst>
                                  <p:childTnLst>
                                    <p:set>
                                      <p:cBhvr>
                                        <p:cTn id="94" dur="1" fill="hold">
                                          <p:stCondLst>
                                            <p:cond delay="0"/>
                                          </p:stCondLst>
                                        </p:cTn>
                                        <p:tgtEl>
                                          <p:spTgt spid="22"/>
                                        </p:tgtEl>
                                        <p:attrNameLst>
                                          <p:attrName>style.visibility</p:attrName>
                                        </p:attrNameLst>
                                      </p:cBhvr>
                                      <p:to>
                                        <p:strVal val="visible"/>
                                      </p:to>
                                    </p:set>
                                    <p:animEffect transition="in" filter="strips(downRight)">
                                      <p:cBhvr>
                                        <p:cTn id="95" dur="1000"/>
                                        <p:tgtEl>
                                          <p:spTgt spid="22"/>
                                        </p:tgtEl>
                                      </p:cBhvr>
                                    </p:animEffect>
                                  </p:childTnLst>
                                </p:cTn>
                              </p:par>
                            </p:childTnLst>
                          </p:cTn>
                        </p:par>
                        <p:par>
                          <p:cTn id="96" fill="hold">
                            <p:stCondLst>
                              <p:cond delay="1000"/>
                            </p:stCondLst>
                            <p:childTnLst>
                              <p:par>
                                <p:cTn id="97" presetID="2" presetClass="entr" presetSubtype="4" fill="hold" nodeType="afterEffect">
                                  <p:stCondLst>
                                    <p:cond delay="0"/>
                                  </p:stCondLst>
                                  <p:childTnLst>
                                    <p:set>
                                      <p:cBhvr>
                                        <p:cTn id="98" dur="1" fill="hold">
                                          <p:stCondLst>
                                            <p:cond delay="0"/>
                                          </p:stCondLst>
                                        </p:cTn>
                                        <p:tgtEl>
                                          <p:spTgt spid="23"/>
                                        </p:tgtEl>
                                        <p:attrNameLst>
                                          <p:attrName>style.visibility</p:attrName>
                                        </p:attrNameLst>
                                      </p:cBhvr>
                                      <p:to>
                                        <p:strVal val="visible"/>
                                      </p:to>
                                    </p:set>
                                    <p:anim calcmode="lin" valueType="num">
                                      <p:cBhvr additive="base">
                                        <p:cTn id="99" dur="500" fill="hold"/>
                                        <p:tgtEl>
                                          <p:spTgt spid="23"/>
                                        </p:tgtEl>
                                        <p:attrNameLst>
                                          <p:attrName>ppt_x</p:attrName>
                                        </p:attrNameLst>
                                      </p:cBhvr>
                                      <p:tavLst>
                                        <p:tav tm="0">
                                          <p:val>
                                            <p:strVal val="#ppt_x"/>
                                          </p:val>
                                        </p:tav>
                                        <p:tav tm="100000">
                                          <p:val>
                                            <p:strVal val="#ppt_x"/>
                                          </p:val>
                                        </p:tav>
                                      </p:tavLst>
                                    </p:anim>
                                    <p:anim calcmode="lin" valueType="num">
                                      <p:cBhvr additive="base">
                                        <p:cTn id="10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P spid="10" grpId="0" animBg="1"/>
      <p:bldP spid="12" grpId="0" animBg="1"/>
      <p:bldP spid="14" grpId="0" animBg="1"/>
      <p:bldP spid="16" grpId="0" animBg="1"/>
      <p:bldP spid="18" grpId="0" animBg="1"/>
      <p:bldP spid="20" grpId="0" animBg="1"/>
      <p:bldP spid="2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2194560" y="621792"/>
            <a:ext cx="5864352" cy="519113"/>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r" eaLnBrk="1" hangingPunct="1">
              <a:spcBef>
                <a:spcPct val="50000"/>
              </a:spcBef>
            </a:pPr>
            <a:r>
              <a:rPr lang="es-ES" altLang="es-MX" sz="2800">
                <a:solidFill>
                  <a:schemeClr val="bg1"/>
                </a:solidFill>
              </a:rPr>
              <a:t>ECUACIONES EQUIVALENTES</a:t>
            </a:r>
          </a:p>
        </p:txBody>
      </p:sp>
      <p:sp>
        <p:nvSpPr>
          <p:cNvPr id="5" name="Text Box 28"/>
          <p:cNvSpPr txBox="1">
            <a:spLocks noChangeArrowheads="1"/>
          </p:cNvSpPr>
          <p:nvPr/>
        </p:nvSpPr>
        <p:spPr bwMode="auto">
          <a:xfrm>
            <a:off x="1472184" y="1246061"/>
            <a:ext cx="730910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spcBef>
                <a:spcPct val="10000"/>
              </a:spcBef>
            </a:pPr>
            <a:r>
              <a:rPr lang="es-ES" altLang="es-MX" dirty="0"/>
              <a:t>Dos ecuaciones son </a:t>
            </a:r>
            <a:r>
              <a:rPr lang="es-ES" altLang="es-MX" sz="2000" dirty="0">
                <a:solidFill>
                  <a:schemeClr val="hlink"/>
                </a:solidFill>
              </a:rPr>
              <a:t>EQUIVALENTES</a:t>
            </a:r>
            <a:r>
              <a:rPr lang="es-ES" altLang="es-MX" dirty="0">
                <a:solidFill>
                  <a:schemeClr val="hlink"/>
                </a:solidFill>
              </a:rPr>
              <a:t> </a:t>
            </a:r>
            <a:r>
              <a:rPr lang="es-ES" altLang="es-MX" dirty="0"/>
              <a:t>si tienen las mismas soluciones</a:t>
            </a:r>
          </a:p>
        </p:txBody>
      </p:sp>
      <p:pic>
        <p:nvPicPr>
          <p:cNvPr id="6" name="Picture 35" descr="báscula_1"/>
          <p:cNvPicPr>
            <a:picLocks noChangeAspect="1" noChangeArrowheads="1"/>
          </p:cNvPicPr>
          <p:nvPr/>
        </p:nvPicPr>
        <p:blipFill>
          <a:blip r:embed="rId2">
            <a:clrChange>
              <a:clrFrom>
                <a:srgbClr val="FBFBF9"/>
              </a:clrFrom>
              <a:clrTo>
                <a:srgbClr val="FBFBF9">
                  <a:alpha val="0"/>
                </a:srgbClr>
              </a:clrTo>
            </a:clrChange>
            <a:extLst>
              <a:ext uri="{28A0092B-C50C-407E-A947-70E740481C1C}">
                <a14:useLocalDpi xmlns:a14="http://schemas.microsoft.com/office/drawing/2010/main" val="0"/>
              </a:ext>
            </a:extLst>
          </a:blip>
          <a:srcRect/>
          <a:stretch>
            <a:fillRect/>
          </a:stretch>
        </p:blipFill>
        <p:spPr bwMode="auto">
          <a:xfrm>
            <a:off x="3548507" y="1871091"/>
            <a:ext cx="2952750"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48"/>
          <p:cNvSpPr>
            <a:spLocks noChangeArrowheads="1"/>
          </p:cNvSpPr>
          <p:nvPr/>
        </p:nvSpPr>
        <p:spPr bwMode="auto">
          <a:xfrm>
            <a:off x="2407539" y="3020441"/>
            <a:ext cx="5724525" cy="4953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tIns="360000" anchor="ct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spcBef>
                <a:spcPct val="50000"/>
              </a:spcBef>
            </a:pPr>
            <a:r>
              <a:rPr lang="es-ES" altLang="es-MX" sz="1800" dirty="0"/>
              <a:t>Una ecuación se transforma en otra equivalente mediante estas reglas:</a:t>
            </a:r>
          </a:p>
          <a:p>
            <a:pPr algn="ctr" eaLnBrk="1" hangingPunct="1"/>
            <a:endParaRPr lang="es-ES" altLang="es-MX" sz="1800" dirty="0"/>
          </a:p>
        </p:txBody>
      </p:sp>
      <p:sp>
        <p:nvSpPr>
          <p:cNvPr id="8" name="Freeform 56"/>
          <p:cNvSpPr>
            <a:spLocks/>
          </p:cNvSpPr>
          <p:nvPr/>
        </p:nvSpPr>
        <p:spPr bwMode="auto">
          <a:xfrm rot="21465781">
            <a:off x="1323212" y="3480262"/>
            <a:ext cx="2660650" cy="431800"/>
          </a:xfrm>
          <a:custGeom>
            <a:avLst/>
            <a:gdLst>
              <a:gd name="T0" fmla="*/ 2147483646 w 2404"/>
              <a:gd name="T1" fmla="*/ 125637428 h 211"/>
              <a:gd name="T2" fmla="*/ 499766137 w 2404"/>
              <a:gd name="T3" fmla="*/ 125637428 h 211"/>
              <a:gd name="T4" fmla="*/ 0 w 2404"/>
              <a:gd name="T5" fmla="*/ 883655166 h 211"/>
              <a:gd name="T6" fmla="*/ 0 60000 65536"/>
              <a:gd name="T7" fmla="*/ 0 60000 65536"/>
              <a:gd name="T8" fmla="*/ 0 60000 65536"/>
            </a:gdLst>
            <a:ahLst/>
            <a:cxnLst>
              <a:cxn ang="T6">
                <a:pos x="T0" y="T1"/>
              </a:cxn>
              <a:cxn ang="T7">
                <a:pos x="T2" y="T3"/>
              </a:cxn>
              <a:cxn ang="T8">
                <a:pos x="T4" y="T5"/>
              </a:cxn>
            </a:cxnLst>
            <a:rect l="0" t="0" r="r" b="b"/>
            <a:pathLst>
              <a:path w="2404" h="211">
                <a:moveTo>
                  <a:pt x="2404" y="30"/>
                </a:moveTo>
                <a:cubicBezTo>
                  <a:pt x="1606" y="15"/>
                  <a:pt x="809" y="0"/>
                  <a:pt x="408" y="30"/>
                </a:cubicBezTo>
                <a:cubicBezTo>
                  <a:pt x="7" y="60"/>
                  <a:pt x="61" y="188"/>
                  <a:pt x="0" y="211"/>
                </a:cubicBezTo>
              </a:path>
            </a:pathLst>
          </a:custGeom>
          <a:noFill/>
          <a:ln w="57150" cmpd="sng">
            <a:solidFill>
              <a:schemeClr val="accent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
        <p:nvSpPr>
          <p:cNvPr id="9" name="Freeform 57"/>
          <p:cNvSpPr>
            <a:spLocks/>
          </p:cNvSpPr>
          <p:nvPr/>
        </p:nvSpPr>
        <p:spPr bwMode="auto">
          <a:xfrm rot="134219" flipH="1">
            <a:off x="6555743" y="3480263"/>
            <a:ext cx="2660650" cy="431800"/>
          </a:xfrm>
          <a:custGeom>
            <a:avLst/>
            <a:gdLst>
              <a:gd name="T0" fmla="*/ 2147483646 w 2404"/>
              <a:gd name="T1" fmla="*/ 125637428 h 211"/>
              <a:gd name="T2" fmla="*/ 499766137 w 2404"/>
              <a:gd name="T3" fmla="*/ 125637428 h 211"/>
              <a:gd name="T4" fmla="*/ 0 w 2404"/>
              <a:gd name="T5" fmla="*/ 883655166 h 211"/>
              <a:gd name="T6" fmla="*/ 0 60000 65536"/>
              <a:gd name="T7" fmla="*/ 0 60000 65536"/>
              <a:gd name="T8" fmla="*/ 0 60000 65536"/>
            </a:gdLst>
            <a:ahLst/>
            <a:cxnLst>
              <a:cxn ang="T6">
                <a:pos x="T0" y="T1"/>
              </a:cxn>
              <a:cxn ang="T7">
                <a:pos x="T2" y="T3"/>
              </a:cxn>
              <a:cxn ang="T8">
                <a:pos x="T4" y="T5"/>
              </a:cxn>
            </a:cxnLst>
            <a:rect l="0" t="0" r="r" b="b"/>
            <a:pathLst>
              <a:path w="2404" h="211">
                <a:moveTo>
                  <a:pt x="2404" y="30"/>
                </a:moveTo>
                <a:cubicBezTo>
                  <a:pt x="1606" y="15"/>
                  <a:pt x="809" y="0"/>
                  <a:pt x="408" y="30"/>
                </a:cubicBezTo>
                <a:cubicBezTo>
                  <a:pt x="7" y="60"/>
                  <a:pt x="61" y="188"/>
                  <a:pt x="0" y="211"/>
                </a:cubicBezTo>
              </a:path>
            </a:pathLst>
          </a:custGeom>
          <a:noFill/>
          <a:ln w="57150" cmpd="sng">
            <a:solidFill>
              <a:schemeClr val="accent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
        <p:nvSpPr>
          <p:cNvPr id="10" name="Text Box 31"/>
          <p:cNvSpPr txBox="1">
            <a:spLocks noChangeArrowheads="1"/>
          </p:cNvSpPr>
          <p:nvPr/>
        </p:nvSpPr>
        <p:spPr bwMode="auto">
          <a:xfrm>
            <a:off x="109728" y="3923800"/>
            <a:ext cx="3847226"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spcBef>
                <a:spcPct val="50000"/>
              </a:spcBef>
            </a:pPr>
            <a:r>
              <a:rPr lang="es-ES" altLang="es-MX" sz="2000" dirty="0"/>
              <a:t>Sumando o restando a sus miembros un mismo número</a:t>
            </a:r>
          </a:p>
        </p:txBody>
      </p:sp>
      <p:sp>
        <p:nvSpPr>
          <p:cNvPr id="11" name="Text Box 33"/>
          <p:cNvSpPr txBox="1">
            <a:spLocks noChangeArrowheads="1"/>
          </p:cNvSpPr>
          <p:nvPr/>
        </p:nvSpPr>
        <p:spPr bwMode="auto">
          <a:xfrm>
            <a:off x="7890882" y="3923800"/>
            <a:ext cx="39243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spcBef>
                <a:spcPct val="50000"/>
              </a:spcBef>
            </a:pPr>
            <a:r>
              <a:rPr lang="es-ES" altLang="es-MX" sz="2000" dirty="0"/>
              <a:t>Multiplicando o dividiendo sus dos miembros por un mismo número distinto de cero</a:t>
            </a:r>
          </a:p>
        </p:txBody>
      </p:sp>
      <p:pic>
        <p:nvPicPr>
          <p:cNvPr id="12" name="Picture 36" descr="báscula_suma"/>
          <p:cNvPicPr>
            <a:picLocks noChangeAspect="1" noChangeArrowheads="1"/>
          </p:cNvPicPr>
          <p:nvPr/>
        </p:nvPicPr>
        <p:blipFill>
          <a:blip r:embed="rId3">
            <a:clrChange>
              <a:clrFrom>
                <a:srgbClr val="F6F5F3"/>
              </a:clrFrom>
              <a:clrTo>
                <a:srgbClr val="F6F5F3">
                  <a:alpha val="0"/>
                </a:srgbClr>
              </a:clrTo>
            </a:clrChange>
            <a:extLst>
              <a:ext uri="{28A0092B-C50C-407E-A947-70E740481C1C}">
                <a14:useLocalDpi xmlns:a14="http://schemas.microsoft.com/office/drawing/2010/main" val="0"/>
              </a:ext>
            </a:extLst>
          </a:blip>
          <a:srcRect b="19185"/>
          <a:stretch>
            <a:fillRect/>
          </a:stretch>
        </p:blipFill>
        <p:spPr bwMode="auto">
          <a:xfrm>
            <a:off x="0" y="4559616"/>
            <a:ext cx="2879725"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44" descr="báscula_producto"/>
          <p:cNvPicPr>
            <a:picLocks noChangeAspect="1" noChangeArrowheads="1"/>
          </p:cNvPicPr>
          <p:nvPr/>
        </p:nvPicPr>
        <p:blipFill>
          <a:blip r:embed="rId4">
            <a:clrChange>
              <a:clrFrom>
                <a:srgbClr val="F9F8F6"/>
              </a:clrFrom>
              <a:clrTo>
                <a:srgbClr val="F9F8F6">
                  <a:alpha val="0"/>
                </a:srgbClr>
              </a:clrTo>
            </a:clrChange>
            <a:extLst>
              <a:ext uri="{28A0092B-C50C-407E-A947-70E740481C1C}">
                <a14:useLocalDpi xmlns:a14="http://schemas.microsoft.com/office/drawing/2010/main" val="0"/>
              </a:ext>
            </a:extLst>
          </a:blip>
          <a:srcRect b="27170"/>
          <a:stretch>
            <a:fillRect/>
          </a:stretch>
        </p:blipFill>
        <p:spPr bwMode="auto">
          <a:xfrm>
            <a:off x="9327769" y="5087112"/>
            <a:ext cx="2339975" cy="155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 Box 50"/>
          <p:cNvSpPr txBox="1">
            <a:spLocks noChangeArrowheads="1"/>
          </p:cNvSpPr>
          <p:nvPr/>
        </p:nvSpPr>
        <p:spPr bwMode="auto">
          <a:xfrm>
            <a:off x="6820261" y="4118268"/>
            <a:ext cx="1081088" cy="1014413"/>
          </a:xfrm>
          <a:prstGeom prst="rect">
            <a:avLst/>
          </a:prstGeom>
          <a:solidFill>
            <a:srgbClr val="C3E373"/>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spcBef>
                <a:spcPct val="50000"/>
              </a:spcBef>
            </a:pPr>
            <a:r>
              <a:rPr lang="es-ES" altLang="es-MX" sz="1200" dirty="0">
                <a:solidFill>
                  <a:srgbClr val="4D4D4D"/>
                </a:solidFill>
              </a:rPr>
              <a:t>Se multiplica por dos  cada miembro</a:t>
            </a:r>
          </a:p>
        </p:txBody>
      </p:sp>
      <p:sp>
        <p:nvSpPr>
          <p:cNvPr id="16" name="Text Box 39"/>
          <p:cNvSpPr txBox="1">
            <a:spLocks noChangeArrowheads="1"/>
          </p:cNvSpPr>
          <p:nvPr/>
        </p:nvSpPr>
        <p:spPr bwMode="auto">
          <a:xfrm>
            <a:off x="3850084" y="4011041"/>
            <a:ext cx="935038" cy="1014413"/>
          </a:xfrm>
          <a:prstGeom prst="rect">
            <a:avLst/>
          </a:prstGeom>
          <a:solidFill>
            <a:srgbClr val="C3E373"/>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spcBef>
                <a:spcPct val="50000"/>
              </a:spcBef>
            </a:pPr>
            <a:r>
              <a:rPr lang="es-ES" altLang="es-MX" sz="1200" dirty="0">
                <a:solidFill>
                  <a:srgbClr val="4D4D4D"/>
                </a:solidFill>
              </a:rPr>
              <a:t>Se suman dos unidades a cada miembro</a:t>
            </a:r>
          </a:p>
        </p:txBody>
      </p:sp>
      <p:sp>
        <p:nvSpPr>
          <p:cNvPr id="17" name="Text Box 38"/>
          <p:cNvSpPr txBox="1">
            <a:spLocks noChangeArrowheads="1"/>
          </p:cNvSpPr>
          <p:nvPr/>
        </p:nvSpPr>
        <p:spPr bwMode="auto">
          <a:xfrm>
            <a:off x="647699" y="5694679"/>
            <a:ext cx="1584325" cy="376237"/>
          </a:xfrm>
          <a:prstGeom prst="rect">
            <a:avLst/>
          </a:prstGeom>
          <a:solidFill>
            <a:srgbClr val="C3E373"/>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spcBef>
                <a:spcPct val="50000"/>
              </a:spcBef>
            </a:pPr>
            <a:r>
              <a:rPr lang="es-ES" altLang="es-MX" sz="1800" dirty="0">
                <a:solidFill>
                  <a:srgbClr val="808080"/>
                </a:solidFill>
              </a:rPr>
              <a:t>2x+4</a:t>
            </a:r>
            <a:r>
              <a:rPr lang="es-ES" altLang="es-MX" sz="1800" dirty="0"/>
              <a:t>+2</a:t>
            </a:r>
            <a:r>
              <a:rPr lang="es-ES" altLang="es-MX" sz="1800" dirty="0">
                <a:solidFill>
                  <a:srgbClr val="808080"/>
                </a:solidFill>
              </a:rPr>
              <a:t>= 6</a:t>
            </a:r>
            <a:r>
              <a:rPr lang="es-ES" altLang="es-MX" sz="1800" dirty="0"/>
              <a:t>+2</a:t>
            </a:r>
          </a:p>
        </p:txBody>
      </p:sp>
      <p:sp>
        <p:nvSpPr>
          <p:cNvPr id="18" name="Text Box 51"/>
          <p:cNvSpPr txBox="1">
            <a:spLocks noChangeArrowheads="1"/>
          </p:cNvSpPr>
          <p:nvPr/>
        </p:nvSpPr>
        <p:spPr bwMode="auto">
          <a:xfrm>
            <a:off x="9705593" y="6204350"/>
            <a:ext cx="1584325" cy="466725"/>
          </a:xfrm>
          <a:prstGeom prst="rect">
            <a:avLst/>
          </a:prstGeom>
          <a:solidFill>
            <a:srgbClr val="C3E373"/>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spcBef>
                <a:spcPct val="50000"/>
              </a:spcBef>
            </a:pPr>
            <a:r>
              <a:rPr lang="es-ES" altLang="es-MX" sz="1800" dirty="0">
                <a:solidFill>
                  <a:srgbClr val="808080"/>
                </a:solidFill>
              </a:rPr>
              <a:t>(2x+4)</a:t>
            </a:r>
            <a:r>
              <a:rPr lang="es-ES" altLang="es-MX" sz="1800" dirty="0"/>
              <a:t>2</a:t>
            </a:r>
            <a:r>
              <a:rPr lang="es-ES" altLang="es-MX" sz="1800" dirty="0">
                <a:solidFill>
                  <a:srgbClr val="808080"/>
                </a:solidFill>
              </a:rPr>
              <a:t>= 6</a:t>
            </a:r>
            <a:r>
              <a:rPr lang="es-ES" altLang="es-MX" sz="3600" baseline="12000" dirty="0"/>
              <a:t>.</a:t>
            </a:r>
            <a:r>
              <a:rPr lang="es-ES" altLang="es-MX" sz="1800" dirty="0"/>
              <a:t>2</a:t>
            </a:r>
          </a:p>
        </p:txBody>
      </p:sp>
      <p:pic>
        <p:nvPicPr>
          <p:cNvPr id="19" name="Picture 37" descr="báscula_resta"/>
          <p:cNvPicPr>
            <a:picLocks noChangeAspect="1" noChangeArrowheads="1"/>
          </p:cNvPicPr>
          <p:nvPr/>
        </p:nvPicPr>
        <p:blipFill>
          <a:blip r:embed="rId5">
            <a:clrChange>
              <a:clrFrom>
                <a:srgbClr val="F8F8F8"/>
              </a:clrFrom>
              <a:clrTo>
                <a:srgbClr val="F8F8F8">
                  <a:alpha val="0"/>
                </a:srgbClr>
              </a:clrTo>
            </a:clrChange>
            <a:extLst>
              <a:ext uri="{28A0092B-C50C-407E-A947-70E740481C1C}">
                <a14:useLocalDpi xmlns:a14="http://schemas.microsoft.com/office/drawing/2010/main" val="0"/>
              </a:ext>
            </a:extLst>
          </a:blip>
          <a:srcRect b="25818"/>
          <a:stretch>
            <a:fillRect/>
          </a:stretch>
        </p:blipFill>
        <p:spPr bwMode="auto">
          <a:xfrm>
            <a:off x="2971609" y="5352576"/>
            <a:ext cx="2808287" cy="151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 Box 43"/>
          <p:cNvSpPr txBox="1">
            <a:spLocks noChangeArrowheads="1"/>
          </p:cNvSpPr>
          <p:nvPr/>
        </p:nvSpPr>
        <p:spPr bwMode="auto">
          <a:xfrm>
            <a:off x="2323908" y="5851050"/>
            <a:ext cx="936625" cy="1014413"/>
          </a:xfrm>
          <a:prstGeom prst="rect">
            <a:avLst/>
          </a:prstGeom>
          <a:solidFill>
            <a:srgbClr val="C3E373"/>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spcBef>
                <a:spcPct val="50000"/>
              </a:spcBef>
            </a:pPr>
            <a:r>
              <a:rPr lang="es-ES" altLang="es-MX" sz="1200" dirty="0">
                <a:solidFill>
                  <a:srgbClr val="4D4D4D"/>
                </a:solidFill>
              </a:rPr>
              <a:t>Se restan dos unidades a cada miembro</a:t>
            </a:r>
          </a:p>
        </p:txBody>
      </p:sp>
      <p:sp>
        <p:nvSpPr>
          <p:cNvPr id="21" name="Text Box 42"/>
          <p:cNvSpPr txBox="1">
            <a:spLocks noChangeArrowheads="1"/>
          </p:cNvSpPr>
          <p:nvPr/>
        </p:nvSpPr>
        <p:spPr bwMode="auto">
          <a:xfrm>
            <a:off x="3525440" y="6486051"/>
            <a:ext cx="1584325" cy="376238"/>
          </a:xfrm>
          <a:prstGeom prst="rect">
            <a:avLst/>
          </a:prstGeom>
          <a:solidFill>
            <a:srgbClr val="C3E373"/>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spcBef>
                <a:spcPct val="50000"/>
              </a:spcBef>
            </a:pPr>
            <a:r>
              <a:rPr lang="es-ES" altLang="es-MX" sz="1800">
                <a:solidFill>
                  <a:srgbClr val="808080"/>
                </a:solidFill>
              </a:rPr>
              <a:t>2x+4</a:t>
            </a:r>
            <a:r>
              <a:rPr lang="es-ES" altLang="es-MX" sz="1800"/>
              <a:t>-2</a:t>
            </a:r>
            <a:r>
              <a:rPr lang="es-ES" altLang="es-MX" sz="1800">
                <a:solidFill>
                  <a:srgbClr val="808080"/>
                </a:solidFill>
              </a:rPr>
              <a:t>= 6</a:t>
            </a:r>
            <a:r>
              <a:rPr lang="es-ES" altLang="es-MX" sz="1800"/>
              <a:t>-2</a:t>
            </a:r>
          </a:p>
        </p:txBody>
      </p:sp>
      <p:pic>
        <p:nvPicPr>
          <p:cNvPr id="22" name="Picture 45" descr="báscula_cociente"/>
          <p:cNvPicPr>
            <a:picLocks noChangeAspect="1" noChangeArrowheads="1"/>
          </p:cNvPicPr>
          <p:nvPr/>
        </p:nvPicPr>
        <p:blipFill>
          <a:blip r:embed="rId6">
            <a:clrChange>
              <a:clrFrom>
                <a:srgbClr val="FAF8F9"/>
              </a:clrFrom>
              <a:clrTo>
                <a:srgbClr val="FAF8F9">
                  <a:alpha val="0"/>
                </a:srgbClr>
              </a:clrTo>
            </a:clrChange>
            <a:extLst>
              <a:ext uri="{28A0092B-C50C-407E-A947-70E740481C1C}">
                <a14:useLocalDpi xmlns:a14="http://schemas.microsoft.com/office/drawing/2010/main" val="0"/>
              </a:ext>
            </a:extLst>
          </a:blip>
          <a:srcRect b="27307"/>
          <a:stretch>
            <a:fillRect/>
          </a:stretch>
        </p:blipFill>
        <p:spPr bwMode="auto">
          <a:xfrm>
            <a:off x="6762370" y="5352576"/>
            <a:ext cx="2376487" cy="154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Text Box 53"/>
          <p:cNvSpPr txBox="1">
            <a:spLocks noChangeArrowheads="1"/>
          </p:cNvSpPr>
          <p:nvPr/>
        </p:nvSpPr>
        <p:spPr bwMode="auto">
          <a:xfrm>
            <a:off x="7087013" y="6486052"/>
            <a:ext cx="1727200" cy="376237"/>
          </a:xfrm>
          <a:prstGeom prst="rect">
            <a:avLst/>
          </a:prstGeom>
          <a:solidFill>
            <a:srgbClr val="C3E373"/>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spcBef>
                <a:spcPct val="50000"/>
              </a:spcBef>
            </a:pPr>
            <a:r>
              <a:rPr lang="es-ES" altLang="es-MX" sz="1800" dirty="0">
                <a:solidFill>
                  <a:srgbClr val="808080"/>
                </a:solidFill>
              </a:rPr>
              <a:t>(2x+4)/</a:t>
            </a:r>
            <a:r>
              <a:rPr lang="es-ES" altLang="es-MX" sz="1800" dirty="0"/>
              <a:t>2</a:t>
            </a:r>
            <a:r>
              <a:rPr lang="es-ES" altLang="es-MX" sz="1800" dirty="0">
                <a:solidFill>
                  <a:srgbClr val="808080"/>
                </a:solidFill>
              </a:rPr>
              <a:t>= 6</a:t>
            </a:r>
            <a:r>
              <a:rPr lang="es-ES" altLang="es-MX" sz="1800" dirty="0"/>
              <a:t>/2</a:t>
            </a:r>
          </a:p>
        </p:txBody>
      </p:sp>
    </p:spTree>
    <p:extLst>
      <p:ext uri="{BB962C8B-B14F-4D97-AF65-F5344CB8AC3E}">
        <p14:creationId xmlns:p14="http://schemas.microsoft.com/office/powerpoint/2010/main" val="911725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par>
                          <p:cTn id="13" fill="hold">
                            <p:stCondLst>
                              <p:cond delay="500"/>
                            </p:stCondLst>
                            <p:childTnLst>
                              <p:par>
                                <p:cTn id="14" presetID="3" presetClass="entr" presetSubtype="5" fill="hold"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linds(vertical)">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dissolve">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xit" presetSubtype="0" fill="hold" grpId="1" nodeType="clickEffect">
                                  <p:stCondLst>
                                    <p:cond delay="0"/>
                                  </p:stCondLst>
                                  <p:childTnLst>
                                    <p:animEffect transition="out" filter="dissolve">
                                      <p:cBhvr>
                                        <p:cTn id="25" dur="500"/>
                                        <p:tgtEl>
                                          <p:spTgt spid="7"/>
                                        </p:tgtEl>
                                      </p:cBhvr>
                                    </p:animEffect>
                                    <p:set>
                                      <p:cBhvr>
                                        <p:cTn id="26" dur="1" fill="hold">
                                          <p:stCondLst>
                                            <p:cond delay="499"/>
                                          </p:stCondLst>
                                        </p:cTn>
                                        <p:tgtEl>
                                          <p:spTgt spid="7"/>
                                        </p:tgtEl>
                                        <p:attrNameLst>
                                          <p:attrName>style.visibility</p:attrName>
                                        </p:attrNameLst>
                                      </p:cBhvr>
                                      <p:to>
                                        <p:strVal val="hidden"/>
                                      </p:to>
                                    </p:set>
                                  </p:childTnLst>
                                </p:cTn>
                              </p:par>
                            </p:childTnLst>
                          </p:cTn>
                        </p:par>
                        <p:par>
                          <p:cTn id="27" fill="hold">
                            <p:stCondLst>
                              <p:cond delay="500"/>
                            </p:stCondLst>
                            <p:childTnLst>
                              <p:par>
                                <p:cTn id="28" presetID="18" presetClass="entr" presetSubtype="9" fill="hold" grpId="0" nodeType="after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strips(upLeft)">
                                      <p:cBhvr>
                                        <p:cTn id="30" dur="500"/>
                                        <p:tgtEl>
                                          <p:spTgt spid="8"/>
                                        </p:tgtEl>
                                      </p:cBhvr>
                                    </p:animEffect>
                                  </p:childTnLst>
                                </p:cTn>
                              </p:par>
                            </p:childTnLst>
                          </p:cTn>
                        </p:par>
                        <p:par>
                          <p:cTn id="31" fill="hold">
                            <p:stCondLst>
                              <p:cond delay="1000"/>
                            </p:stCondLst>
                            <p:childTnLst>
                              <p:par>
                                <p:cTn id="32" presetID="18" presetClass="entr" presetSubtype="9" fill="hold" grpId="0" nodeType="after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strips(upLeft)">
                                      <p:cBhvr>
                                        <p:cTn id="34" dur="500"/>
                                        <p:tgtEl>
                                          <p:spTgt spid="9"/>
                                        </p:tgtEl>
                                      </p:cBhvr>
                                    </p:animEffect>
                                  </p:childTnLst>
                                </p:cTn>
                              </p:par>
                            </p:childTnLst>
                          </p:cTn>
                        </p:par>
                        <p:par>
                          <p:cTn id="35" fill="hold">
                            <p:stCondLst>
                              <p:cond delay="1500"/>
                            </p:stCondLst>
                            <p:childTnLst>
                              <p:par>
                                <p:cTn id="36" presetID="12" presetClass="entr" presetSubtype="1" fill="hold" grpId="0" nodeType="after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slide(fromTop)">
                                      <p:cBhvr>
                                        <p:cTn id="38" dur="500"/>
                                        <p:tgtEl>
                                          <p:spTgt spid="10"/>
                                        </p:tgtEl>
                                      </p:cBhvr>
                                    </p:animEffect>
                                  </p:childTnLst>
                                </p:cTn>
                              </p:par>
                            </p:childTnLst>
                          </p:cTn>
                        </p:par>
                        <p:par>
                          <p:cTn id="39" fill="hold">
                            <p:stCondLst>
                              <p:cond delay="2000"/>
                            </p:stCondLst>
                            <p:childTnLst>
                              <p:par>
                                <p:cTn id="40" presetID="12" presetClass="entr" presetSubtype="1" fill="hold" grpId="0" nodeType="after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slide(fromTop)">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linds(horizontal)">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blinds(horizontal)">
                                      <p:cBhvr>
                                        <p:cTn id="52" dur="500"/>
                                        <p:tgtEl>
                                          <p:spTgt spid="13"/>
                                        </p:tgtEl>
                                      </p:cBhvr>
                                    </p:animEffect>
                                  </p:childTnLst>
                                </p:cTn>
                              </p:par>
                            </p:childTnLst>
                          </p:cTn>
                        </p:par>
                        <p:par>
                          <p:cTn id="53" fill="hold">
                            <p:stCondLst>
                              <p:cond delay="500"/>
                            </p:stCondLst>
                            <p:childTnLst>
                              <p:par>
                                <p:cTn id="54" presetID="12" presetClass="entr" presetSubtype="2" fill="hold" grpId="0" nodeType="afterEffect">
                                  <p:stCondLst>
                                    <p:cond delay="0"/>
                                  </p:stCondLst>
                                  <p:childTnLst>
                                    <p:set>
                                      <p:cBhvr>
                                        <p:cTn id="55" dur="1" fill="hold">
                                          <p:stCondLst>
                                            <p:cond delay="0"/>
                                          </p:stCondLst>
                                        </p:cTn>
                                        <p:tgtEl>
                                          <p:spTgt spid="15"/>
                                        </p:tgtEl>
                                        <p:attrNameLst>
                                          <p:attrName>style.visibility</p:attrName>
                                        </p:attrNameLst>
                                      </p:cBhvr>
                                      <p:to>
                                        <p:strVal val="visible"/>
                                      </p:to>
                                    </p:set>
                                    <p:animEffect transition="in" filter="slide(fromRight)">
                                      <p:cBhvr>
                                        <p:cTn id="56" dur="500"/>
                                        <p:tgtEl>
                                          <p:spTgt spid="15"/>
                                        </p:tgtEl>
                                      </p:cBhvr>
                                    </p:animEffect>
                                  </p:childTnLst>
                                </p:cTn>
                              </p:par>
                            </p:childTnLst>
                          </p:cTn>
                        </p:par>
                        <p:par>
                          <p:cTn id="57" fill="hold">
                            <p:stCondLst>
                              <p:cond delay="1000"/>
                            </p:stCondLst>
                            <p:childTnLst>
                              <p:par>
                                <p:cTn id="58" presetID="12" presetClass="entr" presetSubtype="8" fill="hold" grpId="0" nodeType="afterEffect">
                                  <p:stCondLst>
                                    <p:cond delay="0"/>
                                  </p:stCondLst>
                                  <p:childTnLst>
                                    <p:set>
                                      <p:cBhvr>
                                        <p:cTn id="59" dur="1" fill="hold">
                                          <p:stCondLst>
                                            <p:cond delay="0"/>
                                          </p:stCondLst>
                                        </p:cTn>
                                        <p:tgtEl>
                                          <p:spTgt spid="16"/>
                                        </p:tgtEl>
                                        <p:attrNameLst>
                                          <p:attrName>style.visibility</p:attrName>
                                        </p:attrNameLst>
                                      </p:cBhvr>
                                      <p:to>
                                        <p:strVal val="visible"/>
                                      </p:to>
                                    </p:set>
                                    <p:animEffect transition="in" filter="slide(fromLeft)">
                                      <p:cBhvr>
                                        <p:cTn id="60" dur="500"/>
                                        <p:tgtEl>
                                          <p:spTgt spid="16"/>
                                        </p:tgtEl>
                                      </p:cBhvr>
                                    </p:animEffect>
                                  </p:childTnLst>
                                </p:cTn>
                              </p:par>
                            </p:childTnLst>
                          </p:cTn>
                        </p:par>
                        <p:par>
                          <p:cTn id="61" fill="hold">
                            <p:stCondLst>
                              <p:cond delay="1500"/>
                            </p:stCondLst>
                            <p:childTnLst>
                              <p:par>
                                <p:cTn id="62" presetID="12" presetClass="entr" presetSubtype="1" fill="hold" grpId="0" nodeType="afterEffect">
                                  <p:stCondLst>
                                    <p:cond delay="0"/>
                                  </p:stCondLst>
                                  <p:iterate type="lt">
                                    <p:tmPct val="10000"/>
                                  </p:iterate>
                                  <p:childTnLst>
                                    <p:set>
                                      <p:cBhvr>
                                        <p:cTn id="63" dur="1" fill="hold">
                                          <p:stCondLst>
                                            <p:cond delay="0"/>
                                          </p:stCondLst>
                                        </p:cTn>
                                        <p:tgtEl>
                                          <p:spTgt spid="17"/>
                                        </p:tgtEl>
                                        <p:attrNameLst>
                                          <p:attrName>style.visibility</p:attrName>
                                        </p:attrNameLst>
                                      </p:cBhvr>
                                      <p:to>
                                        <p:strVal val="visible"/>
                                      </p:to>
                                    </p:set>
                                    <p:animEffect transition="in" filter="slide(fromTop)">
                                      <p:cBhvr>
                                        <p:cTn id="64" dur="500"/>
                                        <p:tgtEl>
                                          <p:spTgt spid="17"/>
                                        </p:tgtEl>
                                      </p:cBhvr>
                                    </p:animEffect>
                                  </p:childTnLst>
                                </p:cTn>
                              </p:par>
                            </p:childTnLst>
                          </p:cTn>
                        </p:par>
                        <p:par>
                          <p:cTn id="65" fill="hold">
                            <p:stCondLst>
                              <p:cond delay="2450"/>
                            </p:stCondLst>
                            <p:childTnLst>
                              <p:par>
                                <p:cTn id="66" presetID="12" presetClass="entr" presetSubtype="1" fill="hold" grpId="0" nodeType="afterEffect">
                                  <p:stCondLst>
                                    <p:cond delay="0"/>
                                  </p:stCondLst>
                                  <p:iterate type="lt">
                                    <p:tmPct val="10000"/>
                                  </p:iterate>
                                  <p:childTnLst>
                                    <p:set>
                                      <p:cBhvr>
                                        <p:cTn id="67" dur="1" fill="hold">
                                          <p:stCondLst>
                                            <p:cond delay="0"/>
                                          </p:stCondLst>
                                        </p:cTn>
                                        <p:tgtEl>
                                          <p:spTgt spid="18"/>
                                        </p:tgtEl>
                                        <p:attrNameLst>
                                          <p:attrName>style.visibility</p:attrName>
                                        </p:attrNameLst>
                                      </p:cBhvr>
                                      <p:to>
                                        <p:strVal val="visible"/>
                                      </p:to>
                                    </p:set>
                                    <p:animEffect transition="in" filter="slide(fromTop)">
                                      <p:cBhvr>
                                        <p:cTn id="68" dur="500"/>
                                        <p:tgtEl>
                                          <p:spTgt spid="18"/>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nodeType="clickEffect">
                                  <p:stCondLst>
                                    <p:cond delay="0"/>
                                  </p:stCondLst>
                                  <p:childTnLst>
                                    <p:set>
                                      <p:cBhvr>
                                        <p:cTn id="72" dur="1" fill="hold">
                                          <p:stCondLst>
                                            <p:cond delay="0"/>
                                          </p:stCondLst>
                                        </p:cTn>
                                        <p:tgtEl>
                                          <p:spTgt spid="19"/>
                                        </p:tgtEl>
                                        <p:attrNameLst>
                                          <p:attrName>style.visibility</p:attrName>
                                        </p:attrNameLst>
                                      </p:cBhvr>
                                      <p:to>
                                        <p:strVal val="visible"/>
                                      </p:to>
                                    </p:set>
                                    <p:animEffect transition="in" filter="blinds(horizontal)">
                                      <p:cBhvr>
                                        <p:cTn id="73" dur="500"/>
                                        <p:tgtEl>
                                          <p:spTgt spid="19"/>
                                        </p:tgtEl>
                                      </p:cBhvr>
                                    </p:animEffect>
                                  </p:childTnLst>
                                </p:cTn>
                              </p:par>
                            </p:childTnLst>
                          </p:cTn>
                        </p:par>
                        <p:par>
                          <p:cTn id="74" fill="hold">
                            <p:stCondLst>
                              <p:cond delay="500"/>
                            </p:stCondLst>
                            <p:childTnLst>
                              <p:par>
                                <p:cTn id="75" presetID="12" presetClass="entr" presetSubtype="2" fill="hold" grpId="0" nodeType="afterEffect">
                                  <p:stCondLst>
                                    <p:cond delay="0"/>
                                  </p:stCondLst>
                                  <p:childTnLst>
                                    <p:set>
                                      <p:cBhvr>
                                        <p:cTn id="76" dur="1" fill="hold">
                                          <p:stCondLst>
                                            <p:cond delay="0"/>
                                          </p:stCondLst>
                                        </p:cTn>
                                        <p:tgtEl>
                                          <p:spTgt spid="20"/>
                                        </p:tgtEl>
                                        <p:attrNameLst>
                                          <p:attrName>style.visibility</p:attrName>
                                        </p:attrNameLst>
                                      </p:cBhvr>
                                      <p:to>
                                        <p:strVal val="visible"/>
                                      </p:to>
                                    </p:set>
                                    <p:animEffect transition="in" filter="slide(fromRight)">
                                      <p:cBhvr>
                                        <p:cTn id="77" dur="500"/>
                                        <p:tgtEl>
                                          <p:spTgt spid="20"/>
                                        </p:tgtEl>
                                      </p:cBhvr>
                                    </p:animEffect>
                                  </p:childTnLst>
                                </p:cTn>
                              </p:par>
                            </p:childTnLst>
                          </p:cTn>
                        </p:par>
                        <p:par>
                          <p:cTn id="78" fill="hold">
                            <p:stCondLst>
                              <p:cond delay="1000"/>
                            </p:stCondLst>
                            <p:childTnLst>
                              <p:par>
                                <p:cTn id="79" presetID="12" presetClass="entr" presetSubtype="1" fill="hold" grpId="0" nodeType="afterEffect">
                                  <p:stCondLst>
                                    <p:cond delay="0"/>
                                  </p:stCondLst>
                                  <p:iterate type="lt">
                                    <p:tmPct val="10000"/>
                                  </p:iterate>
                                  <p:childTnLst>
                                    <p:set>
                                      <p:cBhvr>
                                        <p:cTn id="80" dur="1" fill="hold">
                                          <p:stCondLst>
                                            <p:cond delay="0"/>
                                          </p:stCondLst>
                                        </p:cTn>
                                        <p:tgtEl>
                                          <p:spTgt spid="21"/>
                                        </p:tgtEl>
                                        <p:attrNameLst>
                                          <p:attrName>style.visibility</p:attrName>
                                        </p:attrNameLst>
                                      </p:cBhvr>
                                      <p:to>
                                        <p:strVal val="visible"/>
                                      </p:to>
                                    </p:set>
                                    <p:animEffect transition="in" filter="slide(fromTop)">
                                      <p:cBhvr>
                                        <p:cTn id="81" dur="500"/>
                                        <p:tgtEl>
                                          <p:spTgt spid="21"/>
                                        </p:tgtEl>
                                      </p:cBhvr>
                                    </p:animEffec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nodeType="clickEffect">
                                  <p:stCondLst>
                                    <p:cond delay="0"/>
                                  </p:stCondLst>
                                  <p:childTnLst>
                                    <p:set>
                                      <p:cBhvr>
                                        <p:cTn id="85" dur="1" fill="hold">
                                          <p:stCondLst>
                                            <p:cond delay="0"/>
                                          </p:stCondLst>
                                        </p:cTn>
                                        <p:tgtEl>
                                          <p:spTgt spid="22"/>
                                        </p:tgtEl>
                                        <p:attrNameLst>
                                          <p:attrName>style.visibility</p:attrName>
                                        </p:attrNameLst>
                                      </p:cBhvr>
                                      <p:to>
                                        <p:strVal val="visible"/>
                                      </p:to>
                                    </p:set>
                                    <p:animEffect transition="in" filter="blinds(horizontal)">
                                      <p:cBhvr>
                                        <p:cTn id="86" dur="500"/>
                                        <p:tgtEl>
                                          <p:spTgt spid="22"/>
                                        </p:tgtEl>
                                      </p:cBhvr>
                                    </p:animEffect>
                                  </p:childTnLst>
                                </p:cTn>
                              </p:par>
                            </p:childTnLst>
                          </p:cTn>
                        </p:par>
                        <p:par>
                          <p:cTn id="87" fill="hold">
                            <p:stCondLst>
                              <p:cond delay="500"/>
                            </p:stCondLst>
                            <p:childTnLst>
                              <p:par>
                                <p:cTn id="88" presetID="12" presetClass="entr" presetSubtype="1" fill="hold" grpId="0" nodeType="afterEffect">
                                  <p:stCondLst>
                                    <p:cond delay="0"/>
                                  </p:stCondLst>
                                  <p:childTnLst>
                                    <p:set>
                                      <p:cBhvr>
                                        <p:cTn id="89" dur="1" fill="hold">
                                          <p:stCondLst>
                                            <p:cond delay="0"/>
                                          </p:stCondLst>
                                        </p:cTn>
                                        <p:tgtEl>
                                          <p:spTgt spid="24"/>
                                        </p:tgtEl>
                                        <p:attrNameLst>
                                          <p:attrName>style.visibility</p:attrName>
                                        </p:attrNameLst>
                                      </p:cBhvr>
                                      <p:to>
                                        <p:strVal val="visible"/>
                                      </p:to>
                                    </p:set>
                                    <p:animEffect transition="in" filter="slide(fromTop)">
                                      <p:cBhvr>
                                        <p:cTn id="90"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7" grpId="0" animBg="1"/>
      <p:bldP spid="7" grpId="1" animBg="1"/>
      <p:bldP spid="8" grpId="0" animBg="1"/>
      <p:bldP spid="9" grpId="0" animBg="1"/>
      <p:bldP spid="10" grpId="0"/>
      <p:bldP spid="11" grpId="0"/>
      <p:bldP spid="15" grpId="0" animBg="1"/>
      <p:bldP spid="16" grpId="0" animBg="1"/>
      <p:bldP spid="17" grpId="0" animBg="1"/>
      <p:bldP spid="18" grpId="0" animBg="1"/>
      <p:bldP spid="20" grpId="0" animBg="1"/>
      <p:bldP spid="21" grpId="0" animBg="1"/>
      <p:bldP spid="2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Rectángulo"/>
          <p:cNvSpPr>
            <a:spLocks noChangeArrowheads="1"/>
          </p:cNvSpPr>
          <p:nvPr/>
        </p:nvSpPr>
        <p:spPr bwMode="auto">
          <a:xfrm>
            <a:off x="1926336" y="707136"/>
            <a:ext cx="6839712" cy="954107"/>
          </a:xfrm>
          <a:prstGeom prst="rect">
            <a:avLst/>
          </a:prstGeom>
          <a:solidFill>
            <a:srgbClr val="FF99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spcBef>
                <a:spcPct val="50000"/>
              </a:spcBef>
            </a:pPr>
            <a:r>
              <a:rPr lang="es-ES" altLang="es-MX" sz="2800" dirty="0">
                <a:solidFill>
                  <a:schemeClr val="bg1"/>
                </a:solidFill>
              </a:rPr>
              <a:t>ECUACIONES DE PRIMER GRADO. PARÉNTESIS</a:t>
            </a:r>
          </a:p>
        </p:txBody>
      </p:sp>
      <p:sp>
        <p:nvSpPr>
          <p:cNvPr id="5" name="AutoShape 31"/>
          <p:cNvSpPr>
            <a:spLocks noChangeArrowheads="1"/>
          </p:cNvSpPr>
          <p:nvPr/>
        </p:nvSpPr>
        <p:spPr bwMode="auto">
          <a:xfrm>
            <a:off x="189738" y="1828673"/>
            <a:ext cx="2792413" cy="671513"/>
          </a:xfrm>
          <a:prstGeom prst="rightArrow">
            <a:avLst>
              <a:gd name="adj1" fmla="val 50000"/>
              <a:gd name="adj2" fmla="val 107156"/>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spcBef>
                <a:spcPct val="50000"/>
              </a:spcBef>
            </a:pPr>
            <a:r>
              <a:rPr lang="es-ES" altLang="es-MX" sz="1600"/>
              <a:t>Resolver la ecuación</a:t>
            </a:r>
          </a:p>
        </p:txBody>
      </p:sp>
      <p:graphicFrame>
        <p:nvGraphicFramePr>
          <p:cNvPr id="6" name="Object 11"/>
          <p:cNvGraphicFramePr>
            <a:graphicFrameLocks noChangeAspect="1"/>
          </p:cNvGraphicFramePr>
          <p:nvPr>
            <p:extLst>
              <p:ext uri="{D42A27DB-BD31-4B8C-83A1-F6EECF244321}">
                <p14:modId xmlns:p14="http://schemas.microsoft.com/office/powerpoint/2010/main" val="3803559892"/>
              </p:ext>
            </p:extLst>
          </p:nvPr>
        </p:nvGraphicFramePr>
        <p:xfrm>
          <a:off x="3961003" y="1865186"/>
          <a:ext cx="4346575" cy="635000"/>
        </p:xfrm>
        <a:graphic>
          <a:graphicData uri="http://schemas.openxmlformats.org/presentationml/2006/ole">
            <mc:AlternateContent xmlns:mc="http://schemas.openxmlformats.org/markup-compatibility/2006">
              <mc:Choice xmlns:v="urn:schemas-microsoft-com:vml" Requires="v">
                <p:oleObj spid="_x0000_s6156" name="Ecuación" r:id="rId3" imgW="1612900" imgH="203200" progId="Equation.3">
                  <p:embed/>
                </p:oleObj>
              </mc:Choice>
              <mc:Fallback>
                <p:oleObj name="Ecuación" r:id="rId3" imgW="1612900" imgH="203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1003" y="1865186"/>
                        <a:ext cx="4346575" cy="635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 name="Text Box 26"/>
          <p:cNvSpPr txBox="1">
            <a:spLocks noChangeArrowheads="1"/>
          </p:cNvSpPr>
          <p:nvPr/>
        </p:nvSpPr>
        <p:spPr bwMode="auto">
          <a:xfrm>
            <a:off x="0" y="2500186"/>
            <a:ext cx="7556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sz="4000" dirty="0">
                <a:solidFill>
                  <a:srgbClr val="FF9900"/>
                </a:solidFill>
                <a:latin typeface="SimSun" panose="02010600030101010101" pitchFamily="2" charset="-122"/>
                <a:ea typeface="SimSun" panose="02010600030101010101" pitchFamily="2" charset="-122"/>
                <a:sym typeface="Wingdings" panose="05000000000000000000" pitchFamily="2" charset="2"/>
              </a:rPr>
              <a:t></a:t>
            </a:r>
          </a:p>
        </p:txBody>
      </p:sp>
      <p:sp>
        <p:nvSpPr>
          <p:cNvPr id="8" name="Text Box 12"/>
          <p:cNvSpPr txBox="1">
            <a:spLocks noChangeArrowheads="1"/>
          </p:cNvSpPr>
          <p:nvPr/>
        </p:nvSpPr>
        <p:spPr bwMode="auto">
          <a:xfrm>
            <a:off x="755650" y="2607501"/>
            <a:ext cx="165576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spcBef>
                <a:spcPct val="50000"/>
              </a:spcBef>
            </a:pPr>
            <a:r>
              <a:rPr lang="es-ES" altLang="es-MX" sz="2000" dirty="0" smtClean="0"/>
              <a:t>Quitamos paréntesis</a:t>
            </a:r>
            <a:endParaRPr lang="es-ES" altLang="es-MX" sz="2000" dirty="0"/>
          </a:p>
        </p:txBody>
      </p:sp>
      <p:graphicFrame>
        <p:nvGraphicFramePr>
          <p:cNvPr id="9" name="Object 13"/>
          <p:cNvGraphicFramePr>
            <a:graphicFrameLocks noChangeAspect="1"/>
          </p:cNvGraphicFramePr>
          <p:nvPr>
            <p:extLst>
              <p:ext uri="{D42A27DB-BD31-4B8C-83A1-F6EECF244321}">
                <p14:modId xmlns:p14="http://schemas.microsoft.com/office/powerpoint/2010/main" val="305047031"/>
              </p:ext>
            </p:extLst>
          </p:nvPr>
        </p:nvGraphicFramePr>
        <p:xfrm>
          <a:off x="3961003" y="2579561"/>
          <a:ext cx="4392613" cy="622300"/>
        </p:xfrm>
        <a:graphic>
          <a:graphicData uri="http://schemas.openxmlformats.org/presentationml/2006/ole">
            <mc:AlternateContent xmlns:mc="http://schemas.openxmlformats.org/markup-compatibility/2006">
              <mc:Choice xmlns:v="urn:schemas-microsoft-com:vml" Requires="v">
                <p:oleObj spid="_x0000_s6157" name="Ecuación" r:id="rId5" imgW="1612900" imgH="228600" progId="Equation.3">
                  <p:embed/>
                </p:oleObj>
              </mc:Choice>
              <mc:Fallback>
                <p:oleObj name="Ecuación" r:id="rId5" imgW="161290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61003" y="2579561"/>
                        <a:ext cx="4392613" cy="622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 name="Text Box 27"/>
          <p:cNvSpPr txBox="1">
            <a:spLocks noChangeArrowheads="1"/>
          </p:cNvSpPr>
          <p:nvPr/>
        </p:nvSpPr>
        <p:spPr bwMode="auto">
          <a:xfrm>
            <a:off x="0" y="3806401"/>
            <a:ext cx="7556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sz="4000" dirty="0">
                <a:solidFill>
                  <a:srgbClr val="FF9900"/>
                </a:solidFill>
                <a:latin typeface="SimSun" panose="02010600030101010101" pitchFamily="2" charset="-122"/>
                <a:ea typeface="SimSun" panose="02010600030101010101" pitchFamily="2" charset="-122"/>
                <a:sym typeface="Wingdings" panose="05000000000000000000" pitchFamily="2" charset="2"/>
              </a:rPr>
              <a:t></a:t>
            </a:r>
          </a:p>
        </p:txBody>
      </p:sp>
      <p:sp>
        <p:nvSpPr>
          <p:cNvPr id="12" name="Text Box 15"/>
          <p:cNvSpPr txBox="1">
            <a:spLocks noChangeArrowheads="1"/>
          </p:cNvSpPr>
          <p:nvPr/>
        </p:nvSpPr>
        <p:spPr bwMode="auto">
          <a:xfrm>
            <a:off x="755650" y="3589975"/>
            <a:ext cx="2663825"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sz="2000" dirty="0"/>
              <a:t>Agrupamos las incógnitas en un miembro y los números al otro</a:t>
            </a:r>
          </a:p>
        </p:txBody>
      </p:sp>
      <p:graphicFrame>
        <p:nvGraphicFramePr>
          <p:cNvPr id="13" name="Object 17"/>
          <p:cNvGraphicFramePr>
            <a:graphicFrameLocks noChangeAspect="1"/>
          </p:cNvGraphicFramePr>
          <p:nvPr>
            <p:extLst>
              <p:ext uri="{D42A27DB-BD31-4B8C-83A1-F6EECF244321}">
                <p14:modId xmlns:p14="http://schemas.microsoft.com/office/powerpoint/2010/main" val="4293348089"/>
              </p:ext>
            </p:extLst>
          </p:nvPr>
        </p:nvGraphicFramePr>
        <p:xfrm>
          <a:off x="4148962" y="3281236"/>
          <a:ext cx="4321175" cy="588962"/>
        </p:xfrm>
        <a:graphic>
          <a:graphicData uri="http://schemas.openxmlformats.org/presentationml/2006/ole">
            <mc:AlternateContent xmlns:mc="http://schemas.openxmlformats.org/markup-compatibility/2006">
              <mc:Choice xmlns:v="urn:schemas-microsoft-com:vml" Requires="v">
                <p:oleObj spid="_x0000_s6158" name="Ecuación" r:id="rId7" imgW="1625600" imgH="228600" progId="Equation.3">
                  <p:embed/>
                </p:oleObj>
              </mc:Choice>
              <mc:Fallback>
                <p:oleObj name="Ecuación" r:id="rId7" imgW="162560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48962" y="3281236"/>
                        <a:ext cx="4321175" cy="588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 name="Text Box 28"/>
          <p:cNvSpPr txBox="1">
            <a:spLocks noChangeArrowheads="1"/>
          </p:cNvSpPr>
          <p:nvPr/>
        </p:nvSpPr>
        <p:spPr bwMode="auto">
          <a:xfrm>
            <a:off x="0" y="5047637"/>
            <a:ext cx="7556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sz="4000" dirty="0">
                <a:solidFill>
                  <a:srgbClr val="FF9900"/>
                </a:solidFill>
                <a:latin typeface="SimSun" panose="02010600030101010101" pitchFamily="2" charset="-122"/>
                <a:ea typeface="SimSun" panose="02010600030101010101" pitchFamily="2" charset="-122"/>
                <a:sym typeface="Wingdings" panose="05000000000000000000" pitchFamily="2" charset="2"/>
              </a:rPr>
              <a:t></a:t>
            </a:r>
          </a:p>
        </p:txBody>
      </p:sp>
      <p:sp>
        <p:nvSpPr>
          <p:cNvPr id="15" name="Text Box 18"/>
          <p:cNvSpPr txBox="1">
            <a:spLocks noChangeArrowheads="1"/>
          </p:cNvSpPr>
          <p:nvPr/>
        </p:nvSpPr>
        <p:spPr bwMode="auto">
          <a:xfrm>
            <a:off x="755650" y="5110873"/>
            <a:ext cx="2376488"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sz="2000" dirty="0"/>
              <a:t>Operamos  cada miembro por separado  </a:t>
            </a:r>
          </a:p>
        </p:txBody>
      </p:sp>
      <p:graphicFrame>
        <p:nvGraphicFramePr>
          <p:cNvPr id="17" name="Object 20"/>
          <p:cNvGraphicFramePr>
            <a:graphicFrameLocks noChangeAspect="1"/>
          </p:cNvGraphicFramePr>
          <p:nvPr>
            <p:extLst>
              <p:ext uri="{D42A27DB-BD31-4B8C-83A1-F6EECF244321}">
                <p14:modId xmlns:p14="http://schemas.microsoft.com/office/powerpoint/2010/main" val="1604868592"/>
              </p:ext>
            </p:extLst>
          </p:nvPr>
        </p:nvGraphicFramePr>
        <p:xfrm>
          <a:off x="6157309" y="4277888"/>
          <a:ext cx="1330325" cy="460375"/>
        </p:xfrm>
        <a:graphic>
          <a:graphicData uri="http://schemas.openxmlformats.org/presentationml/2006/ole">
            <mc:AlternateContent xmlns:mc="http://schemas.openxmlformats.org/markup-compatibility/2006">
              <mc:Choice xmlns:v="urn:schemas-microsoft-com:vml" Requires="v">
                <p:oleObj spid="_x0000_s6159" name="Ecuación" r:id="rId9" imgW="469800" imgH="203040" progId="Equation.3">
                  <p:embed/>
                </p:oleObj>
              </mc:Choice>
              <mc:Fallback>
                <p:oleObj name="Ecuación" r:id="rId9" imgW="469800" imgH="203040" progId="Equation.3">
                  <p:embed/>
                  <p:pic>
                    <p:nvPicPr>
                      <p:cNvPr id="0" name=""/>
                      <p:cNvPicPr>
                        <a:picLocks noChangeAspect="1" noChangeArrowheads="1"/>
                      </p:cNvPicPr>
                      <p:nvPr/>
                    </p:nvPicPr>
                    <p:blipFill>
                      <a:blip r:embed="rId10"/>
                      <a:srcRect/>
                      <a:stretch>
                        <a:fillRect/>
                      </a:stretch>
                    </p:blipFill>
                    <p:spPr bwMode="auto">
                      <a:xfrm>
                        <a:off x="6157309" y="4277888"/>
                        <a:ext cx="1330325"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 name="Object 33"/>
          <p:cNvGraphicFramePr>
            <a:graphicFrameLocks noChangeAspect="1"/>
          </p:cNvGraphicFramePr>
          <p:nvPr>
            <p:extLst>
              <p:ext uri="{D42A27DB-BD31-4B8C-83A1-F6EECF244321}">
                <p14:modId xmlns:p14="http://schemas.microsoft.com/office/powerpoint/2010/main" val="4206462223"/>
              </p:ext>
            </p:extLst>
          </p:nvPr>
        </p:nvGraphicFramePr>
        <p:xfrm>
          <a:off x="5770817" y="5053427"/>
          <a:ext cx="1511300" cy="936625"/>
        </p:xfrm>
        <a:graphic>
          <a:graphicData uri="http://schemas.openxmlformats.org/presentationml/2006/ole">
            <mc:AlternateContent xmlns:mc="http://schemas.openxmlformats.org/markup-compatibility/2006">
              <mc:Choice xmlns:v="urn:schemas-microsoft-com:vml" Requires="v">
                <p:oleObj spid="_x0000_s6160" name="Ecuación" r:id="rId11" imgW="469900" imgH="457200" progId="Equation.3">
                  <p:embed/>
                </p:oleObj>
              </mc:Choice>
              <mc:Fallback>
                <p:oleObj name="Ecuación" r:id="rId11" imgW="469900" imgH="4572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70817" y="5053427"/>
                        <a:ext cx="1511300" cy="936625"/>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82933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trips(downRight)">
                                      <p:cBhvr>
                                        <p:cTn id="12" dur="500"/>
                                        <p:tgtEl>
                                          <p:spTgt spid="5"/>
                                        </p:tgtEl>
                                      </p:cBhvr>
                                    </p:animEffect>
                                  </p:childTnLst>
                                </p:cTn>
                              </p:par>
                            </p:childTnLst>
                          </p:cTn>
                        </p:par>
                        <p:par>
                          <p:cTn id="13" fill="hold">
                            <p:stCondLst>
                              <p:cond delay="500"/>
                            </p:stCondLst>
                            <p:childTnLst>
                              <p:par>
                                <p:cTn id="14" presetID="9" presetClass="entr" presetSubtype="0" fill="hold"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dissolv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circle(in)">
                                      <p:cBhvr>
                                        <p:cTn id="21" dur="2000"/>
                                        <p:tgtEl>
                                          <p:spTgt spid="7"/>
                                        </p:tgtEl>
                                      </p:cBhvr>
                                    </p:animEffect>
                                  </p:childTnLst>
                                </p:cTn>
                              </p:par>
                            </p:childTnLst>
                          </p:cTn>
                        </p:par>
                        <p:par>
                          <p:cTn id="22" fill="hold">
                            <p:stCondLst>
                              <p:cond delay="2000"/>
                            </p:stCondLst>
                            <p:childTnLst>
                              <p:par>
                                <p:cTn id="23" presetID="2" presetClass="entr" presetSubtype="8" fill="hold" grpId="0" nodeType="after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1000" fill="hold"/>
                                        <p:tgtEl>
                                          <p:spTgt spid="8"/>
                                        </p:tgtEl>
                                        <p:attrNameLst>
                                          <p:attrName>ppt_x</p:attrName>
                                        </p:attrNameLst>
                                      </p:cBhvr>
                                      <p:tavLst>
                                        <p:tav tm="0">
                                          <p:val>
                                            <p:strVal val="0-#ppt_w/2"/>
                                          </p:val>
                                        </p:tav>
                                        <p:tav tm="100000">
                                          <p:val>
                                            <p:strVal val="#ppt_x"/>
                                          </p:val>
                                        </p:tav>
                                      </p:tavLst>
                                    </p:anim>
                                    <p:anim calcmode="lin" valueType="num">
                                      <p:cBhvr additive="base">
                                        <p:cTn id="26" dur="10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dissolve">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circle(in)">
                                      <p:cBhvr>
                                        <p:cTn id="36" dur="2000"/>
                                        <p:tgtEl>
                                          <p:spTgt spid="11"/>
                                        </p:tgtEl>
                                      </p:cBhvr>
                                    </p:animEffect>
                                  </p:childTnLst>
                                </p:cTn>
                              </p:par>
                            </p:childTnLst>
                          </p:cTn>
                        </p:par>
                        <p:par>
                          <p:cTn id="37" fill="hold">
                            <p:stCondLst>
                              <p:cond delay="2000"/>
                            </p:stCondLst>
                            <p:childTnLst>
                              <p:par>
                                <p:cTn id="38" presetID="2" presetClass="entr" presetSubtype="8" fill="hold" grpId="0" nodeType="afterEffect">
                                  <p:stCondLst>
                                    <p:cond delay="0"/>
                                  </p:stCondLst>
                                  <p:childTnLst>
                                    <p:set>
                                      <p:cBhvr>
                                        <p:cTn id="39" dur="1" fill="hold">
                                          <p:stCondLst>
                                            <p:cond delay="0"/>
                                          </p:stCondLst>
                                        </p:cTn>
                                        <p:tgtEl>
                                          <p:spTgt spid="12"/>
                                        </p:tgtEl>
                                        <p:attrNameLst>
                                          <p:attrName>style.visibility</p:attrName>
                                        </p:attrNameLst>
                                      </p:cBhvr>
                                      <p:to>
                                        <p:strVal val="visible"/>
                                      </p:to>
                                    </p:set>
                                    <p:anim calcmode="lin" valueType="num">
                                      <p:cBhvr additive="base">
                                        <p:cTn id="40" dur="1000" fill="hold"/>
                                        <p:tgtEl>
                                          <p:spTgt spid="12"/>
                                        </p:tgtEl>
                                        <p:attrNameLst>
                                          <p:attrName>ppt_x</p:attrName>
                                        </p:attrNameLst>
                                      </p:cBhvr>
                                      <p:tavLst>
                                        <p:tav tm="0">
                                          <p:val>
                                            <p:strVal val="0-#ppt_w/2"/>
                                          </p:val>
                                        </p:tav>
                                        <p:tav tm="100000">
                                          <p:val>
                                            <p:strVal val="#ppt_x"/>
                                          </p:val>
                                        </p:tav>
                                      </p:tavLst>
                                    </p:anim>
                                    <p:anim calcmode="lin" valueType="num">
                                      <p:cBhvr additive="base">
                                        <p:cTn id="41" dur="10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nodeType="click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dissolve">
                                      <p:cBhvr>
                                        <p:cTn id="46" dur="500"/>
                                        <p:tgtEl>
                                          <p:spTgt spid="13"/>
                                        </p:tgtEl>
                                      </p:cBhvr>
                                    </p:animEffect>
                                  </p:childTnLst>
                                </p:cTn>
                              </p:par>
                            </p:childTnLst>
                          </p:cTn>
                        </p:par>
                      </p:childTnLst>
                    </p:cTn>
                  </p:par>
                  <p:par>
                    <p:cTn id="47" fill="hold">
                      <p:stCondLst>
                        <p:cond delay="indefinite"/>
                      </p:stCondLst>
                      <p:childTnLst>
                        <p:par>
                          <p:cTn id="48" fill="hold">
                            <p:stCondLst>
                              <p:cond delay="0"/>
                            </p:stCondLst>
                            <p:childTnLst>
                              <p:par>
                                <p:cTn id="49" presetID="6" presetClass="entr" presetSubtype="16"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circle(in)">
                                      <p:cBhvr>
                                        <p:cTn id="51" dur="2000"/>
                                        <p:tgtEl>
                                          <p:spTgt spid="14"/>
                                        </p:tgtEl>
                                      </p:cBhvr>
                                    </p:animEffect>
                                  </p:childTnLst>
                                </p:cTn>
                              </p:par>
                            </p:childTnLst>
                          </p:cTn>
                        </p:par>
                        <p:par>
                          <p:cTn id="52" fill="hold">
                            <p:stCondLst>
                              <p:cond delay="2000"/>
                            </p:stCondLst>
                            <p:childTnLst>
                              <p:par>
                                <p:cTn id="53" presetID="2" presetClass="entr" presetSubtype="8" fill="hold" grpId="0" nodeType="afterEffect">
                                  <p:stCondLst>
                                    <p:cond delay="0"/>
                                  </p:stCondLst>
                                  <p:childTnLst>
                                    <p:set>
                                      <p:cBhvr>
                                        <p:cTn id="54" dur="1" fill="hold">
                                          <p:stCondLst>
                                            <p:cond delay="0"/>
                                          </p:stCondLst>
                                        </p:cTn>
                                        <p:tgtEl>
                                          <p:spTgt spid="15"/>
                                        </p:tgtEl>
                                        <p:attrNameLst>
                                          <p:attrName>style.visibility</p:attrName>
                                        </p:attrNameLst>
                                      </p:cBhvr>
                                      <p:to>
                                        <p:strVal val="visible"/>
                                      </p:to>
                                    </p:set>
                                    <p:anim calcmode="lin" valueType="num">
                                      <p:cBhvr additive="base">
                                        <p:cTn id="55" dur="1000" fill="hold"/>
                                        <p:tgtEl>
                                          <p:spTgt spid="15"/>
                                        </p:tgtEl>
                                        <p:attrNameLst>
                                          <p:attrName>ppt_x</p:attrName>
                                        </p:attrNameLst>
                                      </p:cBhvr>
                                      <p:tavLst>
                                        <p:tav tm="0">
                                          <p:val>
                                            <p:strVal val="0-#ppt_w/2"/>
                                          </p:val>
                                        </p:tav>
                                        <p:tav tm="100000">
                                          <p:val>
                                            <p:strVal val="#ppt_x"/>
                                          </p:val>
                                        </p:tav>
                                      </p:tavLst>
                                    </p:anim>
                                    <p:anim calcmode="lin" valueType="num">
                                      <p:cBhvr additive="base">
                                        <p:cTn id="56" dur="10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9" presetClass="entr" presetSubtype="0" fill="hold" nodeType="clickEffect">
                                  <p:stCondLst>
                                    <p:cond delay="0"/>
                                  </p:stCondLst>
                                  <p:childTnLst>
                                    <p:set>
                                      <p:cBhvr>
                                        <p:cTn id="60" dur="1" fill="hold">
                                          <p:stCondLst>
                                            <p:cond delay="0"/>
                                          </p:stCondLst>
                                        </p:cTn>
                                        <p:tgtEl>
                                          <p:spTgt spid="17"/>
                                        </p:tgtEl>
                                        <p:attrNameLst>
                                          <p:attrName>style.visibility</p:attrName>
                                        </p:attrNameLst>
                                      </p:cBhvr>
                                      <p:to>
                                        <p:strVal val="visible"/>
                                      </p:to>
                                    </p:set>
                                    <p:animEffect transition="in" filter="dissolve">
                                      <p:cBhvr>
                                        <p:cTn id="61" dur="500"/>
                                        <p:tgtEl>
                                          <p:spTgt spid="17"/>
                                        </p:tgtEl>
                                      </p:cBhvr>
                                    </p:animEffect>
                                  </p:childTnLst>
                                </p:cTn>
                              </p:par>
                            </p:childTnLst>
                          </p:cTn>
                        </p:par>
                      </p:childTnLst>
                    </p:cTn>
                  </p:par>
                  <p:par>
                    <p:cTn id="62" fill="hold">
                      <p:stCondLst>
                        <p:cond delay="indefinite"/>
                      </p:stCondLst>
                      <p:childTnLst>
                        <p:par>
                          <p:cTn id="63" fill="hold">
                            <p:stCondLst>
                              <p:cond delay="0"/>
                            </p:stCondLst>
                            <p:childTnLst>
                              <p:par>
                                <p:cTn id="64" presetID="18" presetClass="entr" presetSubtype="3" fill="hold" nodeType="clickEffect">
                                  <p:stCondLst>
                                    <p:cond delay="0"/>
                                  </p:stCondLst>
                                  <p:childTnLst>
                                    <p:set>
                                      <p:cBhvr>
                                        <p:cTn id="65" dur="1" fill="hold">
                                          <p:stCondLst>
                                            <p:cond delay="0"/>
                                          </p:stCondLst>
                                        </p:cTn>
                                        <p:tgtEl>
                                          <p:spTgt spid="18"/>
                                        </p:tgtEl>
                                        <p:attrNameLst>
                                          <p:attrName>style.visibility</p:attrName>
                                        </p:attrNameLst>
                                      </p:cBhvr>
                                      <p:to>
                                        <p:strVal val="visible"/>
                                      </p:to>
                                    </p:set>
                                    <p:animEffect transition="in" filter="strips(upRight)">
                                      <p:cBhvr>
                                        <p:cTn id="66"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p:bldP spid="8" grpId="0"/>
      <p:bldP spid="11" grpId="0"/>
      <p:bldP spid="12" grpId="0"/>
      <p:bldP spid="14" grpId="0"/>
      <p:bldP spid="1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CuadroTexto"/>
          <p:cNvSpPr txBox="1">
            <a:spLocks noChangeArrowheads="1"/>
          </p:cNvSpPr>
          <p:nvPr/>
        </p:nvSpPr>
        <p:spPr bwMode="auto">
          <a:xfrm>
            <a:off x="1743456" y="670560"/>
            <a:ext cx="7266432" cy="954107"/>
          </a:xfrm>
          <a:prstGeom prst="rect">
            <a:avLst/>
          </a:prstGeom>
          <a:solidFill>
            <a:srgbClr val="FF99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sz="2800" dirty="0">
                <a:solidFill>
                  <a:schemeClr val="bg1"/>
                </a:solidFill>
              </a:rPr>
              <a:t>ECUACIONES DE 1º GRADO CON DENOMINADOR</a:t>
            </a:r>
          </a:p>
        </p:txBody>
      </p:sp>
      <p:sp>
        <p:nvSpPr>
          <p:cNvPr id="6" name="AutoShape 36"/>
          <p:cNvSpPr>
            <a:spLocks noChangeArrowheads="1"/>
          </p:cNvSpPr>
          <p:nvPr/>
        </p:nvSpPr>
        <p:spPr bwMode="auto">
          <a:xfrm>
            <a:off x="151321" y="1783461"/>
            <a:ext cx="2792412" cy="671513"/>
          </a:xfrm>
          <a:prstGeom prst="rightArrow">
            <a:avLst>
              <a:gd name="adj1" fmla="val 50000"/>
              <a:gd name="adj2" fmla="val 107156"/>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spcBef>
                <a:spcPct val="50000"/>
              </a:spcBef>
            </a:pPr>
            <a:r>
              <a:rPr lang="es-ES" altLang="es-MX" sz="1600" dirty="0"/>
              <a:t>Resolver la ecuación</a:t>
            </a:r>
          </a:p>
        </p:txBody>
      </p:sp>
      <p:graphicFrame>
        <p:nvGraphicFramePr>
          <p:cNvPr id="7" name="Object 23"/>
          <p:cNvGraphicFramePr>
            <a:graphicFrameLocks noChangeAspect="1"/>
          </p:cNvGraphicFramePr>
          <p:nvPr>
            <p:extLst>
              <p:ext uri="{D42A27DB-BD31-4B8C-83A1-F6EECF244321}">
                <p14:modId xmlns:p14="http://schemas.microsoft.com/office/powerpoint/2010/main" val="2636079544"/>
              </p:ext>
            </p:extLst>
          </p:nvPr>
        </p:nvGraphicFramePr>
        <p:xfrm>
          <a:off x="3508058" y="1783461"/>
          <a:ext cx="3960812" cy="828675"/>
        </p:xfrm>
        <a:graphic>
          <a:graphicData uri="http://schemas.openxmlformats.org/presentationml/2006/ole">
            <mc:AlternateContent xmlns:mc="http://schemas.openxmlformats.org/markup-compatibility/2006">
              <mc:Choice xmlns:v="urn:schemas-microsoft-com:vml" Requires="v">
                <p:oleObj spid="_x0000_s7177" name="Ecuación" r:id="rId3" imgW="1295400" imgH="457200" progId="Equation.3">
                  <p:embed/>
                </p:oleObj>
              </mc:Choice>
              <mc:Fallback>
                <p:oleObj name="Ecuación" r:id="rId3" imgW="129540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8058" y="1783461"/>
                        <a:ext cx="3960812"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 name="Text Box 37"/>
          <p:cNvSpPr txBox="1">
            <a:spLocks noChangeArrowheads="1"/>
          </p:cNvSpPr>
          <p:nvPr/>
        </p:nvSpPr>
        <p:spPr bwMode="auto">
          <a:xfrm>
            <a:off x="0" y="2454974"/>
            <a:ext cx="7556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sz="4000" dirty="0">
                <a:solidFill>
                  <a:srgbClr val="FF9900"/>
                </a:solidFill>
                <a:latin typeface="SimSun" panose="02010600030101010101" pitchFamily="2" charset="-122"/>
                <a:ea typeface="SimSun" panose="02010600030101010101" pitchFamily="2" charset="-122"/>
                <a:sym typeface="Wingdings" panose="05000000000000000000" pitchFamily="2" charset="2"/>
              </a:rPr>
              <a:t></a:t>
            </a:r>
          </a:p>
        </p:txBody>
      </p:sp>
      <p:sp>
        <p:nvSpPr>
          <p:cNvPr id="9" name="Text Box 10"/>
          <p:cNvSpPr txBox="1">
            <a:spLocks noChangeArrowheads="1"/>
          </p:cNvSpPr>
          <p:nvPr/>
        </p:nvSpPr>
        <p:spPr bwMode="auto">
          <a:xfrm>
            <a:off x="541465" y="2770930"/>
            <a:ext cx="4211637"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sz="2000" dirty="0"/>
              <a:t>Calculamos el mínimo común múltiplo de los denominadores</a:t>
            </a:r>
          </a:p>
        </p:txBody>
      </p:sp>
      <p:sp>
        <p:nvSpPr>
          <p:cNvPr id="10" name="Text Box 32"/>
          <p:cNvSpPr txBox="1">
            <a:spLocks noChangeArrowheads="1"/>
          </p:cNvSpPr>
          <p:nvPr/>
        </p:nvSpPr>
        <p:spPr bwMode="auto">
          <a:xfrm>
            <a:off x="4753102" y="3075730"/>
            <a:ext cx="37449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sz="2000" dirty="0" err="1"/>
              <a:t>m.c.m</a:t>
            </a:r>
            <a:r>
              <a:rPr lang="es-ES" altLang="es-MX" sz="2000" dirty="0"/>
              <a:t>. (4, 9, 36)= 36</a:t>
            </a:r>
          </a:p>
        </p:txBody>
      </p:sp>
      <p:sp>
        <p:nvSpPr>
          <p:cNvPr id="11" name="Text Box 38"/>
          <p:cNvSpPr txBox="1">
            <a:spLocks noChangeArrowheads="1"/>
          </p:cNvSpPr>
          <p:nvPr/>
        </p:nvSpPr>
        <p:spPr bwMode="auto">
          <a:xfrm>
            <a:off x="0" y="3437723"/>
            <a:ext cx="7556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sz="4000" dirty="0">
                <a:solidFill>
                  <a:srgbClr val="FF9900"/>
                </a:solidFill>
                <a:latin typeface="SimSun" panose="02010600030101010101" pitchFamily="2" charset="-122"/>
                <a:ea typeface="SimSun" panose="02010600030101010101" pitchFamily="2" charset="-122"/>
                <a:sym typeface="Wingdings" panose="05000000000000000000" pitchFamily="2" charset="2"/>
              </a:rPr>
              <a:t></a:t>
            </a:r>
          </a:p>
        </p:txBody>
      </p:sp>
      <p:sp>
        <p:nvSpPr>
          <p:cNvPr id="12" name="Text Box 33"/>
          <p:cNvSpPr txBox="1">
            <a:spLocks noChangeArrowheads="1"/>
          </p:cNvSpPr>
          <p:nvPr/>
        </p:nvSpPr>
        <p:spPr bwMode="auto">
          <a:xfrm>
            <a:off x="588519" y="3472605"/>
            <a:ext cx="2592387"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sz="2000" dirty="0"/>
              <a:t>Multiplicamos los dos miembros de la ecuación por  ese número</a:t>
            </a:r>
          </a:p>
        </p:txBody>
      </p:sp>
      <p:graphicFrame>
        <p:nvGraphicFramePr>
          <p:cNvPr id="13" name="Object 13"/>
          <p:cNvGraphicFramePr>
            <a:graphicFrameLocks noChangeAspect="1"/>
          </p:cNvGraphicFramePr>
          <p:nvPr>
            <p:extLst>
              <p:ext uri="{D42A27DB-BD31-4B8C-83A1-F6EECF244321}">
                <p14:modId xmlns:p14="http://schemas.microsoft.com/office/powerpoint/2010/main" val="3408101031"/>
              </p:ext>
            </p:extLst>
          </p:nvPr>
        </p:nvGraphicFramePr>
        <p:xfrm>
          <a:off x="3378962" y="3758399"/>
          <a:ext cx="5899150" cy="908050"/>
        </p:xfrm>
        <a:graphic>
          <a:graphicData uri="http://schemas.openxmlformats.org/presentationml/2006/ole">
            <mc:AlternateContent xmlns:mc="http://schemas.openxmlformats.org/markup-compatibility/2006">
              <mc:Choice xmlns:v="urn:schemas-microsoft-com:vml" Requires="v">
                <p:oleObj spid="_x0000_s7178" name="Ecuación" r:id="rId5" imgW="1955800" imgH="393700" progId="Equation.3">
                  <p:embed/>
                </p:oleObj>
              </mc:Choice>
              <mc:Fallback>
                <p:oleObj name="Ecuación" r:id="rId5" imgW="1955800" imgH="3937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78962" y="3758399"/>
                        <a:ext cx="5899150" cy="908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 name="Text Box 39"/>
          <p:cNvSpPr txBox="1">
            <a:spLocks noChangeArrowheads="1"/>
          </p:cNvSpPr>
          <p:nvPr/>
        </p:nvSpPr>
        <p:spPr bwMode="auto">
          <a:xfrm>
            <a:off x="12638" y="4618868"/>
            <a:ext cx="7556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sz="4000" dirty="0">
                <a:solidFill>
                  <a:srgbClr val="FF9900"/>
                </a:solidFill>
                <a:latin typeface="SimSun" panose="02010600030101010101" pitchFamily="2" charset="-122"/>
                <a:ea typeface="SimSun" panose="02010600030101010101" pitchFamily="2" charset="-122"/>
                <a:sym typeface="Wingdings" panose="05000000000000000000" pitchFamily="2" charset="2"/>
              </a:rPr>
              <a:t></a:t>
            </a:r>
          </a:p>
        </p:txBody>
      </p:sp>
      <p:sp>
        <p:nvSpPr>
          <p:cNvPr id="15" name="Text Box 14"/>
          <p:cNvSpPr txBox="1">
            <a:spLocks noChangeArrowheads="1"/>
          </p:cNvSpPr>
          <p:nvPr/>
        </p:nvSpPr>
        <p:spPr bwMode="auto">
          <a:xfrm>
            <a:off x="606172" y="4869821"/>
            <a:ext cx="3024187"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sz="2000" dirty="0"/>
              <a:t>Realizamos las divisiones numéricas</a:t>
            </a:r>
          </a:p>
        </p:txBody>
      </p:sp>
      <p:graphicFrame>
        <p:nvGraphicFramePr>
          <p:cNvPr id="16" name="Object 34"/>
          <p:cNvGraphicFramePr>
            <a:graphicFrameLocks noChangeAspect="1"/>
          </p:cNvGraphicFramePr>
          <p:nvPr>
            <p:extLst>
              <p:ext uri="{D42A27DB-BD31-4B8C-83A1-F6EECF244321}">
                <p14:modId xmlns:p14="http://schemas.microsoft.com/office/powerpoint/2010/main" val="77024956"/>
              </p:ext>
            </p:extLst>
          </p:nvPr>
        </p:nvGraphicFramePr>
        <p:xfrm>
          <a:off x="3863340" y="4985160"/>
          <a:ext cx="4224338" cy="533400"/>
        </p:xfrm>
        <a:graphic>
          <a:graphicData uri="http://schemas.openxmlformats.org/presentationml/2006/ole">
            <mc:AlternateContent xmlns:mc="http://schemas.openxmlformats.org/markup-compatibility/2006">
              <mc:Choice xmlns:v="urn:schemas-microsoft-com:vml" Requires="v">
                <p:oleObj spid="_x0000_s7179" name="Ecuación" r:id="rId7" imgW="1612900" imgH="203200" progId="Equation.3">
                  <p:embed/>
                </p:oleObj>
              </mc:Choice>
              <mc:Fallback>
                <p:oleObj name="Ecuación" r:id="rId7" imgW="1612900" imgH="2032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63340" y="4985160"/>
                        <a:ext cx="4224338"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7" name="Text Box 40"/>
          <p:cNvSpPr txBox="1">
            <a:spLocks noChangeArrowheads="1"/>
          </p:cNvSpPr>
          <p:nvPr/>
        </p:nvSpPr>
        <p:spPr bwMode="auto">
          <a:xfrm>
            <a:off x="29847" y="5536614"/>
            <a:ext cx="7556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sz="4000" dirty="0">
                <a:solidFill>
                  <a:srgbClr val="FF9900"/>
                </a:solidFill>
                <a:latin typeface="SimSun" panose="02010600030101010101" pitchFamily="2" charset="-122"/>
                <a:ea typeface="SimSun" panose="02010600030101010101" pitchFamily="2" charset="-122"/>
                <a:sym typeface="Wingdings" panose="05000000000000000000" pitchFamily="2" charset="2"/>
              </a:rPr>
              <a:t></a:t>
            </a:r>
          </a:p>
        </p:txBody>
      </p:sp>
      <p:sp>
        <p:nvSpPr>
          <p:cNvPr id="18" name="Text Box 35"/>
          <p:cNvSpPr txBox="1">
            <a:spLocks noChangeArrowheads="1"/>
          </p:cNvSpPr>
          <p:nvPr/>
        </p:nvSpPr>
        <p:spPr bwMode="auto">
          <a:xfrm>
            <a:off x="660465" y="5636498"/>
            <a:ext cx="3024187"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sz="2000" dirty="0"/>
              <a:t>Operamos los paréntesis</a:t>
            </a:r>
          </a:p>
        </p:txBody>
      </p:sp>
      <p:graphicFrame>
        <p:nvGraphicFramePr>
          <p:cNvPr id="19" name="Object 26"/>
          <p:cNvGraphicFramePr>
            <a:graphicFrameLocks noChangeAspect="1"/>
          </p:cNvGraphicFramePr>
          <p:nvPr>
            <p:extLst>
              <p:ext uri="{D42A27DB-BD31-4B8C-83A1-F6EECF244321}">
                <p14:modId xmlns:p14="http://schemas.microsoft.com/office/powerpoint/2010/main" val="1145105077"/>
              </p:ext>
            </p:extLst>
          </p:nvPr>
        </p:nvGraphicFramePr>
        <p:xfrm>
          <a:off x="3910902" y="5738823"/>
          <a:ext cx="4248150" cy="484187"/>
        </p:xfrm>
        <a:graphic>
          <a:graphicData uri="http://schemas.openxmlformats.org/presentationml/2006/ole">
            <mc:AlternateContent xmlns:mc="http://schemas.openxmlformats.org/markup-compatibility/2006">
              <mc:Choice xmlns:v="urn:schemas-microsoft-com:vml" Requires="v">
                <p:oleObj spid="_x0000_s7180" name="Ecuación" r:id="rId9" imgW="1676400" imgH="190500" progId="Equation.3">
                  <p:embed/>
                </p:oleObj>
              </mc:Choice>
              <mc:Fallback>
                <p:oleObj name="Ecuación" r:id="rId9" imgW="1676400" imgH="1905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10902" y="5738823"/>
                        <a:ext cx="4248150" cy="4841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 name="Text Box 41"/>
          <p:cNvSpPr txBox="1">
            <a:spLocks noChangeArrowheads="1"/>
          </p:cNvSpPr>
          <p:nvPr/>
        </p:nvSpPr>
        <p:spPr bwMode="auto">
          <a:xfrm>
            <a:off x="1124524" y="6267037"/>
            <a:ext cx="7556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sz="4000" dirty="0">
                <a:solidFill>
                  <a:srgbClr val="FF9900"/>
                </a:solidFill>
                <a:latin typeface="SimSun" panose="02010600030101010101" pitchFamily="2" charset="-122"/>
                <a:ea typeface="SimSun" panose="02010600030101010101" pitchFamily="2" charset="-122"/>
                <a:sym typeface="Wingdings" panose="05000000000000000000" pitchFamily="2" charset="2"/>
              </a:rPr>
              <a:t></a:t>
            </a:r>
          </a:p>
        </p:txBody>
      </p:sp>
      <p:sp>
        <p:nvSpPr>
          <p:cNvPr id="21" name="Text Box 18"/>
          <p:cNvSpPr txBox="1">
            <a:spLocks noChangeArrowheads="1"/>
          </p:cNvSpPr>
          <p:nvPr/>
        </p:nvSpPr>
        <p:spPr bwMode="auto">
          <a:xfrm>
            <a:off x="1923066" y="6190707"/>
            <a:ext cx="266382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sz="2000" dirty="0"/>
              <a:t>Agrupamos las incógnitas</a:t>
            </a:r>
          </a:p>
        </p:txBody>
      </p:sp>
      <p:graphicFrame>
        <p:nvGraphicFramePr>
          <p:cNvPr id="22" name="Object 20"/>
          <p:cNvGraphicFramePr>
            <a:graphicFrameLocks noChangeAspect="1"/>
          </p:cNvGraphicFramePr>
          <p:nvPr>
            <p:extLst>
              <p:ext uri="{D42A27DB-BD31-4B8C-83A1-F6EECF244321}">
                <p14:modId xmlns:p14="http://schemas.microsoft.com/office/powerpoint/2010/main" val="2943862766"/>
              </p:ext>
            </p:extLst>
          </p:nvPr>
        </p:nvGraphicFramePr>
        <p:xfrm>
          <a:off x="4148711" y="6267037"/>
          <a:ext cx="5124450" cy="520700"/>
        </p:xfrm>
        <a:graphic>
          <a:graphicData uri="http://schemas.openxmlformats.org/presentationml/2006/ole">
            <mc:AlternateContent xmlns:mc="http://schemas.openxmlformats.org/markup-compatibility/2006">
              <mc:Choice xmlns:v="urn:schemas-microsoft-com:vml" Requires="v">
                <p:oleObj spid="_x0000_s7181" name="Ecuación" r:id="rId11" imgW="1638300" imgH="228600" progId="Equation.3">
                  <p:embed/>
                </p:oleObj>
              </mc:Choice>
              <mc:Fallback>
                <p:oleObj name="Ecuación" r:id="rId11" imgW="1638300" imgH="2286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48711" y="6267037"/>
                        <a:ext cx="5124450"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 name="Object 29"/>
          <p:cNvGraphicFramePr>
            <a:graphicFrameLocks noChangeAspect="1"/>
          </p:cNvGraphicFramePr>
          <p:nvPr>
            <p:extLst>
              <p:ext uri="{D42A27DB-BD31-4B8C-83A1-F6EECF244321}">
                <p14:modId xmlns:p14="http://schemas.microsoft.com/office/powerpoint/2010/main" val="1777019479"/>
              </p:ext>
            </p:extLst>
          </p:nvPr>
        </p:nvGraphicFramePr>
        <p:xfrm>
          <a:off x="9225345" y="5636498"/>
          <a:ext cx="1223963" cy="500063"/>
        </p:xfrm>
        <a:graphic>
          <a:graphicData uri="http://schemas.openxmlformats.org/presentationml/2006/ole">
            <mc:AlternateContent xmlns:mc="http://schemas.openxmlformats.org/markup-compatibility/2006">
              <mc:Choice xmlns:v="urn:schemas-microsoft-com:vml" Requires="v">
                <p:oleObj spid="_x0000_s7182" name="Ecuación" r:id="rId13" imgW="558800" imgH="228600" progId="Equation.3">
                  <p:embed/>
                </p:oleObj>
              </mc:Choice>
              <mc:Fallback>
                <p:oleObj name="Ecuación" r:id="rId13" imgW="558800" imgH="22860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225345" y="5636498"/>
                        <a:ext cx="1223963"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 name="Object 31"/>
          <p:cNvGraphicFramePr>
            <a:graphicFrameLocks noChangeAspect="1"/>
          </p:cNvGraphicFramePr>
          <p:nvPr>
            <p:extLst>
              <p:ext uri="{D42A27DB-BD31-4B8C-83A1-F6EECF244321}">
                <p14:modId xmlns:p14="http://schemas.microsoft.com/office/powerpoint/2010/main" val="1083994650"/>
              </p:ext>
            </p:extLst>
          </p:nvPr>
        </p:nvGraphicFramePr>
        <p:xfrm>
          <a:off x="11015476" y="5582553"/>
          <a:ext cx="1039812" cy="520700"/>
        </p:xfrm>
        <a:graphic>
          <a:graphicData uri="http://schemas.openxmlformats.org/presentationml/2006/ole">
            <mc:AlternateContent xmlns:mc="http://schemas.openxmlformats.org/markup-compatibility/2006">
              <mc:Choice xmlns:v="urn:schemas-microsoft-com:vml" Requires="v">
                <p:oleObj spid="_x0000_s7183" name="Ecuación" r:id="rId15" imgW="355138" imgH="177569" progId="Equation.3">
                  <p:embed/>
                </p:oleObj>
              </mc:Choice>
              <mc:Fallback>
                <p:oleObj name="Ecuación" r:id="rId15" imgW="355138" imgH="177569" progId="Equation.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1015476" y="5582553"/>
                        <a:ext cx="1039812" cy="520700"/>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5" name="Line 42"/>
          <p:cNvSpPr>
            <a:spLocks noChangeShapeType="1"/>
          </p:cNvSpPr>
          <p:nvPr/>
        </p:nvSpPr>
        <p:spPr bwMode="auto">
          <a:xfrm>
            <a:off x="9657146" y="6181418"/>
            <a:ext cx="1584325" cy="0"/>
          </a:xfrm>
          <a:prstGeom prst="line">
            <a:avLst/>
          </a:prstGeom>
          <a:noFill/>
          <a:ln w="38100">
            <a:solidFill>
              <a:srgbClr val="FF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Tree>
    <p:extLst>
      <p:ext uri="{BB962C8B-B14F-4D97-AF65-F5344CB8AC3E}">
        <p14:creationId xmlns:p14="http://schemas.microsoft.com/office/powerpoint/2010/main" val="2456447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downRight)">
                                      <p:cBhvr>
                                        <p:cTn id="12" dur="500"/>
                                        <p:tgtEl>
                                          <p:spTgt spid="6"/>
                                        </p:tgtEl>
                                      </p:cBhvr>
                                    </p:animEffect>
                                  </p:childTnLst>
                                </p:cTn>
                              </p:par>
                            </p:childTnLst>
                          </p:cTn>
                        </p:par>
                        <p:par>
                          <p:cTn id="13" fill="hold">
                            <p:stCondLst>
                              <p:cond delay="500"/>
                            </p:stCondLst>
                            <p:childTnLst>
                              <p:par>
                                <p:cTn id="14" presetID="9" presetClass="entr" presetSubtype="0" fill="hold"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circle(in)">
                                      <p:cBhvr>
                                        <p:cTn id="21" dur="2000"/>
                                        <p:tgtEl>
                                          <p:spTgt spid="8"/>
                                        </p:tgtEl>
                                      </p:cBhvr>
                                    </p:animEffect>
                                  </p:childTnLst>
                                </p:cTn>
                              </p:par>
                            </p:childTnLst>
                          </p:cTn>
                        </p:par>
                        <p:par>
                          <p:cTn id="22" fill="hold">
                            <p:stCondLst>
                              <p:cond delay="2000"/>
                            </p:stCondLst>
                            <p:childTnLst>
                              <p:par>
                                <p:cTn id="23" presetID="2" presetClass="entr" presetSubtype="8" fill="hold" grpId="0" nodeType="after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1000" fill="hold"/>
                                        <p:tgtEl>
                                          <p:spTgt spid="9"/>
                                        </p:tgtEl>
                                        <p:attrNameLst>
                                          <p:attrName>ppt_x</p:attrName>
                                        </p:attrNameLst>
                                      </p:cBhvr>
                                      <p:tavLst>
                                        <p:tav tm="0">
                                          <p:val>
                                            <p:strVal val="0-#ppt_w/2"/>
                                          </p:val>
                                        </p:tav>
                                        <p:tav tm="100000">
                                          <p:val>
                                            <p:strVal val="#ppt_x"/>
                                          </p:val>
                                        </p:tav>
                                      </p:tavLst>
                                    </p:anim>
                                    <p:anim calcmode="lin" valueType="num">
                                      <p:cBhvr additive="base">
                                        <p:cTn id="26" dur="1000" fill="hold"/>
                                        <p:tgtEl>
                                          <p:spTgt spid="9"/>
                                        </p:tgtEl>
                                        <p:attrNameLst>
                                          <p:attrName>ppt_y</p:attrName>
                                        </p:attrNameLst>
                                      </p:cBhvr>
                                      <p:tavLst>
                                        <p:tav tm="0">
                                          <p:val>
                                            <p:strVal val="#ppt_y"/>
                                          </p:val>
                                        </p:tav>
                                        <p:tav tm="100000">
                                          <p:val>
                                            <p:strVal val="#ppt_y"/>
                                          </p:val>
                                        </p:tav>
                                      </p:tavLst>
                                    </p:anim>
                                  </p:childTnLst>
                                </p:cTn>
                              </p:par>
                            </p:childTnLst>
                          </p:cTn>
                        </p:par>
                        <p:par>
                          <p:cTn id="27" fill="hold">
                            <p:stCondLst>
                              <p:cond delay="3000"/>
                            </p:stCondLst>
                            <p:childTnLst>
                              <p:par>
                                <p:cTn id="28" presetID="2" presetClass="entr" presetSubtype="2" fill="hold" grpId="0" nodeType="after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additive="base">
                                        <p:cTn id="30" dur="2000" fill="hold"/>
                                        <p:tgtEl>
                                          <p:spTgt spid="10"/>
                                        </p:tgtEl>
                                        <p:attrNameLst>
                                          <p:attrName>ppt_x</p:attrName>
                                        </p:attrNameLst>
                                      </p:cBhvr>
                                      <p:tavLst>
                                        <p:tav tm="0">
                                          <p:val>
                                            <p:strVal val="1+#ppt_w/2"/>
                                          </p:val>
                                        </p:tav>
                                        <p:tav tm="100000">
                                          <p:val>
                                            <p:strVal val="#ppt_x"/>
                                          </p:val>
                                        </p:tav>
                                      </p:tavLst>
                                    </p:anim>
                                    <p:anim calcmode="lin" valueType="num">
                                      <p:cBhvr additive="base">
                                        <p:cTn id="31" dur="20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circle(in)">
                                      <p:cBhvr>
                                        <p:cTn id="36" dur="2000"/>
                                        <p:tgtEl>
                                          <p:spTgt spid="11"/>
                                        </p:tgtEl>
                                      </p:cBhvr>
                                    </p:animEffect>
                                  </p:childTnLst>
                                </p:cTn>
                              </p:par>
                            </p:childTnLst>
                          </p:cTn>
                        </p:par>
                        <p:par>
                          <p:cTn id="37" fill="hold">
                            <p:stCondLst>
                              <p:cond delay="2000"/>
                            </p:stCondLst>
                            <p:childTnLst>
                              <p:par>
                                <p:cTn id="38" presetID="2" presetClass="entr" presetSubtype="8" fill="hold" grpId="0" nodeType="afterEffect">
                                  <p:stCondLst>
                                    <p:cond delay="0"/>
                                  </p:stCondLst>
                                  <p:childTnLst>
                                    <p:set>
                                      <p:cBhvr>
                                        <p:cTn id="39" dur="1" fill="hold">
                                          <p:stCondLst>
                                            <p:cond delay="0"/>
                                          </p:stCondLst>
                                        </p:cTn>
                                        <p:tgtEl>
                                          <p:spTgt spid="12"/>
                                        </p:tgtEl>
                                        <p:attrNameLst>
                                          <p:attrName>style.visibility</p:attrName>
                                        </p:attrNameLst>
                                      </p:cBhvr>
                                      <p:to>
                                        <p:strVal val="visible"/>
                                      </p:to>
                                    </p:set>
                                    <p:anim calcmode="lin" valueType="num">
                                      <p:cBhvr additive="base">
                                        <p:cTn id="40" dur="1000" fill="hold"/>
                                        <p:tgtEl>
                                          <p:spTgt spid="12"/>
                                        </p:tgtEl>
                                        <p:attrNameLst>
                                          <p:attrName>ppt_x</p:attrName>
                                        </p:attrNameLst>
                                      </p:cBhvr>
                                      <p:tavLst>
                                        <p:tav tm="0">
                                          <p:val>
                                            <p:strVal val="0-#ppt_w/2"/>
                                          </p:val>
                                        </p:tav>
                                        <p:tav tm="100000">
                                          <p:val>
                                            <p:strVal val="#ppt_x"/>
                                          </p:val>
                                        </p:tav>
                                      </p:tavLst>
                                    </p:anim>
                                    <p:anim calcmode="lin" valueType="num">
                                      <p:cBhvr additive="base">
                                        <p:cTn id="41" dur="10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nodeType="click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dissolve">
                                      <p:cBhvr>
                                        <p:cTn id="46" dur="500"/>
                                        <p:tgtEl>
                                          <p:spTgt spid="13"/>
                                        </p:tgtEl>
                                      </p:cBhvr>
                                    </p:animEffect>
                                  </p:childTnLst>
                                </p:cTn>
                              </p:par>
                            </p:childTnLst>
                          </p:cTn>
                        </p:par>
                      </p:childTnLst>
                    </p:cTn>
                  </p:par>
                  <p:par>
                    <p:cTn id="47" fill="hold">
                      <p:stCondLst>
                        <p:cond delay="indefinite"/>
                      </p:stCondLst>
                      <p:childTnLst>
                        <p:par>
                          <p:cTn id="48" fill="hold">
                            <p:stCondLst>
                              <p:cond delay="0"/>
                            </p:stCondLst>
                            <p:childTnLst>
                              <p:par>
                                <p:cTn id="49" presetID="6" presetClass="entr" presetSubtype="16"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circle(in)">
                                      <p:cBhvr>
                                        <p:cTn id="51" dur="2000"/>
                                        <p:tgtEl>
                                          <p:spTgt spid="14"/>
                                        </p:tgtEl>
                                      </p:cBhvr>
                                    </p:animEffect>
                                  </p:childTnLst>
                                </p:cTn>
                              </p:par>
                            </p:childTnLst>
                          </p:cTn>
                        </p:par>
                        <p:par>
                          <p:cTn id="52" fill="hold">
                            <p:stCondLst>
                              <p:cond delay="2000"/>
                            </p:stCondLst>
                            <p:childTnLst>
                              <p:par>
                                <p:cTn id="53" presetID="2" presetClass="entr" presetSubtype="8" fill="hold" grpId="0" nodeType="afterEffect">
                                  <p:stCondLst>
                                    <p:cond delay="0"/>
                                  </p:stCondLst>
                                  <p:childTnLst>
                                    <p:set>
                                      <p:cBhvr>
                                        <p:cTn id="54" dur="1" fill="hold">
                                          <p:stCondLst>
                                            <p:cond delay="0"/>
                                          </p:stCondLst>
                                        </p:cTn>
                                        <p:tgtEl>
                                          <p:spTgt spid="15"/>
                                        </p:tgtEl>
                                        <p:attrNameLst>
                                          <p:attrName>style.visibility</p:attrName>
                                        </p:attrNameLst>
                                      </p:cBhvr>
                                      <p:to>
                                        <p:strVal val="visible"/>
                                      </p:to>
                                    </p:set>
                                    <p:anim calcmode="lin" valueType="num">
                                      <p:cBhvr additive="base">
                                        <p:cTn id="55" dur="1000" fill="hold"/>
                                        <p:tgtEl>
                                          <p:spTgt spid="15"/>
                                        </p:tgtEl>
                                        <p:attrNameLst>
                                          <p:attrName>ppt_x</p:attrName>
                                        </p:attrNameLst>
                                      </p:cBhvr>
                                      <p:tavLst>
                                        <p:tav tm="0">
                                          <p:val>
                                            <p:strVal val="0-#ppt_w/2"/>
                                          </p:val>
                                        </p:tav>
                                        <p:tav tm="100000">
                                          <p:val>
                                            <p:strVal val="#ppt_x"/>
                                          </p:val>
                                        </p:tav>
                                      </p:tavLst>
                                    </p:anim>
                                    <p:anim calcmode="lin" valueType="num">
                                      <p:cBhvr additive="base">
                                        <p:cTn id="56" dur="10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9" presetClass="entr" presetSubtype="0" fill="hold" nodeType="clickEffect">
                                  <p:stCondLst>
                                    <p:cond delay="0"/>
                                  </p:stCondLst>
                                  <p:childTnLst>
                                    <p:set>
                                      <p:cBhvr>
                                        <p:cTn id="60" dur="1" fill="hold">
                                          <p:stCondLst>
                                            <p:cond delay="0"/>
                                          </p:stCondLst>
                                        </p:cTn>
                                        <p:tgtEl>
                                          <p:spTgt spid="16"/>
                                        </p:tgtEl>
                                        <p:attrNameLst>
                                          <p:attrName>style.visibility</p:attrName>
                                        </p:attrNameLst>
                                      </p:cBhvr>
                                      <p:to>
                                        <p:strVal val="visible"/>
                                      </p:to>
                                    </p:set>
                                    <p:animEffect transition="in" filter="dissolve">
                                      <p:cBhvr>
                                        <p:cTn id="61" dur="500"/>
                                        <p:tgtEl>
                                          <p:spTgt spid="16"/>
                                        </p:tgtEl>
                                      </p:cBhvr>
                                    </p:animEffect>
                                  </p:childTnLst>
                                </p:cTn>
                              </p:par>
                            </p:childTnLst>
                          </p:cTn>
                        </p:par>
                      </p:childTnLst>
                    </p:cTn>
                  </p:par>
                  <p:par>
                    <p:cTn id="62" fill="hold">
                      <p:stCondLst>
                        <p:cond delay="indefinite"/>
                      </p:stCondLst>
                      <p:childTnLst>
                        <p:par>
                          <p:cTn id="63" fill="hold">
                            <p:stCondLst>
                              <p:cond delay="0"/>
                            </p:stCondLst>
                            <p:childTnLst>
                              <p:par>
                                <p:cTn id="64" presetID="6" presetClass="entr" presetSubtype="16" fill="hold" grpId="0" nodeType="clickEffect">
                                  <p:stCondLst>
                                    <p:cond delay="0"/>
                                  </p:stCondLst>
                                  <p:childTnLst>
                                    <p:set>
                                      <p:cBhvr>
                                        <p:cTn id="65" dur="1" fill="hold">
                                          <p:stCondLst>
                                            <p:cond delay="0"/>
                                          </p:stCondLst>
                                        </p:cTn>
                                        <p:tgtEl>
                                          <p:spTgt spid="17"/>
                                        </p:tgtEl>
                                        <p:attrNameLst>
                                          <p:attrName>style.visibility</p:attrName>
                                        </p:attrNameLst>
                                      </p:cBhvr>
                                      <p:to>
                                        <p:strVal val="visible"/>
                                      </p:to>
                                    </p:set>
                                    <p:animEffect transition="in" filter="circle(in)">
                                      <p:cBhvr>
                                        <p:cTn id="66" dur="2000"/>
                                        <p:tgtEl>
                                          <p:spTgt spid="17"/>
                                        </p:tgtEl>
                                      </p:cBhvr>
                                    </p:animEffect>
                                  </p:childTnLst>
                                </p:cTn>
                              </p:par>
                            </p:childTnLst>
                          </p:cTn>
                        </p:par>
                        <p:par>
                          <p:cTn id="67" fill="hold">
                            <p:stCondLst>
                              <p:cond delay="2000"/>
                            </p:stCondLst>
                            <p:childTnLst>
                              <p:par>
                                <p:cTn id="68" presetID="2" presetClass="entr" presetSubtype="8" fill="hold" grpId="0" nodeType="afterEffect">
                                  <p:stCondLst>
                                    <p:cond delay="0"/>
                                  </p:stCondLst>
                                  <p:childTnLst>
                                    <p:set>
                                      <p:cBhvr>
                                        <p:cTn id="69" dur="1" fill="hold">
                                          <p:stCondLst>
                                            <p:cond delay="0"/>
                                          </p:stCondLst>
                                        </p:cTn>
                                        <p:tgtEl>
                                          <p:spTgt spid="18"/>
                                        </p:tgtEl>
                                        <p:attrNameLst>
                                          <p:attrName>style.visibility</p:attrName>
                                        </p:attrNameLst>
                                      </p:cBhvr>
                                      <p:to>
                                        <p:strVal val="visible"/>
                                      </p:to>
                                    </p:set>
                                    <p:anim calcmode="lin" valueType="num">
                                      <p:cBhvr additive="base">
                                        <p:cTn id="70" dur="1000" fill="hold"/>
                                        <p:tgtEl>
                                          <p:spTgt spid="18"/>
                                        </p:tgtEl>
                                        <p:attrNameLst>
                                          <p:attrName>ppt_x</p:attrName>
                                        </p:attrNameLst>
                                      </p:cBhvr>
                                      <p:tavLst>
                                        <p:tav tm="0">
                                          <p:val>
                                            <p:strVal val="0-#ppt_w/2"/>
                                          </p:val>
                                        </p:tav>
                                        <p:tav tm="100000">
                                          <p:val>
                                            <p:strVal val="#ppt_x"/>
                                          </p:val>
                                        </p:tav>
                                      </p:tavLst>
                                    </p:anim>
                                    <p:anim calcmode="lin" valueType="num">
                                      <p:cBhvr additive="base">
                                        <p:cTn id="71" dur="10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9" presetClass="entr" presetSubtype="0" fill="hold" nodeType="clickEffect">
                                  <p:stCondLst>
                                    <p:cond delay="0"/>
                                  </p:stCondLst>
                                  <p:childTnLst>
                                    <p:set>
                                      <p:cBhvr>
                                        <p:cTn id="75" dur="1" fill="hold">
                                          <p:stCondLst>
                                            <p:cond delay="0"/>
                                          </p:stCondLst>
                                        </p:cTn>
                                        <p:tgtEl>
                                          <p:spTgt spid="19"/>
                                        </p:tgtEl>
                                        <p:attrNameLst>
                                          <p:attrName>style.visibility</p:attrName>
                                        </p:attrNameLst>
                                      </p:cBhvr>
                                      <p:to>
                                        <p:strVal val="visible"/>
                                      </p:to>
                                    </p:set>
                                    <p:animEffect transition="in" filter="dissolve">
                                      <p:cBhvr>
                                        <p:cTn id="76" dur="500"/>
                                        <p:tgtEl>
                                          <p:spTgt spid="19"/>
                                        </p:tgtEl>
                                      </p:cBhvr>
                                    </p:animEffect>
                                  </p:childTnLst>
                                </p:cTn>
                              </p:par>
                            </p:childTnLst>
                          </p:cTn>
                        </p:par>
                      </p:childTnLst>
                    </p:cTn>
                  </p:par>
                  <p:par>
                    <p:cTn id="77" fill="hold">
                      <p:stCondLst>
                        <p:cond delay="indefinite"/>
                      </p:stCondLst>
                      <p:childTnLst>
                        <p:par>
                          <p:cTn id="78" fill="hold">
                            <p:stCondLst>
                              <p:cond delay="0"/>
                            </p:stCondLst>
                            <p:childTnLst>
                              <p:par>
                                <p:cTn id="79" presetID="6" presetClass="entr" presetSubtype="16" fill="hold" grpId="0" nodeType="clickEffect">
                                  <p:stCondLst>
                                    <p:cond delay="0"/>
                                  </p:stCondLst>
                                  <p:childTnLst>
                                    <p:set>
                                      <p:cBhvr>
                                        <p:cTn id="80" dur="1" fill="hold">
                                          <p:stCondLst>
                                            <p:cond delay="0"/>
                                          </p:stCondLst>
                                        </p:cTn>
                                        <p:tgtEl>
                                          <p:spTgt spid="20"/>
                                        </p:tgtEl>
                                        <p:attrNameLst>
                                          <p:attrName>style.visibility</p:attrName>
                                        </p:attrNameLst>
                                      </p:cBhvr>
                                      <p:to>
                                        <p:strVal val="visible"/>
                                      </p:to>
                                    </p:set>
                                    <p:animEffect transition="in" filter="circle(in)">
                                      <p:cBhvr>
                                        <p:cTn id="81" dur="2000"/>
                                        <p:tgtEl>
                                          <p:spTgt spid="20"/>
                                        </p:tgtEl>
                                      </p:cBhvr>
                                    </p:animEffect>
                                  </p:childTnLst>
                                </p:cTn>
                              </p:par>
                            </p:childTnLst>
                          </p:cTn>
                        </p:par>
                        <p:par>
                          <p:cTn id="82" fill="hold">
                            <p:stCondLst>
                              <p:cond delay="2000"/>
                            </p:stCondLst>
                            <p:childTnLst>
                              <p:par>
                                <p:cTn id="83" presetID="2" presetClass="entr" presetSubtype="8" fill="hold" grpId="0" nodeType="afterEffect">
                                  <p:stCondLst>
                                    <p:cond delay="0"/>
                                  </p:stCondLst>
                                  <p:childTnLst>
                                    <p:set>
                                      <p:cBhvr>
                                        <p:cTn id="84" dur="1" fill="hold">
                                          <p:stCondLst>
                                            <p:cond delay="0"/>
                                          </p:stCondLst>
                                        </p:cTn>
                                        <p:tgtEl>
                                          <p:spTgt spid="21"/>
                                        </p:tgtEl>
                                        <p:attrNameLst>
                                          <p:attrName>style.visibility</p:attrName>
                                        </p:attrNameLst>
                                      </p:cBhvr>
                                      <p:to>
                                        <p:strVal val="visible"/>
                                      </p:to>
                                    </p:set>
                                    <p:anim calcmode="lin" valueType="num">
                                      <p:cBhvr additive="base">
                                        <p:cTn id="85" dur="1000" fill="hold"/>
                                        <p:tgtEl>
                                          <p:spTgt spid="21"/>
                                        </p:tgtEl>
                                        <p:attrNameLst>
                                          <p:attrName>ppt_x</p:attrName>
                                        </p:attrNameLst>
                                      </p:cBhvr>
                                      <p:tavLst>
                                        <p:tav tm="0">
                                          <p:val>
                                            <p:strVal val="0-#ppt_w/2"/>
                                          </p:val>
                                        </p:tav>
                                        <p:tav tm="100000">
                                          <p:val>
                                            <p:strVal val="#ppt_x"/>
                                          </p:val>
                                        </p:tav>
                                      </p:tavLst>
                                    </p:anim>
                                    <p:anim calcmode="lin" valueType="num">
                                      <p:cBhvr additive="base">
                                        <p:cTn id="86" dur="10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9" presetClass="entr" presetSubtype="0" fill="hold" nodeType="clickEffect">
                                  <p:stCondLst>
                                    <p:cond delay="0"/>
                                  </p:stCondLst>
                                  <p:childTnLst>
                                    <p:set>
                                      <p:cBhvr>
                                        <p:cTn id="90" dur="1" fill="hold">
                                          <p:stCondLst>
                                            <p:cond delay="0"/>
                                          </p:stCondLst>
                                        </p:cTn>
                                        <p:tgtEl>
                                          <p:spTgt spid="22"/>
                                        </p:tgtEl>
                                        <p:attrNameLst>
                                          <p:attrName>style.visibility</p:attrName>
                                        </p:attrNameLst>
                                      </p:cBhvr>
                                      <p:to>
                                        <p:strVal val="visible"/>
                                      </p:to>
                                    </p:set>
                                    <p:animEffect transition="in" filter="dissolve">
                                      <p:cBhvr>
                                        <p:cTn id="91" dur="500"/>
                                        <p:tgtEl>
                                          <p:spTgt spid="22"/>
                                        </p:tgtEl>
                                      </p:cBhvr>
                                    </p:animEffect>
                                  </p:childTnLst>
                                </p:cTn>
                              </p:par>
                            </p:childTnLst>
                          </p:cTn>
                        </p:par>
                      </p:childTnLst>
                    </p:cTn>
                  </p:par>
                  <p:par>
                    <p:cTn id="92" fill="hold">
                      <p:stCondLst>
                        <p:cond delay="indefinite"/>
                      </p:stCondLst>
                      <p:childTnLst>
                        <p:par>
                          <p:cTn id="93" fill="hold">
                            <p:stCondLst>
                              <p:cond delay="0"/>
                            </p:stCondLst>
                            <p:childTnLst>
                              <p:par>
                                <p:cTn id="94" presetID="9" presetClass="entr" presetSubtype="0" fill="hold" nodeType="clickEffect">
                                  <p:stCondLst>
                                    <p:cond delay="0"/>
                                  </p:stCondLst>
                                  <p:childTnLst>
                                    <p:set>
                                      <p:cBhvr>
                                        <p:cTn id="95" dur="1" fill="hold">
                                          <p:stCondLst>
                                            <p:cond delay="0"/>
                                          </p:stCondLst>
                                        </p:cTn>
                                        <p:tgtEl>
                                          <p:spTgt spid="23"/>
                                        </p:tgtEl>
                                        <p:attrNameLst>
                                          <p:attrName>style.visibility</p:attrName>
                                        </p:attrNameLst>
                                      </p:cBhvr>
                                      <p:to>
                                        <p:strVal val="visible"/>
                                      </p:to>
                                    </p:set>
                                    <p:animEffect transition="in" filter="dissolve">
                                      <p:cBhvr>
                                        <p:cTn id="96" dur="500"/>
                                        <p:tgtEl>
                                          <p:spTgt spid="23"/>
                                        </p:tgtEl>
                                      </p:cBhvr>
                                    </p:animEffec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nodeType="clickEffect">
                                  <p:stCondLst>
                                    <p:cond delay="0"/>
                                  </p:stCondLst>
                                  <p:childTnLst>
                                    <p:set>
                                      <p:cBhvr>
                                        <p:cTn id="100" dur="1" fill="hold">
                                          <p:stCondLst>
                                            <p:cond delay="0"/>
                                          </p:stCondLst>
                                        </p:cTn>
                                        <p:tgtEl>
                                          <p:spTgt spid="24"/>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8" presetClass="entr" presetSubtype="6" fill="hold" grpId="0" nodeType="clickEffect">
                                  <p:stCondLst>
                                    <p:cond delay="0"/>
                                  </p:stCondLst>
                                  <p:childTnLst>
                                    <p:set>
                                      <p:cBhvr>
                                        <p:cTn id="104" dur="1" fill="hold">
                                          <p:stCondLst>
                                            <p:cond delay="0"/>
                                          </p:stCondLst>
                                        </p:cTn>
                                        <p:tgtEl>
                                          <p:spTgt spid="25"/>
                                        </p:tgtEl>
                                        <p:attrNameLst>
                                          <p:attrName>style.visibility</p:attrName>
                                        </p:attrNameLst>
                                      </p:cBhvr>
                                      <p:to>
                                        <p:strVal val="visible"/>
                                      </p:to>
                                    </p:set>
                                    <p:animEffect transition="in" filter="strips(downRight)">
                                      <p:cBhvr>
                                        <p:cTn id="10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p:bldP spid="9" grpId="0"/>
      <p:bldP spid="10" grpId="0"/>
      <p:bldP spid="11" grpId="0"/>
      <p:bldP spid="12" grpId="0"/>
      <p:bldP spid="14" grpId="0"/>
      <p:bldP spid="15" grpId="0"/>
      <p:bldP spid="17" grpId="0"/>
      <p:bldP spid="18" grpId="0"/>
      <p:bldP spid="20" grpId="0"/>
      <p:bldP spid="21" grpId="0"/>
      <p:bldP spid="2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n-US" sz="4000" u="sng" dirty="0">
                <a:latin typeface="Arial" panose="020B0604020202020204" pitchFamily="34" charset="0"/>
                <a:cs typeface="Arial" panose="020B0604020202020204" pitchFamily="34" charset="0"/>
              </a:rPr>
              <a:t/>
            </a:r>
            <a:br>
              <a:rPr lang="en-US" sz="4000" u="sng" dirty="0">
                <a:latin typeface="Arial" panose="020B0604020202020204" pitchFamily="34" charset="0"/>
                <a:cs typeface="Arial" panose="020B0604020202020204" pitchFamily="34" charset="0"/>
              </a:rPr>
            </a:br>
            <a:r>
              <a:rPr lang="en-US" sz="4000" u="sng" dirty="0">
                <a:latin typeface="Arial" panose="020B0604020202020204" pitchFamily="34" charset="0"/>
                <a:cs typeface="Arial" panose="020B0604020202020204" pitchFamily="34" charset="0"/>
              </a:rPr>
              <a:t>Abstract</a:t>
            </a:r>
            <a:br>
              <a:rPr lang="en-US" sz="4000" u="sng" dirty="0">
                <a:latin typeface="Arial" panose="020B0604020202020204" pitchFamily="34" charset="0"/>
                <a:cs typeface="Arial" panose="020B0604020202020204" pitchFamily="34" charset="0"/>
              </a:rPr>
            </a:br>
            <a:endParaRPr lang="es-MX" sz="4000" dirty="0"/>
          </a:p>
        </p:txBody>
      </p:sp>
      <p:sp>
        <p:nvSpPr>
          <p:cNvPr id="4" name="Rectangle 10"/>
          <p:cNvSpPr>
            <a:spLocks noChangeArrowheads="1"/>
          </p:cNvSpPr>
          <p:nvPr/>
        </p:nvSpPr>
        <p:spPr bwMode="auto">
          <a:xfrm>
            <a:off x="1002474" y="1690688"/>
            <a:ext cx="9507029" cy="2769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a:endParaRPr lang="es-MX" altLang="es-MX" sz="2000" dirty="0"/>
          </a:p>
          <a:p>
            <a:pPr algn="ctr"/>
            <a:endParaRPr lang="es-MX" altLang="es-MX" sz="2000" dirty="0"/>
          </a:p>
          <a:p>
            <a:pPr algn="just"/>
            <a:r>
              <a:rPr lang="es-MX" altLang="es-MX" sz="2000" b="0" dirty="0"/>
              <a:t>Algebra ( </a:t>
            </a:r>
            <a:r>
              <a:rPr lang="es-MX" altLang="es-MX" sz="2000" b="0" dirty="0" err="1"/>
              <a:t>Arabic</a:t>
            </a:r>
            <a:r>
              <a:rPr lang="es-MX" altLang="es-MX" sz="2000" b="0" dirty="0"/>
              <a:t> : al- </a:t>
            </a:r>
            <a:r>
              <a:rPr lang="es-MX" altLang="es-MX" sz="2000" b="0" dirty="0" err="1"/>
              <a:t>Jabr</a:t>
            </a:r>
            <a:r>
              <a:rPr lang="es-MX" altLang="es-MX" sz="2000" b="0" dirty="0"/>
              <a:t> </a:t>
            </a:r>
            <a:r>
              <a:rPr lang="ar-SA" altLang="es-MX" sz="2000" b="0" dirty="0"/>
              <a:t>الجبر</a:t>
            </a:r>
            <a:r>
              <a:rPr lang="es-MX" altLang="es-MX" sz="2000" b="0" dirty="0"/>
              <a:t> ' </a:t>
            </a:r>
            <a:r>
              <a:rPr lang="es-MX" altLang="es-MX" sz="2000" b="0" dirty="0" err="1"/>
              <a:t>reintegration</a:t>
            </a:r>
            <a:r>
              <a:rPr lang="es-MX" altLang="es-MX" sz="2000" b="0" dirty="0"/>
              <a:t> </a:t>
            </a:r>
            <a:r>
              <a:rPr lang="es-MX" altLang="es-MX" sz="2000" b="0" dirty="0" err="1"/>
              <a:t>recomposition</a:t>
            </a:r>
            <a:r>
              <a:rPr lang="es-MX" altLang="es-MX" sz="2000" b="0" dirty="0"/>
              <a:t> ' ) </a:t>
            </a:r>
            <a:r>
              <a:rPr lang="es-MX" altLang="es-MX" sz="2000" b="0" dirty="0" err="1"/>
              <a:t>is</a:t>
            </a:r>
            <a:r>
              <a:rPr lang="es-MX" altLang="es-MX" sz="2000" b="0" dirty="0"/>
              <a:t> </a:t>
            </a:r>
            <a:r>
              <a:rPr lang="es-MX" altLang="es-MX" sz="2000" b="0" dirty="0" err="1"/>
              <a:t>the</a:t>
            </a:r>
            <a:r>
              <a:rPr lang="es-MX" altLang="es-MX" sz="2000" b="0" dirty="0"/>
              <a:t> </a:t>
            </a:r>
            <a:r>
              <a:rPr lang="es-MX" altLang="es-MX" sz="2000" b="0" dirty="0" err="1"/>
              <a:t>branch</a:t>
            </a:r>
            <a:r>
              <a:rPr lang="es-MX" altLang="es-MX" sz="2000" b="0" dirty="0"/>
              <a:t> of </a:t>
            </a:r>
            <a:r>
              <a:rPr lang="es-MX" altLang="es-MX" sz="2000" b="0" dirty="0" err="1"/>
              <a:t>mathematics</a:t>
            </a:r>
            <a:r>
              <a:rPr lang="es-MX" altLang="es-MX" sz="2000" b="0" dirty="0"/>
              <a:t> </a:t>
            </a:r>
            <a:r>
              <a:rPr lang="es-MX" altLang="es-MX" sz="2000" b="0" dirty="0" err="1"/>
              <a:t>that</a:t>
            </a:r>
            <a:r>
              <a:rPr lang="es-MX" altLang="es-MX" sz="2000" b="0" dirty="0"/>
              <a:t> </a:t>
            </a:r>
            <a:r>
              <a:rPr lang="es-MX" altLang="es-MX" sz="2000" b="0" dirty="0" err="1"/>
              <a:t>studies</a:t>
            </a:r>
            <a:r>
              <a:rPr lang="es-MX" altLang="es-MX" sz="2000" b="0" dirty="0"/>
              <a:t> </a:t>
            </a:r>
            <a:r>
              <a:rPr lang="es-MX" altLang="es-MX" sz="2000" b="0" dirty="0" err="1"/>
              <a:t>combining</a:t>
            </a:r>
            <a:r>
              <a:rPr lang="es-MX" altLang="es-MX" sz="2000" b="0" dirty="0"/>
              <a:t> </a:t>
            </a:r>
            <a:r>
              <a:rPr lang="es-MX" altLang="es-MX" sz="2000" b="0" dirty="0" err="1"/>
              <a:t>elements</a:t>
            </a:r>
            <a:r>
              <a:rPr lang="es-MX" altLang="es-MX" sz="2000" b="0" dirty="0"/>
              <a:t> of </a:t>
            </a:r>
            <a:r>
              <a:rPr lang="es-MX" altLang="es-MX" sz="2000" b="0" dirty="0" err="1"/>
              <a:t>abstract</a:t>
            </a:r>
            <a:r>
              <a:rPr lang="es-MX" altLang="es-MX" sz="2000" b="0" dirty="0"/>
              <a:t> </a:t>
            </a:r>
            <a:r>
              <a:rPr lang="es-MX" altLang="es-MX" sz="2000" b="0" dirty="0" err="1"/>
              <a:t>structures</a:t>
            </a:r>
            <a:r>
              <a:rPr lang="es-MX" altLang="es-MX" sz="2000" b="0" dirty="0"/>
              <a:t> </a:t>
            </a:r>
            <a:r>
              <a:rPr lang="es-MX" altLang="es-MX" sz="2000" b="0" dirty="0" err="1"/>
              <a:t>according</a:t>
            </a:r>
            <a:r>
              <a:rPr lang="es-MX" altLang="es-MX" sz="2000" b="0" dirty="0"/>
              <a:t> </a:t>
            </a:r>
            <a:r>
              <a:rPr lang="es-MX" altLang="es-MX" sz="2000" b="0" dirty="0" err="1"/>
              <a:t>to</a:t>
            </a:r>
            <a:r>
              <a:rPr lang="es-MX" altLang="es-MX" sz="2000" b="0" dirty="0"/>
              <a:t> </a:t>
            </a:r>
            <a:r>
              <a:rPr lang="es-MX" altLang="es-MX" sz="2000" b="0" dirty="0" err="1"/>
              <a:t>certain</a:t>
            </a:r>
            <a:r>
              <a:rPr lang="es-MX" altLang="es-MX" sz="2000" b="0" dirty="0"/>
              <a:t> rules . </a:t>
            </a:r>
            <a:r>
              <a:rPr lang="es-MX" altLang="es-MX" sz="2000" b="0" dirty="0" err="1"/>
              <a:t>An</a:t>
            </a:r>
            <a:r>
              <a:rPr lang="es-MX" altLang="es-MX" sz="2000" b="0" dirty="0"/>
              <a:t> </a:t>
            </a:r>
            <a:r>
              <a:rPr lang="es-MX" altLang="es-MX" sz="2000" b="0" dirty="0" err="1"/>
              <a:t>equation</a:t>
            </a:r>
            <a:r>
              <a:rPr lang="es-MX" altLang="es-MX" sz="2000" b="0" dirty="0"/>
              <a:t> </a:t>
            </a:r>
            <a:r>
              <a:rPr lang="es-MX" altLang="es-MX" sz="2000" b="0" dirty="0" err="1"/>
              <a:t>is</a:t>
            </a:r>
            <a:r>
              <a:rPr lang="es-MX" altLang="es-MX" sz="2000" b="0" dirty="0"/>
              <a:t> </a:t>
            </a:r>
            <a:r>
              <a:rPr lang="es-MX" altLang="es-MX" sz="2000" b="0" dirty="0" err="1"/>
              <a:t>an</a:t>
            </a:r>
            <a:r>
              <a:rPr lang="es-MX" altLang="es-MX" sz="2000" b="0" dirty="0"/>
              <a:t> </a:t>
            </a:r>
            <a:r>
              <a:rPr lang="es-MX" altLang="es-MX" sz="2000" b="0" dirty="0" err="1"/>
              <a:t>algebraic</a:t>
            </a:r>
            <a:r>
              <a:rPr lang="es-MX" altLang="es-MX" sz="2000" b="0" dirty="0"/>
              <a:t> </a:t>
            </a:r>
            <a:r>
              <a:rPr lang="es-MX" altLang="es-MX" sz="2000" b="0" dirty="0" err="1"/>
              <a:t>equality</a:t>
            </a:r>
            <a:r>
              <a:rPr lang="es-MX" altLang="es-MX" sz="2000" b="0" dirty="0"/>
              <a:t> in </a:t>
            </a:r>
            <a:r>
              <a:rPr lang="es-MX" altLang="es-MX" sz="2000" b="0" dirty="0" err="1"/>
              <a:t>appearing</a:t>
            </a:r>
            <a:r>
              <a:rPr lang="es-MX" altLang="es-MX" sz="2000" b="0" dirty="0"/>
              <a:t> </a:t>
            </a:r>
            <a:r>
              <a:rPr lang="es-MX" altLang="es-MX" sz="2000" b="0" dirty="0" err="1"/>
              <a:t>letters</a:t>
            </a:r>
            <a:r>
              <a:rPr lang="es-MX" altLang="es-MX" sz="2000" b="0" dirty="0"/>
              <a:t> ( </a:t>
            </a:r>
            <a:r>
              <a:rPr lang="es-MX" altLang="es-MX" sz="2000" b="0" dirty="0" err="1"/>
              <a:t>unknowns</a:t>
            </a:r>
            <a:r>
              <a:rPr lang="es-MX" altLang="es-MX" sz="2000" b="0" dirty="0"/>
              <a:t>) </a:t>
            </a:r>
            <a:r>
              <a:rPr lang="es-MX" altLang="es-MX" sz="2000" b="0" dirty="0" err="1"/>
              <a:t>with</a:t>
            </a:r>
            <a:r>
              <a:rPr lang="es-MX" altLang="es-MX" sz="2000" b="0" dirty="0"/>
              <a:t> </a:t>
            </a:r>
            <a:r>
              <a:rPr lang="es-MX" altLang="es-MX" sz="2000" b="0" dirty="0" err="1"/>
              <a:t>unknown</a:t>
            </a:r>
            <a:r>
              <a:rPr lang="es-MX" altLang="es-MX" sz="2000" b="0" dirty="0"/>
              <a:t> </a:t>
            </a:r>
            <a:r>
              <a:rPr lang="es-MX" altLang="es-MX" sz="2000" b="0" dirty="0" err="1"/>
              <a:t>value</a:t>
            </a:r>
            <a:r>
              <a:rPr lang="es-MX" altLang="es-MX" sz="2000" b="0" dirty="0"/>
              <a:t>. </a:t>
            </a:r>
            <a:r>
              <a:rPr lang="es-MX" altLang="es-MX" sz="2000" b="0" dirty="0" err="1"/>
              <a:t>The</a:t>
            </a:r>
            <a:r>
              <a:rPr lang="es-MX" altLang="es-MX" sz="2000" b="0" dirty="0"/>
              <a:t> </a:t>
            </a:r>
            <a:r>
              <a:rPr lang="es-MX" altLang="es-MX" sz="2000" b="0" dirty="0" err="1"/>
              <a:t>degree</a:t>
            </a:r>
            <a:r>
              <a:rPr lang="es-MX" altLang="es-MX" sz="2000" b="0" dirty="0"/>
              <a:t> of </a:t>
            </a:r>
            <a:r>
              <a:rPr lang="es-MX" altLang="es-MX" sz="2000" b="0" dirty="0" err="1"/>
              <a:t>an</a:t>
            </a:r>
            <a:r>
              <a:rPr lang="es-MX" altLang="es-MX" sz="2000" b="0" dirty="0"/>
              <a:t> </a:t>
            </a:r>
            <a:r>
              <a:rPr lang="es-MX" altLang="es-MX" sz="2000" b="0" dirty="0" err="1"/>
              <a:t>equation</a:t>
            </a:r>
            <a:r>
              <a:rPr lang="es-MX" altLang="es-MX" sz="2000" b="0" dirty="0"/>
              <a:t> </a:t>
            </a:r>
            <a:r>
              <a:rPr lang="es-MX" altLang="es-MX" sz="2000" b="0" dirty="0" err="1"/>
              <a:t>is</a:t>
            </a:r>
            <a:r>
              <a:rPr lang="es-MX" altLang="es-MX" sz="2000" b="0" dirty="0"/>
              <a:t> </a:t>
            </a:r>
            <a:r>
              <a:rPr lang="es-MX" altLang="es-MX" sz="2000" b="0" dirty="0" err="1"/>
              <a:t>given</a:t>
            </a:r>
            <a:r>
              <a:rPr lang="es-MX" altLang="es-MX" sz="2000" b="0" dirty="0"/>
              <a:t> </a:t>
            </a:r>
            <a:r>
              <a:rPr lang="es-MX" altLang="es-MX" sz="2000" b="0" dirty="0" err="1"/>
              <a:t>by</a:t>
            </a:r>
            <a:r>
              <a:rPr lang="es-MX" altLang="es-MX" sz="2000" b="0" dirty="0"/>
              <a:t> </a:t>
            </a:r>
            <a:r>
              <a:rPr lang="es-MX" altLang="es-MX" sz="2000" b="0" dirty="0" err="1"/>
              <a:t>the</a:t>
            </a:r>
            <a:r>
              <a:rPr lang="es-MX" altLang="es-MX" sz="2000" b="0" dirty="0"/>
              <a:t> </a:t>
            </a:r>
            <a:r>
              <a:rPr lang="es-MX" altLang="es-MX" sz="2000" b="0" dirty="0" err="1"/>
              <a:t>greatest</a:t>
            </a:r>
            <a:r>
              <a:rPr lang="es-MX" altLang="es-MX" sz="2000" b="0" dirty="0"/>
              <a:t> </a:t>
            </a:r>
            <a:r>
              <a:rPr lang="es-MX" altLang="es-MX" sz="2000" b="0" dirty="0" err="1"/>
              <a:t>exponent</a:t>
            </a:r>
            <a:r>
              <a:rPr lang="es-MX" altLang="es-MX" sz="2000" b="0" dirty="0"/>
              <a:t> of </a:t>
            </a:r>
            <a:r>
              <a:rPr lang="es-MX" altLang="es-MX" sz="2000" b="0" dirty="0" err="1"/>
              <a:t>the</a:t>
            </a:r>
            <a:r>
              <a:rPr lang="es-MX" altLang="es-MX" sz="2000" b="0" dirty="0"/>
              <a:t> </a:t>
            </a:r>
            <a:r>
              <a:rPr lang="es-MX" altLang="es-MX" sz="2000" b="0" dirty="0" err="1"/>
              <a:t>unknown</a:t>
            </a:r>
            <a:r>
              <a:rPr lang="es-MX" altLang="es-MX" sz="2000" b="0" dirty="0"/>
              <a:t> . </a:t>
            </a:r>
            <a:r>
              <a:rPr lang="es-MX" altLang="es-MX" sz="2000" b="0" dirty="0" err="1"/>
              <a:t>To</a:t>
            </a:r>
            <a:r>
              <a:rPr lang="es-MX" altLang="es-MX" sz="2000" b="0" dirty="0"/>
              <a:t> </a:t>
            </a:r>
            <a:r>
              <a:rPr lang="es-MX" altLang="es-MX" sz="2000" b="0" dirty="0" err="1"/>
              <a:t>solve</a:t>
            </a:r>
            <a:r>
              <a:rPr lang="es-MX" altLang="es-MX" sz="2000" b="0" dirty="0"/>
              <a:t> </a:t>
            </a:r>
            <a:r>
              <a:rPr lang="es-MX" altLang="es-MX" sz="2000" b="0" dirty="0" err="1"/>
              <a:t>an</a:t>
            </a:r>
            <a:r>
              <a:rPr lang="es-MX" altLang="es-MX" sz="2000" b="0" dirty="0"/>
              <a:t> </a:t>
            </a:r>
            <a:r>
              <a:rPr lang="es-MX" altLang="es-MX" sz="2000" b="0" dirty="0" err="1"/>
              <a:t>equation</a:t>
            </a:r>
            <a:r>
              <a:rPr lang="es-MX" altLang="es-MX" sz="2000" b="0" dirty="0"/>
              <a:t> </a:t>
            </a:r>
            <a:r>
              <a:rPr lang="es-MX" altLang="es-MX" sz="2000" b="0" dirty="0" err="1"/>
              <a:t>to</a:t>
            </a:r>
            <a:r>
              <a:rPr lang="es-MX" altLang="es-MX" sz="2000" b="0" dirty="0"/>
              <a:t> </a:t>
            </a:r>
            <a:r>
              <a:rPr lang="es-MX" altLang="es-MX" sz="2000" b="0" dirty="0" err="1"/>
              <a:t>find</a:t>
            </a:r>
            <a:r>
              <a:rPr lang="es-MX" altLang="es-MX" sz="2000" b="0" dirty="0"/>
              <a:t> </a:t>
            </a:r>
            <a:r>
              <a:rPr lang="es-MX" altLang="es-MX" sz="2000" b="0" dirty="0" err="1"/>
              <a:t>the</a:t>
            </a:r>
            <a:r>
              <a:rPr lang="es-MX" altLang="es-MX" sz="2000" b="0" dirty="0"/>
              <a:t> </a:t>
            </a:r>
            <a:r>
              <a:rPr lang="es-MX" altLang="es-MX" sz="2000" b="0" dirty="0" err="1"/>
              <a:t>value</a:t>
            </a:r>
            <a:r>
              <a:rPr lang="es-MX" altLang="es-MX" sz="2000" b="0" dirty="0"/>
              <a:t> </a:t>
            </a:r>
            <a:r>
              <a:rPr lang="es-MX" altLang="es-MX" sz="2000" b="0" dirty="0" err="1"/>
              <a:t>or</a:t>
            </a:r>
            <a:r>
              <a:rPr lang="es-MX" altLang="es-MX" sz="2000" b="0" dirty="0"/>
              <a:t> </a:t>
            </a:r>
            <a:r>
              <a:rPr lang="es-MX" altLang="es-MX" sz="2000" b="0" dirty="0" err="1"/>
              <a:t>values</a:t>
            </a:r>
            <a:r>
              <a:rPr lang="es-MX" altLang="es-MX" sz="2000" b="0" dirty="0"/>
              <a:t> ​​of </a:t>
            </a:r>
            <a:r>
              <a:rPr lang="es-MX" altLang="es-MX" sz="2000" b="0" dirty="0" err="1"/>
              <a:t>the</a:t>
            </a:r>
            <a:r>
              <a:rPr lang="es-MX" altLang="es-MX" sz="2000" b="0" dirty="0"/>
              <a:t> </a:t>
            </a:r>
            <a:r>
              <a:rPr lang="es-MX" altLang="es-MX" sz="2000" b="0" dirty="0" err="1"/>
              <a:t>unknowns</a:t>
            </a:r>
            <a:r>
              <a:rPr lang="es-MX" altLang="es-MX" sz="2000" b="0" dirty="0"/>
              <a:t> </a:t>
            </a:r>
            <a:r>
              <a:rPr lang="es-MX" altLang="es-MX" sz="2000" b="0" dirty="0" err="1"/>
              <a:t>that</a:t>
            </a:r>
            <a:r>
              <a:rPr lang="es-MX" altLang="es-MX" sz="2000" b="0" dirty="0"/>
              <a:t> </a:t>
            </a:r>
            <a:r>
              <a:rPr lang="es-MX" altLang="es-MX" sz="2000" b="0" dirty="0" err="1"/>
              <a:t>transform</a:t>
            </a:r>
            <a:r>
              <a:rPr lang="es-MX" altLang="es-MX" sz="2000" b="0" dirty="0"/>
              <a:t> </a:t>
            </a:r>
            <a:r>
              <a:rPr lang="es-MX" altLang="es-MX" sz="2000" b="0" dirty="0" err="1"/>
              <a:t>the</a:t>
            </a:r>
            <a:r>
              <a:rPr lang="es-MX" altLang="es-MX" sz="2000" b="0" dirty="0"/>
              <a:t> </a:t>
            </a:r>
            <a:r>
              <a:rPr lang="es-MX" altLang="es-MX" sz="2000" b="0" dirty="0" err="1"/>
              <a:t>equation</a:t>
            </a:r>
            <a:r>
              <a:rPr lang="es-MX" altLang="es-MX" sz="2000" b="0" dirty="0"/>
              <a:t> </a:t>
            </a:r>
            <a:r>
              <a:rPr lang="es-MX" altLang="es-MX" sz="2000" b="0" dirty="0" err="1"/>
              <a:t>into</a:t>
            </a:r>
            <a:r>
              <a:rPr lang="es-MX" altLang="es-MX" sz="2000" b="0" dirty="0"/>
              <a:t> </a:t>
            </a:r>
            <a:r>
              <a:rPr lang="es-MX" altLang="es-MX" sz="2000" b="0" dirty="0" err="1"/>
              <a:t>an</a:t>
            </a:r>
            <a:r>
              <a:rPr lang="es-MX" altLang="es-MX" sz="2000" b="0" dirty="0"/>
              <a:t> </a:t>
            </a:r>
            <a:r>
              <a:rPr lang="es-MX" altLang="es-MX" sz="2000" b="0" dirty="0" err="1"/>
              <a:t>identity</a:t>
            </a:r>
            <a:r>
              <a:rPr lang="es-MX" altLang="es-MX" sz="2000" b="0" dirty="0"/>
              <a:t>. </a:t>
            </a:r>
          </a:p>
          <a:p>
            <a:pPr algn="just"/>
            <a:r>
              <a:rPr lang="es-MX" altLang="es-MX" sz="2000" dirty="0" err="1"/>
              <a:t>Keywords</a:t>
            </a:r>
            <a:r>
              <a:rPr lang="es-MX" altLang="es-MX" sz="2000" dirty="0"/>
              <a:t> : algebra, </a:t>
            </a:r>
            <a:r>
              <a:rPr lang="es-MX" altLang="es-MX" sz="2000" dirty="0" err="1"/>
              <a:t>math</a:t>
            </a:r>
            <a:r>
              <a:rPr lang="es-MX" altLang="es-MX" sz="2000" dirty="0"/>
              <a:t>, </a:t>
            </a:r>
            <a:r>
              <a:rPr lang="es-MX" altLang="es-MX" sz="2000" dirty="0" err="1"/>
              <a:t>equation</a:t>
            </a:r>
            <a:r>
              <a:rPr lang="es-MX" altLang="es-MX" sz="2000" dirty="0"/>
              <a:t> , </a:t>
            </a:r>
            <a:r>
              <a:rPr lang="es-MX" altLang="es-MX" sz="2000" dirty="0" err="1"/>
              <a:t>identity</a:t>
            </a:r>
            <a:r>
              <a:rPr lang="es-ES" altLang="es-MX" sz="2000" dirty="0"/>
              <a:t> </a:t>
            </a:r>
          </a:p>
        </p:txBody>
      </p:sp>
    </p:spTree>
    <p:extLst>
      <p:ext uri="{BB962C8B-B14F-4D97-AF65-F5344CB8AC3E}">
        <p14:creationId xmlns:p14="http://schemas.microsoft.com/office/powerpoint/2010/main" val="3428994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MX" sz="4000" u="sng" dirty="0">
                <a:latin typeface="Arial" panose="020B0604020202020204" pitchFamily="34" charset="0"/>
                <a:cs typeface="Arial" panose="020B0604020202020204" pitchFamily="34" charset="0"/>
              </a:rPr>
              <a:t/>
            </a:r>
            <a:br>
              <a:rPr lang="es-MX" sz="4000" u="sng" dirty="0">
                <a:latin typeface="Arial" panose="020B0604020202020204" pitchFamily="34" charset="0"/>
                <a:cs typeface="Arial" panose="020B0604020202020204" pitchFamily="34" charset="0"/>
              </a:rPr>
            </a:br>
            <a:r>
              <a:rPr lang="es-MX" sz="4000" u="sng" dirty="0">
                <a:latin typeface="Arial" panose="020B0604020202020204" pitchFamily="34" charset="0"/>
                <a:cs typeface="Arial" panose="020B0604020202020204" pitchFamily="34" charset="0"/>
              </a:rPr>
              <a:t>Resumen</a:t>
            </a:r>
            <a:br>
              <a:rPr lang="es-MX" sz="4000" u="sng" dirty="0">
                <a:latin typeface="Arial" panose="020B0604020202020204" pitchFamily="34" charset="0"/>
                <a:cs typeface="Arial" panose="020B0604020202020204" pitchFamily="34" charset="0"/>
              </a:rPr>
            </a:br>
            <a:endParaRPr lang="es-MX" sz="4000" dirty="0"/>
          </a:p>
        </p:txBody>
      </p:sp>
      <p:sp>
        <p:nvSpPr>
          <p:cNvPr id="7" name="Rectángulo 1"/>
          <p:cNvSpPr>
            <a:spLocks noChangeArrowheads="1"/>
          </p:cNvSpPr>
          <p:nvPr/>
        </p:nvSpPr>
        <p:spPr bwMode="auto">
          <a:xfrm>
            <a:off x="1165098" y="1690688"/>
            <a:ext cx="9356598"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r>
              <a:rPr lang="es-MX" altLang="es-MX" sz="2000" dirty="0" smtClean="0"/>
              <a:t> </a:t>
            </a:r>
            <a:endParaRPr lang="es-MX" altLang="es-MX" sz="2000" dirty="0"/>
          </a:p>
          <a:p>
            <a:pPr algn="ctr" eaLnBrk="1" hangingPunct="1"/>
            <a:endParaRPr lang="es-MX" altLang="es-MX" sz="2000" dirty="0"/>
          </a:p>
          <a:p>
            <a:pPr algn="just" eaLnBrk="1" hangingPunct="1"/>
            <a:r>
              <a:rPr lang="cy-GB" altLang="es-MX" sz="2000" b="0" dirty="0"/>
              <a:t>El </a:t>
            </a:r>
            <a:r>
              <a:rPr lang="cy-GB" altLang="es-MX" sz="2000" dirty="0"/>
              <a:t>álgebra</a:t>
            </a:r>
            <a:r>
              <a:rPr lang="cy-GB" altLang="es-MX" sz="2000" b="0" dirty="0"/>
              <a:t> (del árabe:</a:t>
            </a:r>
            <a:r>
              <a:rPr lang="ar-AE" altLang="es-MX" sz="2000" b="0" dirty="0"/>
              <a:t>الجبر </a:t>
            </a:r>
            <a:r>
              <a:rPr lang="cy-GB" altLang="es-MX" sz="2000" b="0" i="1" dirty="0"/>
              <a:t>al-ŷabr</a:t>
            </a:r>
            <a:r>
              <a:rPr lang="cy-GB" altLang="es-MX" sz="2000" b="0" dirty="0"/>
              <a:t> 'reintegración, recomposición' ) es la rama de la matemática que estudia la combinación de elementos de estructuras abstractas acorde a ciertas reglas. </a:t>
            </a:r>
            <a:r>
              <a:rPr lang="es-MX" altLang="es-MX" sz="2000" b="0" dirty="0"/>
              <a:t>Una ecuación es una igualdad algebraica en la que aparecen letras (incógnitas) con valor desconocido. El grado de una ecuación viene dado por el exponente mayor de la incógnita. Para dar solución a una ecuación se debe encontrar el valor o valores de las incógnitas que transforman la ecuación en una identidad. </a:t>
            </a:r>
          </a:p>
          <a:p>
            <a:pPr algn="just" eaLnBrk="1" hangingPunct="1"/>
            <a:r>
              <a:rPr lang="es-MX" altLang="es-MX" sz="2000" dirty="0"/>
              <a:t>Palabras clave: álgebra, matemáticas, ecuación, identidad</a:t>
            </a:r>
          </a:p>
        </p:txBody>
      </p:sp>
    </p:spTree>
    <p:extLst>
      <p:ext uri="{BB962C8B-B14F-4D97-AF65-F5344CB8AC3E}">
        <p14:creationId xmlns:p14="http://schemas.microsoft.com/office/powerpoint/2010/main" val="27429085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r>
              <a:rPr lang="es-MX" sz="2800" u="sng" dirty="0">
                <a:latin typeface="Arial" panose="020B0604020202020204" pitchFamily="34" charset="0"/>
                <a:cs typeface="Arial" panose="020B0604020202020204" pitchFamily="34" charset="0"/>
              </a:rPr>
              <a:t/>
            </a:r>
            <a:br>
              <a:rPr lang="es-MX" sz="2800" u="sng" dirty="0">
                <a:latin typeface="Arial" panose="020B0604020202020204" pitchFamily="34" charset="0"/>
                <a:cs typeface="Arial" panose="020B0604020202020204" pitchFamily="34" charset="0"/>
              </a:rPr>
            </a:br>
            <a:r>
              <a:rPr lang="es-MX" sz="2800" u="sng" dirty="0" smtClean="0">
                <a:latin typeface="Arial" panose="020B0604020202020204" pitchFamily="34" charset="0"/>
                <a:cs typeface="Arial" panose="020B0604020202020204" pitchFamily="34" charset="0"/>
              </a:rPr>
              <a:t/>
            </a:r>
            <a:br>
              <a:rPr lang="es-MX" sz="2800" u="sng" dirty="0" smtClean="0">
                <a:latin typeface="Arial" panose="020B0604020202020204" pitchFamily="34" charset="0"/>
                <a:cs typeface="Arial" panose="020B0604020202020204" pitchFamily="34" charset="0"/>
              </a:rPr>
            </a:br>
            <a:endParaRPr lang="es-MX" sz="2800" u="sng"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654908" y="1355617"/>
            <a:ext cx="10600038" cy="4351338"/>
          </a:xfrm>
        </p:spPr>
        <p:txBody>
          <a:bodyPr>
            <a:normAutofit/>
          </a:bodyPr>
          <a:lstStyle/>
          <a:p>
            <a:pPr marL="0" indent="0" algn="ctr">
              <a:buNone/>
            </a:pPr>
            <a:endParaRPr lang="es-MX" altLang="es-MX" sz="1800" dirty="0" smtClean="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a:p>
            <a:pPr marL="0" indent="0">
              <a:buNone/>
            </a:pPr>
            <a:endParaRPr lang="es-MX" altLang="es-MX" sz="1800" dirty="0">
              <a:latin typeface="Arial" panose="020B0604020202020204" pitchFamily="34" charset="0"/>
              <a:ea typeface="Batang" panose="02030600000101010101" pitchFamily="18" charset="-127"/>
              <a:cs typeface="Arial" panose="020B0604020202020204" pitchFamily="34" charset="0"/>
            </a:endParaRPr>
          </a:p>
        </p:txBody>
      </p:sp>
      <p:sp>
        <p:nvSpPr>
          <p:cNvPr id="4" name="CuadroTexto 2"/>
          <p:cNvSpPr txBox="1">
            <a:spLocks noChangeArrowheads="1"/>
          </p:cNvSpPr>
          <p:nvPr/>
        </p:nvSpPr>
        <p:spPr bwMode="auto">
          <a:xfrm>
            <a:off x="1724216" y="1690688"/>
            <a:ext cx="38163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r>
              <a:rPr lang="es-MX" altLang="es-MX" dirty="0"/>
              <a:t>Objetivo de aprendizaje</a:t>
            </a:r>
          </a:p>
        </p:txBody>
      </p:sp>
      <p:sp>
        <p:nvSpPr>
          <p:cNvPr id="5" name="Rectángulo 4"/>
          <p:cNvSpPr/>
          <p:nvPr/>
        </p:nvSpPr>
        <p:spPr>
          <a:xfrm>
            <a:off x="1597152" y="2446496"/>
            <a:ext cx="8058912" cy="1631216"/>
          </a:xfrm>
          <a:prstGeom prst="rect">
            <a:avLst/>
          </a:prstGeom>
        </p:spPr>
        <p:txBody>
          <a:bodyPr wrap="square">
            <a:spAutoFit/>
          </a:bodyPr>
          <a:lstStyle/>
          <a:p>
            <a:pPr algn="just"/>
            <a:r>
              <a:rPr lang="es-MX" altLang="es-MX" sz="2000" dirty="0"/>
              <a:t>El estudiante conocerá y analizará desde una perspectiva global algunos de los principales elementos que intervienen en los procesos de enseñanza y aprendizaje de las matemáticas, en su rama de álgebra, además  desarrollará habilidades básicas para la solución de ecuaciones de primer grado</a:t>
            </a:r>
            <a:endParaRPr lang="es-MX" altLang="es-MX" sz="2000" dirty="0"/>
          </a:p>
        </p:txBody>
      </p:sp>
    </p:spTree>
    <p:extLst>
      <p:ext uri="{BB962C8B-B14F-4D97-AF65-F5344CB8AC3E}">
        <p14:creationId xmlns:p14="http://schemas.microsoft.com/office/powerpoint/2010/main" val="23930768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39346" y="1459706"/>
            <a:ext cx="10515600" cy="4351338"/>
          </a:xfrm>
        </p:spPr>
        <p:txBody>
          <a:bodyPr>
            <a:normAutofit/>
          </a:bodyPr>
          <a:lstStyle/>
          <a:p>
            <a:pPr marL="0" indent="0" algn="just">
              <a:buNone/>
            </a:pPr>
            <a:endParaRPr lang="es-MX" altLang="es-MX" sz="1800" dirty="0" smtClean="0">
              <a:latin typeface="Arial" panose="020B0604020202020204" pitchFamily="34" charset="0"/>
              <a:ea typeface="Batang" panose="02030600000101010101" pitchFamily="18" charset="-127"/>
              <a:cs typeface="Arial" panose="020B0604020202020204" pitchFamily="34" charset="0"/>
            </a:endParaRPr>
          </a:p>
          <a:p>
            <a:pPr marL="0" indent="0" algn="just">
              <a:buNone/>
            </a:pPr>
            <a:endParaRPr lang="es-MX" sz="1800" dirty="0">
              <a:latin typeface="Arial" panose="020B0604020202020204" pitchFamily="34" charset="0"/>
              <a:cs typeface="Arial" panose="020B0604020202020204" pitchFamily="34" charset="0"/>
            </a:endParaRPr>
          </a:p>
        </p:txBody>
      </p:sp>
      <p:sp>
        <p:nvSpPr>
          <p:cNvPr id="4" name="Rectángulo 3"/>
          <p:cNvSpPr/>
          <p:nvPr/>
        </p:nvSpPr>
        <p:spPr>
          <a:xfrm>
            <a:off x="1535938" y="1064482"/>
            <a:ext cx="7883525" cy="4478338"/>
          </a:xfrm>
          <a:prstGeom prst="rect">
            <a:avLst/>
          </a:prstGeom>
        </p:spPr>
        <p:txBody>
          <a:bodyPr>
            <a:spAutoFit/>
          </a:bodyPr>
          <a:lstStyle/>
          <a:p>
            <a:pPr algn="just" eaLnBrk="1" hangingPunct="1">
              <a:defRPr/>
            </a:pPr>
            <a:r>
              <a:rPr lang="es-MX" sz="1500" b="1" dirty="0">
                <a:solidFill>
                  <a:srgbClr val="3B3835"/>
                </a:solidFill>
                <a:latin typeface="Helvetica Neue"/>
                <a:ea typeface="+mn-ea"/>
                <a:cs typeface="+mn-cs"/>
              </a:rPr>
              <a:t>Competencias genéricas </a:t>
            </a:r>
          </a:p>
          <a:p>
            <a:pPr algn="just" eaLnBrk="1" hangingPunct="1">
              <a:defRPr/>
            </a:pPr>
            <a:endParaRPr lang="es-MX" sz="1500" b="0" dirty="0">
              <a:solidFill>
                <a:srgbClr val="008ED2"/>
              </a:solidFill>
              <a:latin typeface="Helvetica Neue"/>
              <a:ea typeface="+mn-ea"/>
              <a:cs typeface="+mn-cs"/>
            </a:endParaRPr>
          </a:p>
          <a:p>
            <a:pPr marL="171450" indent="-171450" algn="just" eaLnBrk="1" hangingPunct="1">
              <a:buFont typeface="Arial" panose="020B0604020202020204" pitchFamily="34" charset="0"/>
              <a:buChar char="•"/>
              <a:defRPr/>
            </a:pPr>
            <a:r>
              <a:rPr lang="es-MX" sz="1500" b="0" dirty="0">
                <a:solidFill>
                  <a:srgbClr val="3B3835"/>
                </a:solidFill>
                <a:latin typeface="Helvetica Neue"/>
                <a:ea typeface="+mn-ea"/>
                <a:cs typeface="+mn-cs"/>
              </a:rPr>
              <a:t>Piensa Crítica y Reflexivamente</a:t>
            </a:r>
          </a:p>
          <a:p>
            <a:pPr marL="171450" indent="-171450" algn="just" eaLnBrk="1" hangingPunct="1">
              <a:buFont typeface="Arial" panose="020B0604020202020204" pitchFamily="34" charset="0"/>
              <a:buChar char="•"/>
              <a:defRPr/>
            </a:pPr>
            <a:r>
              <a:rPr lang="es-MX" sz="1500" b="0" dirty="0">
                <a:solidFill>
                  <a:srgbClr val="3B3835"/>
                </a:solidFill>
                <a:latin typeface="Helvetica Neue"/>
                <a:ea typeface="+mn-ea"/>
                <a:cs typeface="+mn-cs"/>
              </a:rPr>
              <a:t>Desarrolla innovaciones y propone soluciones a problemas a partir de métodos establecidos. </a:t>
            </a:r>
          </a:p>
          <a:p>
            <a:pPr marL="171450" indent="-171450" algn="just" eaLnBrk="1" hangingPunct="1">
              <a:buFont typeface="Arial" panose="020B0604020202020204" pitchFamily="34" charset="0"/>
              <a:buChar char="•"/>
              <a:defRPr/>
            </a:pPr>
            <a:r>
              <a:rPr lang="es-MX" sz="1500" b="0" dirty="0">
                <a:solidFill>
                  <a:srgbClr val="3B3835"/>
                </a:solidFill>
                <a:latin typeface="Helvetica Neue"/>
                <a:ea typeface="+mn-ea"/>
                <a:cs typeface="+mn-cs"/>
              </a:rPr>
              <a:t>Sigue instrucciones y procedimientos de manera reflexiva, comprendiendo como cada uno de sus pasos, contribuye al alcance de un objetivo.</a:t>
            </a:r>
          </a:p>
          <a:p>
            <a:pPr marL="171450" indent="-171450" algn="just" eaLnBrk="1" hangingPunct="1">
              <a:buFont typeface="Arial" panose="020B0604020202020204" pitchFamily="34" charset="0"/>
              <a:buChar char="•"/>
              <a:defRPr/>
            </a:pPr>
            <a:r>
              <a:rPr lang="es-MX" sz="1500" b="0" dirty="0">
                <a:solidFill>
                  <a:srgbClr val="3B3835"/>
                </a:solidFill>
                <a:latin typeface="Helvetica Neue"/>
                <a:ea typeface="+mn-ea"/>
                <a:cs typeface="+mn-cs"/>
              </a:rPr>
              <a:t>Ordena información de acuerdo a categorías, jerarquías y relaciones.</a:t>
            </a:r>
          </a:p>
          <a:p>
            <a:pPr marL="171450" indent="-171450" algn="just" eaLnBrk="1" hangingPunct="1">
              <a:buFont typeface="Arial" panose="020B0604020202020204" pitchFamily="34" charset="0"/>
              <a:buChar char="•"/>
              <a:defRPr/>
            </a:pPr>
            <a:r>
              <a:rPr lang="es-MX" sz="1500" b="0" dirty="0">
                <a:solidFill>
                  <a:srgbClr val="3B3835"/>
                </a:solidFill>
                <a:latin typeface="Helvetica Neue"/>
                <a:ea typeface="+mn-ea"/>
                <a:cs typeface="+mn-cs"/>
              </a:rPr>
              <a:t>Utiliza las tecnologías de la información y comunicación para procesar e interpretar información.</a:t>
            </a:r>
          </a:p>
          <a:p>
            <a:pPr algn="just" eaLnBrk="1" hangingPunct="1">
              <a:defRPr/>
            </a:pPr>
            <a:endParaRPr lang="es-MX" sz="1500" dirty="0">
              <a:solidFill>
                <a:srgbClr val="008ED2"/>
              </a:solidFill>
              <a:latin typeface="Helvetica Neue"/>
              <a:ea typeface="+mn-ea"/>
              <a:cs typeface="+mn-cs"/>
            </a:endParaRPr>
          </a:p>
          <a:p>
            <a:pPr algn="just" eaLnBrk="1" hangingPunct="1">
              <a:defRPr/>
            </a:pPr>
            <a:r>
              <a:rPr lang="es-MX" sz="1500" b="1" dirty="0">
                <a:solidFill>
                  <a:srgbClr val="3B3835"/>
                </a:solidFill>
                <a:latin typeface="Helvetica Neue"/>
                <a:ea typeface="+mn-ea"/>
                <a:cs typeface="+mn-cs"/>
              </a:rPr>
              <a:t>Competencias disciplinares</a:t>
            </a:r>
          </a:p>
          <a:p>
            <a:pPr algn="just" eaLnBrk="1" hangingPunct="1">
              <a:defRPr/>
            </a:pPr>
            <a:endParaRPr lang="es-MX" sz="1500" b="0" dirty="0">
              <a:solidFill>
                <a:srgbClr val="3B3835"/>
              </a:solidFill>
              <a:latin typeface="Helvetica Neue"/>
              <a:ea typeface="+mn-ea"/>
              <a:cs typeface="+mn-cs"/>
            </a:endParaRPr>
          </a:p>
          <a:p>
            <a:pPr marL="171450" indent="-171450" algn="just" eaLnBrk="1" hangingPunct="1">
              <a:buFont typeface="Arial" panose="020B0604020202020204" pitchFamily="34" charset="0"/>
              <a:buChar char="•"/>
              <a:defRPr/>
            </a:pPr>
            <a:r>
              <a:rPr lang="es-MX" sz="1500" b="0" dirty="0">
                <a:solidFill>
                  <a:srgbClr val="3B3835"/>
                </a:solidFill>
                <a:latin typeface="Helvetica Neue"/>
                <a:ea typeface="+mn-ea"/>
                <a:cs typeface="+mn-cs"/>
              </a:rPr>
              <a:t>Construye e interpreta modelos matemáticos mediante la aplicación de procedimientos geométricos, para la comprensión y análisis de situaciones reales, hipotéticas o formales. </a:t>
            </a:r>
          </a:p>
          <a:p>
            <a:pPr marL="171450" indent="-171450" algn="just" eaLnBrk="1" hangingPunct="1">
              <a:buFont typeface="Arial" panose="020B0604020202020204" pitchFamily="34" charset="0"/>
              <a:buChar char="•"/>
              <a:defRPr/>
            </a:pPr>
            <a:r>
              <a:rPr lang="es-MX" sz="1500" b="0" dirty="0">
                <a:solidFill>
                  <a:srgbClr val="3B3835"/>
                </a:solidFill>
                <a:latin typeface="Helvetica Neue"/>
                <a:ea typeface="+mn-ea"/>
                <a:cs typeface="+mn-cs"/>
              </a:rPr>
              <a:t>Interpreta del lenguaje común al algebraico en problemas cotidianos. </a:t>
            </a:r>
          </a:p>
          <a:p>
            <a:pPr marL="171450" indent="-171450" algn="just" eaLnBrk="1" hangingPunct="1">
              <a:buFont typeface="Arial" panose="020B0604020202020204" pitchFamily="34" charset="0"/>
              <a:buChar char="•"/>
              <a:defRPr/>
            </a:pPr>
            <a:r>
              <a:rPr lang="es-MX" sz="1500" b="0" dirty="0">
                <a:solidFill>
                  <a:srgbClr val="3B3835"/>
                </a:solidFill>
                <a:latin typeface="Helvetica Neue"/>
                <a:ea typeface="+mn-ea"/>
                <a:cs typeface="+mn-cs"/>
              </a:rPr>
              <a:t>Resuelve problemas verbales por medio de expresiones algebraicas. </a:t>
            </a:r>
          </a:p>
          <a:p>
            <a:pPr marL="171450" indent="-171450" algn="just" eaLnBrk="1" hangingPunct="1">
              <a:buFont typeface="Arial" panose="020B0604020202020204" pitchFamily="34" charset="0"/>
              <a:buChar char="•"/>
              <a:defRPr/>
            </a:pPr>
            <a:r>
              <a:rPr lang="es-MX" sz="1500" b="0" dirty="0">
                <a:solidFill>
                  <a:srgbClr val="3B3835"/>
                </a:solidFill>
                <a:latin typeface="Helvetica Neue"/>
                <a:ea typeface="+mn-ea"/>
                <a:cs typeface="+mn-cs"/>
              </a:rPr>
              <a:t>Representa y resuelve situaciones utilizando ecuaciones.</a:t>
            </a:r>
          </a:p>
        </p:txBody>
      </p:sp>
    </p:spTree>
    <p:extLst>
      <p:ext uri="{BB962C8B-B14F-4D97-AF65-F5344CB8AC3E}">
        <p14:creationId xmlns:p14="http://schemas.microsoft.com/office/powerpoint/2010/main" val="3628283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alguaritmi"/>
          <p:cNvPicPr>
            <a:picLocks noChangeAspect="1" noChangeArrowheads="1"/>
          </p:cNvPicPr>
          <p:nvPr/>
        </p:nvPicPr>
        <p:blipFill>
          <a:blip r:embed="rId2">
            <a:clrChange>
              <a:clrFrom>
                <a:srgbClr val="FFFFFA"/>
              </a:clrFrom>
              <a:clrTo>
                <a:srgbClr val="FFFFFA">
                  <a:alpha val="0"/>
                </a:srgbClr>
              </a:clrTo>
            </a:clrChange>
            <a:extLst>
              <a:ext uri="{28A0092B-C50C-407E-A947-70E740481C1C}">
                <a14:useLocalDpi xmlns:a14="http://schemas.microsoft.com/office/drawing/2010/main" val="0"/>
              </a:ext>
            </a:extLst>
          </a:blip>
          <a:srcRect/>
          <a:stretch>
            <a:fillRect/>
          </a:stretch>
        </p:blipFill>
        <p:spPr bwMode="auto">
          <a:xfrm>
            <a:off x="1462786" y="573024"/>
            <a:ext cx="1585913" cy="242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2 Rectángulo"/>
          <p:cNvSpPr>
            <a:spLocks noChangeArrowheads="1"/>
          </p:cNvSpPr>
          <p:nvPr/>
        </p:nvSpPr>
        <p:spPr bwMode="auto">
          <a:xfrm rot="10800000" flipV="1">
            <a:off x="3048699" y="573024"/>
            <a:ext cx="608806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2950"/>
              </a:spcBef>
              <a:buSzPct val="100000"/>
              <a:buChar char="•"/>
              <a:defRPr sz="2700">
                <a:solidFill>
                  <a:srgbClr val="000000"/>
                </a:solidFill>
                <a:latin typeface="Helvetica Light"/>
                <a:ea typeface="Helvetica Light"/>
                <a:cs typeface="Helvetica Light"/>
                <a:sym typeface="Helvetica Light"/>
              </a:defRPr>
            </a:lvl1pPr>
            <a:lvl2pPr marL="742950" indent="-285750">
              <a:spcBef>
                <a:spcPts val="2950"/>
              </a:spcBef>
              <a:buSzPct val="100000"/>
              <a:buChar char="•"/>
              <a:defRPr sz="2700">
                <a:solidFill>
                  <a:srgbClr val="000000"/>
                </a:solidFill>
                <a:latin typeface="Helvetica Light"/>
                <a:ea typeface="Helvetica Light"/>
                <a:cs typeface="Helvetica Light"/>
                <a:sym typeface="Helvetica Light"/>
              </a:defRPr>
            </a:lvl2pPr>
            <a:lvl3pPr marL="1143000" indent="-228600">
              <a:spcBef>
                <a:spcPts val="2950"/>
              </a:spcBef>
              <a:buSzPct val="100000"/>
              <a:buChar char="•"/>
              <a:defRPr sz="2700">
                <a:solidFill>
                  <a:srgbClr val="000000"/>
                </a:solidFill>
                <a:latin typeface="Helvetica Light"/>
                <a:ea typeface="Helvetica Light"/>
                <a:cs typeface="Helvetica Light"/>
                <a:sym typeface="Helvetica Light"/>
              </a:defRPr>
            </a:lvl3pPr>
            <a:lvl4pPr marL="1600200" indent="-228600">
              <a:spcBef>
                <a:spcPts val="2950"/>
              </a:spcBef>
              <a:buSzPct val="100000"/>
              <a:buChar char="•"/>
              <a:defRPr sz="2700">
                <a:solidFill>
                  <a:srgbClr val="000000"/>
                </a:solidFill>
                <a:latin typeface="Helvetica Light"/>
                <a:ea typeface="Helvetica Light"/>
                <a:cs typeface="Helvetica Light"/>
                <a:sym typeface="Helvetica Light"/>
              </a:defRPr>
            </a:lvl4pPr>
            <a:lvl5pPr marL="2057400" indent="-228600">
              <a:spcBef>
                <a:spcPts val="2950"/>
              </a:spcBef>
              <a:buSzPct val="100000"/>
              <a:buChar char="•"/>
              <a:defRPr sz="2700">
                <a:solidFill>
                  <a:srgbClr val="000000"/>
                </a:solidFill>
                <a:latin typeface="Helvetica Light"/>
                <a:ea typeface="Helvetica Light"/>
                <a:cs typeface="Helvetica Light"/>
                <a:sym typeface="Helvetica Light"/>
              </a:defRPr>
            </a:lvl5pPr>
            <a:lvl6pPr marL="25146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6pPr>
            <a:lvl7pPr marL="29718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7pPr>
            <a:lvl8pPr marL="34290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8pPr>
            <a:lvl9pPr marL="38862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9pPr>
          </a:lstStyle>
          <a:p>
            <a:pPr algn="ctr" eaLnBrk="1" hangingPunct="1">
              <a:spcBef>
                <a:spcPct val="0"/>
              </a:spcBef>
              <a:buSzTx/>
              <a:buFontTx/>
              <a:buNone/>
            </a:pPr>
            <a:r>
              <a:rPr lang="es-ES" altLang="es-MX" sz="2000" dirty="0">
                <a:latin typeface="Arial" panose="020B0604020202020204" pitchFamily="34" charset="0"/>
              </a:rPr>
              <a:t>Existen enunciados o expresiones que resultan muy largas al expresarlas en palabras. Para hacerlas más sencillas de manejar se emplean símbolos y nuevas palabras. </a:t>
            </a:r>
          </a:p>
        </p:txBody>
      </p:sp>
      <p:sp>
        <p:nvSpPr>
          <p:cNvPr id="6" name="AutoShape 7"/>
          <p:cNvSpPr>
            <a:spLocks noChangeArrowheads="1"/>
          </p:cNvSpPr>
          <p:nvPr/>
        </p:nvSpPr>
        <p:spPr bwMode="auto">
          <a:xfrm>
            <a:off x="4487101" y="2242312"/>
            <a:ext cx="6011862" cy="1322388"/>
          </a:xfrm>
          <a:prstGeom prst="wedgeRoundRectCallout">
            <a:avLst>
              <a:gd name="adj1" fmla="val -81370"/>
              <a:gd name="adj2" fmla="val -83815"/>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r>
              <a:rPr lang="es-ES" altLang="es-MX" sz="2100" dirty="0">
                <a:solidFill>
                  <a:srgbClr val="000000"/>
                </a:solidFill>
              </a:rPr>
              <a:t>A la parte de las matemáticas que estudia el manejo de estos símbolos se llama  </a:t>
            </a:r>
            <a:r>
              <a:rPr lang="es-ES" altLang="es-MX" sz="3200" dirty="0">
                <a:solidFill>
                  <a:srgbClr val="000000"/>
                </a:solidFill>
              </a:rPr>
              <a:t>Álgebra.</a:t>
            </a:r>
            <a:endParaRPr lang="es-ES" altLang="es-MX" sz="3200" dirty="0"/>
          </a:p>
        </p:txBody>
      </p:sp>
      <p:pic>
        <p:nvPicPr>
          <p:cNvPr id="7" name="Picture 33" descr="libro"/>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4450" y="2903506"/>
            <a:ext cx="3059113" cy="156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0"/>
          <p:cNvSpPr>
            <a:spLocks noChangeArrowheads="1"/>
          </p:cNvSpPr>
          <p:nvPr/>
        </p:nvSpPr>
        <p:spPr bwMode="auto">
          <a:xfrm>
            <a:off x="46736" y="3091625"/>
            <a:ext cx="300196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a:r>
              <a:rPr lang="es-ES" altLang="es-MX" sz="2800" dirty="0">
                <a:solidFill>
                  <a:srgbClr val="000066"/>
                </a:solidFill>
              </a:rPr>
              <a:t>al-</a:t>
            </a:r>
            <a:r>
              <a:rPr lang="es-ES" altLang="es-MX" sz="2800" dirty="0" err="1">
                <a:solidFill>
                  <a:srgbClr val="000066"/>
                </a:solidFill>
              </a:rPr>
              <a:t>jebr</a:t>
            </a:r>
            <a:endParaRPr lang="es-ES" altLang="es-MX" sz="2800" dirty="0">
              <a:solidFill>
                <a:srgbClr val="000066"/>
              </a:solidFill>
            </a:endParaRPr>
          </a:p>
          <a:p>
            <a:pPr algn="ctr"/>
            <a:r>
              <a:rPr lang="es-ES" altLang="es-MX" sz="2800" dirty="0" err="1">
                <a:solidFill>
                  <a:srgbClr val="000066"/>
                </a:solidFill>
              </a:rPr>
              <a:t>w'al-muqabalah</a:t>
            </a:r>
            <a:r>
              <a:rPr lang="es-ES" altLang="es-MX" sz="2800" dirty="0">
                <a:solidFill>
                  <a:srgbClr val="000066"/>
                </a:solidFill>
              </a:rPr>
              <a:t> </a:t>
            </a:r>
          </a:p>
        </p:txBody>
      </p:sp>
      <p:sp>
        <p:nvSpPr>
          <p:cNvPr id="9" name="AutoShape 30"/>
          <p:cNvSpPr>
            <a:spLocks noChangeArrowheads="1"/>
          </p:cNvSpPr>
          <p:nvPr/>
        </p:nvSpPr>
        <p:spPr bwMode="auto">
          <a:xfrm>
            <a:off x="5578412" y="3685350"/>
            <a:ext cx="5503862" cy="995362"/>
          </a:xfrm>
          <a:prstGeom prst="wedgeEllipseCallout">
            <a:avLst>
              <a:gd name="adj1" fmla="val -79935"/>
              <a:gd name="adj2" fmla="val 121648"/>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r>
              <a:rPr lang="es-ES" altLang="es-MX" sz="2000">
                <a:latin typeface="Tahoma" panose="020B0604030504040204" pitchFamily="34" charset="0"/>
              </a:rPr>
              <a:t>Las letras m</a:t>
            </a:r>
            <a:r>
              <a:rPr lang="es-ES" altLang="es-MX" sz="2000"/>
              <a:t>á</a:t>
            </a:r>
            <a:r>
              <a:rPr lang="es-ES" altLang="es-MX" sz="2000">
                <a:latin typeface="Tahoma" panose="020B0604030504040204" pitchFamily="34" charset="0"/>
              </a:rPr>
              <a:t>s utilizadas son : x, y, z, a, b, c, d</a:t>
            </a:r>
            <a:r>
              <a:rPr lang="es-ES" altLang="es-MX" sz="2000"/>
              <a:t>…</a:t>
            </a:r>
            <a:endParaRPr lang="es-ES" altLang="es-MX" sz="2000">
              <a:latin typeface="Tahoma" panose="020B0604030504040204" pitchFamily="34" charset="0"/>
            </a:endParaRPr>
          </a:p>
        </p:txBody>
      </p:sp>
      <p:pic>
        <p:nvPicPr>
          <p:cNvPr id="10" name="Picture 15" descr="letras_álgebra"/>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462786" y="3716337"/>
            <a:ext cx="3135313" cy="314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45824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2" presetClass="entr" presetSubtype="4" fill="hold" grpId="0" nodeType="clickEffect">
                                  <p:stCondLst>
                                    <p:cond delay="0"/>
                                  </p:stCondLst>
                                  <p:iterate type="wd">
                                    <p:tmPct val="10000"/>
                                  </p:iterate>
                                  <p:childTnLst>
                                    <p:set>
                                      <p:cBhvr>
                                        <p:cTn id="10" dur="1" fill="hold">
                                          <p:stCondLst>
                                            <p:cond delay="0"/>
                                          </p:stCondLst>
                                        </p:cTn>
                                        <p:tgtEl>
                                          <p:spTgt spid="5"/>
                                        </p:tgtEl>
                                        <p:attrNameLst>
                                          <p:attrName>style.visibility</p:attrName>
                                        </p:attrNameLst>
                                      </p:cBhvr>
                                      <p:to>
                                        <p:strVal val="visible"/>
                                      </p:to>
                                    </p:set>
                                    <p:animEffect transition="in" filter="slide(fromBottom)">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7" presetClass="entr" presetSubtype="1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p:cTn id="16" dur="500" fill="hold"/>
                                        <p:tgtEl>
                                          <p:spTgt spid="6"/>
                                        </p:tgtEl>
                                        <p:attrNameLst>
                                          <p:attrName>ppt_w</p:attrName>
                                        </p:attrNameLst>
                                      </p:cBhvr>
                                      <p:tavLst>
                                        <p:tav tm="0">
                                          <p:val>
                                            <p:fltVal val="0"/>
                                          </p:val>
                                        </p:tav>
                                        <p:tav tm="100000">
                                          <p:val>
                                            <p:strVal val="#ppt_w"/>
                                          </p:val>
                                        </p:tav>
                                      </p:tavLst>
                                    </p:anim>
                                    <p:anim calcmode="lin" valueType="num">
                                      <p:cBhvr>
                                        <p:cTn id="17" dur="5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dissolv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 presetClass="entr" presetSubtype="5"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blinds(vertical)">
                                      <p:cBhvr>
                                        <p:cTn id="33" dur="10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nodeType="click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dissolve">
                                      <p:cBhvr>
                                        <p:cTn id="3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8" grpId="0"/>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Rectángulo"/>
          <p:cNvSpPr>
            <a:spLocks noChangeArrowheads="1"/>
          </p:cNvSpPr>
          <p:nvPr/>
        </p:nvSpPr>
        <p:spPr bwMode="auto">
          <a:xfrm>
            <a:off x="1597152" y="682752"/>
            <a:ext cx="7802880" cy="579438"/>
          </a:xfrm>
          <a:prstGeom prst="rect">
            <a:avLst/>
          </a:prstGeom>
          <a:gradFill rotWithShape="1">
            <a:gsLst>
              <a:gs pos="0">
                <a:srgbClr val="FFFFCC"/>
              </a:gs>
              <a:gs pos="100000">
                <a:schemeClr val="accent1"/>
              </a:gs>
            </a:gsLst>
            <a:path path="shape">
              <a:fillToRect l="50000" t="50000" r="50000" b="50000"/>
            </a:path>
          </a:gradFill>
          <a:ln>
            <a:noFill/>
          </a:ln>
          <a:effectLst/>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spcBef>
                <a:spcPts val="2950"/>
              </a:spcBef>
              <a:buSzPct val="100000"/>
              <a:buChar char="•"/>
              <a:defRPr sz="2700">
                <a:solidFill>
                  <a:srgbClr val="000000"/>
                </a:solidFill>
                <a:latin typeface="Helvetica Light"/>
                <a:ea typeface="Helvetica Light"/>
                <a:cs typeface="Helvetica Light"/>
                <a:sym typeface="Helvetica Light"/>
              </a:defRPr>
            </a:lvl1pPr>
            <a:lvl2pPr marL="742950" indent="-285750">
              <a:spcBef>
                <a:spcPts val="2950"/>
              </a:spcBef>
              <a:buSzPct val="100000"/>
              <a:buChar char="•"/>
              <a:defRPr sz="2700">
                <a:solidFill>
                  <a:srgbClr val="000000"/>
                </a:solidFill>
                <a:latin typeface="Helvetica Light"/>
                <a:ea typeface="Helvetica Light"/>
                <a:cs typeface="Helvetica Light"/>
                <a:sym typeface="Helvetica Light"/>
              </a:defRPr>
            </a:lvl2pPr>
            <a:lvl3pPr marL="1143000" indent="-228600">
              <a:spcBef>
                <a:spcPts val="2950"/>
              </a:spcBef>
              <a:buSzPct val="100000"/>
              <a:buChar char="•"/>
              <a:defRPr sz="2700">
                <a:solidFill>
                  <a:srgbClr val="000000"/>
                </a:solidFill>
                <a:latin typeface="Helvetica Light"/>
                <a:ea typeface="Helvetica Light"/>
                <a:cs typeface="Helvetica Light"/>
                <a:sym typeface="Helvetica Light"/>
              </a:defRPr>
            </a:lvl3pPr>
            <a:lvl4pPr marL="1600200" indent="-228600">
              <a:spcBef>
                <a:spcPts val="2950"/>
              </a:spcBef>
              <a:buSzPct val="100000"/>
              <a:buChar char="•"/>
              <a:defRPr sz="2700">
                <a:solidFill>
                  <a:srgbClr val="000000"/>
                </a:solidFill>
                <a:latin typeface="Helvetica Light"/>
                <a:ea typeface="Helvetica Light"/>
                <a:cs typeface="Helvetica Light"/>
                <a:sym typeface="Helvetica Light"/>
              </a:defRPr>
            </a:lvl4pPr>
            <a:lvl5pPr marL="2057400" indent="-228600">
              <a:spcBef>
                <a:spcPts val="2950"/>
              </a:spcBef>
              <a:buSzPct val="100000"/>
              <a:buChar char="•"/>
              <a:defRPr sz="2700">
                <a:solidFill>
                  <a:srgbClr val="000000"/>
                </a:solidFill>
                <a:latin typeface="Helvetica Light"/>
                <a:ea typeface="Helvetica Light"/>
                <a:cs typeface="Helvetica Light"/>
                <a:sym typeface="Helvetica Light"/>
              </a:defRPr>
            </a:lvl5pPr>
            <a:lvl6pPr marL="25146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6pPr>
            <a:lvl7pPr marL="29718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7pPr>
            <a:lvl8pPr marL="34290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8pPr>
            <a:lvl9pPr marL="38862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9pPr>
          </a:lstStyle>
          <a:p>
            <a:pPr algn="ctr" eaLnBrk="1" hangingPunct="1">
              <a:spcBef>
                <a:spcPct val="0"/>
              </a:spcBef>
              <a:buSzTx/>
              <a:buFontTx/>
              <a:buNone/>
            </a:pPr>
            <a:r>
              <a:rPr lang="es-ES" altLang="es-MX" sz="3200" dirty="0">
                <a:solidFill>
                  <a:srgbClr val="663300"/>
                </a:solidFill>
                <a:latin typeface="Tahoma" panose="020B0604030504040204" pitchFamily="34" charset="0"/>
              </a:rPr>
              <a:t>EXPRESIONES ALGEBRAICAS</a:t>
            </a:r>
          </a:p>
        </p:txBody>
      </p:sp>
      <p:sp>
        <p:nvSpPr>
          <p:cNvPr id="5" name="Text Box 7"/>
          <p:cNvSpPr txBox="1">
            <a:spLocks noChangeArrowheads="1"/>
          </p:cNvSpPr>
          <p:nvPr/>
        </p:nvSpPr>
        <p:spPr bwMode="auto">
          <a:xfrm>
            <a:off x="1055180" y="1414907"/>
            <a:ext cx="7704137"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r" eaLnBrk="1" hangingPunct="1">
              <a:spcBef>
                <a:spcPct val="50000"/>
              </a:spcBef>
            </a:pPr>
            <a:r>
              <a:rPr lang="es-ES" altLang="es-MX" dirty="0">
                <a:solidFill>
                  <a:srgbClr val="663300"/>
                </a:solidFill>
              </a:rPr>
              <a:t>Son el resultado de expresar en lenguaje matemático un enunciado en el que aparecen datos desconocidos y que expresamos con letras</a:t>
            </a:r>
          </a:p>
        </p:txBody>
      </p:sp>
      <p:graphicFrame>
        <p:nvGraphicFramePr>
          <p:cNvPr id="6" name="Group 156"/>
          <p:cNvGraphicFramePr>
            <a:graphicFrameLocks noGrp="1"/>
          </p:cNvGraphicFramePr>
          <p:nvPr>
            <p:extLst>
              <p:ext uri="{D42A27DB-BD31-4B8C-83A1-F6EECF244321}">
                <p14:modId xmlns:p14="http://schemas.microsoft.com/office/powerpoint/2010/main" val="2223831798"/>
              </p:ext>
            </p:extLst>
          </p:nvPr>
        </p:nvGraphicFramePr>
        <p:xfrm>
          <a:off x="1999488" y="2755074"/>
          <a:ext cx="7900416" cy="3645420"/>
        </p:xfrm>
        <a:graphic>
          <a:graphicData uri="http://schemas.openxmlformats.org/drawingml/2006/table">
            <a:tbl>
              <a:tblPr/>
              <a:tblGrid>
                <a:gridCol w="4701934"/>
                <a:gridCol w="3198482"/>
              </a:tblGrid>
              <a:tr h="982909">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r>
                        <a:rPr kumimoji="0" lang="es-ES" altLang="es-MX" sz="3200" b="1" i="0" u="none" strike="noStrike" cap="none" normalizeH="0" baseline="0" dirty="0" smtClean="0">
                          <a:ln>
                            <a:noFill/>
                          </a:ln>
                          <a:solidFill>
                            <a:srgbClr val="663300"/>
                          </a:solidFill>
                          <a:effectLst/>
                          <a:latin typeface="Arial" panose="020B0604020202020204" pitchFamily="34" charset="0"/>
                        </a:rPr>
                        <a:t>ENUNCIADOS</a:t>
                      </a:r>
                    </a:p>
                  </a:txBody>
                  <a:tcPr marT="45716" marB="45716" anchor="ctr" horzOverflow="overflow">
                    <a:lnL w="57150" cap="flat" cmpd="sng" algn="ctr">
                      <a:solidFill>
                        <a:srgbClr val="663300"/>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rgbClr val="6633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FFFFCC"/>
                        </a:gs>
                        <a:gs pos="100000">
                          <a:schemeClr val="accent1">
                            <a:alpha val="50000"/>
                          </a:schemeClr>
                        </a:gs>
                      </a:gsLst>
                      <a:path path="shape">
                        <a:fillToRect l="50000" t="50000" r="50000" b="50000"/>
                      </a:path>
                    </a:gradFill>
                  </a:tcPr>
                </a:tc>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r>
                        <a:rPr kumimoji="0" lang="es-ES" altLang="es-MX" sz="3200" b="1" i="0" u="none" strike="noStrike" cap="none" normalizeH="0" baseline="0" dirty="0" smtClean="0">
                          <a:ln>
                            <a:noFill/>
                          </a:ln>
                          <a:solidFill>
                            <a:srgbClr val="663300"/>
                          </a:solidFill>
                          <a:effectLst/>
                          <a:latin typeface="Arial" panose="020B0604020202020204" pitchFamily="34" charset="0"/>
                        </a:rPr>
                        <a:t>EXPRESI</a:t>
                      </a:r>
                      <a:r>
                        <a:rPr kumimoji="0" lang="es-ES" altLang="es-MX" sz="3200" b="1" i="0" u="none" strike="noStrike" cap="none" normalizeH="0" baseline="0" dirty="0" smtClean="0">
                          <a:ln>
                            <a:noFill/>
                          </a:ln>
                          <a:solidFill>
                            <a:srgbClr val="663300"/>
                          </a:solidFill>
                          <a:effectLst/>
                          <a:latin typeface="Franklin Gothic Book" panose="020B0503020102020204" pitchFamily="34" charset="0"/>
                        </a:rPr>
                        <a:t>Ó</a:t>
                      </a:r>
                      <a:r>
                        <a:rPr kumimoji="0" lang="es-ES" altLang="es-MX" sz="3200" b="1" i="0" u="none" strike="noStrike" cap="none" normalizeH="0" baseline="0" dirty="0" smtClean="0">
                          <a:ln>
                            <a:noFill/>
                          </a:ln>
                          <a:solidFill>
                            <a:srgbClr val="663300"/>
                          </a:solidFill>
                          <a:effectLst/>
                          <a:latin typeface="Arial" panose="020B0604020202020204" pitchFamily="34" charset="0"/>
                        </a:rPr>
                        <a:t>N ALGEBRAICA</a:t>
                      </a:r>
                    </a:p>
                  </a:txBody>
                  <a:tcPr marT="45716" marB="45716" anchor="ctr" horzOverflow="overflow">
                    <a:lnL w="12700" cap="flat" cmpd="sng" algn="ctr">
                      <a:solidFill>
                        <a:schemeClr val="tx1"/>
                      </a:solidFill>
                      <a:prstDash val="solid"/>
                      <a:round/>
                      <a:headEnd type="none" w="med" len="med"/>
                      <a:tailEnd type="none" w="med" len="med"/>
                    </a:lnL>
                    <a:lnR w="57150" cap="flat" cmpd="sng" algn="ctr">
                      <a:solidFill>
                        <a:srgbClr val="663300"/>
                      </a:solidFill>
                      <a:prstDash val="solid"/>
                      <a:round/>
                      <a:headEnd type="none" w="med" len="med"/>
                      <a:tailEnd type="none" w="med" len="med"/>
                    </a:lnR>
                    <a:lnT w="57150" cap="flat" cmpd="sng" algn="ctr">
                      <a:solidFill>
                        <a:srgbClr val="6633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FFFFCC"/>
                        </a:gs>
                        <a:gs pos="100000">
                          <a:schemeClr val="accent1">
                            <a:alpha val="50000"/>
                          </a:schemeClr>
                        </a:gs>
                      </a:gsLst>
                      <a:path path="shape">
                        <a:fillToRect l="50000" t="50000" r="50000" b="50000"/>
                      </a:path>
                    </a:gradFill>
                  </a:tcPr>
                </a:tc>
              </a:tr>
              <a:tr h="381761">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r>
                        <a:rPr kumimoji="0" lang="es-ES" altLang="es-MX" sz="2800" b="1" i="0" u="none" strike="noStrike" cap="none" normalizeH="0" baseline="0" dirty="0" smtClean="0">
                          <a:ln>
                            <a:noFill/>
                          </a:ln>
                          <a:solidFill>
                            <a:srgbClr val="663300"/>
                          </a:solidFill>
                          <a:effectLst/>
                          <a:latin typeface="Arial" panose="020B0604020202020204" pitchFamily="34" charset="0"/>
                        </a:rPr>
                        <a:t>El doble de un n</a:t>
                      </a:r>
                      <a:r>
                        <a:rPr kumimoji="0" lang="es-ES" altLang="es-MX" sz="2800" b="1" i="0" u="none" strike="noStrike" cap="none" normalizeH="0" baseline="0" dirty="0" smtClean="0">
                          <a:ln>
                            <a:noFill/>
                          </a:ln>
                          <a:solidFill>
                            <a:srgbClr val="663300"/>
                          </a:solidFill>
                          <a:effectLst/>
                          <a:latin typeface="Franklin Gothic Book" panose="020B0503020102020204" pitchFamily="34" charset="0"/>
                        </a:rPr>
                        <a:t>ú</a:t>
                      </a:r>
                      <a:r>
                        <a:rPr kumimoji="0" lang="es-ES" altLang="es-MX" sz="2800" b="1" i="0" u="none" strike="noStrike" cap="none" normalizeH="0" baseline="0" dirty="0" smtClean="0">
                          <a:ln>
                            <a:noFill/>
                          </a:ln>
                          <a:solidFill>
                            <a:srgbClr val="663300"/>
                          </a:solidFill>
                          <a:effectLst/>
                          <a:latin typeface="Arial" panose="020B0604020202020204" pitchFamily="34" charset="0"/>
                        </a:rPr>
                        <a:t>mero</a:t>
                      </a:r>
                    </a:p>
                  </a:txBody>
                  <a:tcPr marT="45716" marB="45716" anchor="ctr" horzOverflow="overflow">
                    <a:lnL w="57150" cap="flat" cmpd="sng" algn="ctr">
                      <a:solidFill>
                        <a:srgbClr val="6633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r"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endParaRPr kumimoji="0" lang="es-MX" altLang="es-MX" sz="2800" b="1" i="0" u="none" strike="noStrike" cap="none" normalizeH="0" baseline="0" dirty="0" smtClean="0">
                        <a:ln>
                          <a:noFill/>
                        </a:ln>
                        <a:solidFill>
                          <a:srgbClr val="663300"/>
                        </a:solidFill>
                        <a:effectLst/>
                        <a:latin typeface="Arial" panose="020B0604020202020204" pitchFamily="34" charset="0"/>
                      </a:endParaRPr>
                    </a:p>
                  </a:txBody>
                  <a:tcPr marT="45716" marB="45716" anchor="ctr" horzOverflow="overflow">
                    <a:lnL w="12700" cap="flat" cmpd="sng" algn="ctr">
                      <a:solidFill>
                        <a:schemeClr val="tx1"/>
                      </a:solidFill>
                      <a:prstDash val="solid"/>
                      <a:round/>
                      <a:headEnd type="none" w="med" len="med"/>
                      <a:tailEnd type="none" w="med" len="med"/>
                    </a:lnL>
                    <a:lnR w="57150" cap="flat" cmpd="sng" algn="ctr">
                      <a:solidFill>
                        <a:srgbClr val="6633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1850">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r>
                        <a:rPr kumimoji="0" lang="es-ES" altLang="es-MX" sz="2800" b="1" i="0" u="none" strike="noStrike" cap="none" normalizeH="0" baseline="0" dirty="0" smtClean="0">
                          <a:ln>
                            <a:noFill/>
                          </a:ln>
                          <a:solidFill>
                            <a:srgbClr val="663300"/>
                          </a:solidFill>
                          <a:effectLst/>
                          <a:latin typeface="Arial" panose="020B0604020202020204" pitchFamily="34" charset="0"/>
                        </a:rPr>
                        <a:t>Un n</a:t>
                      </a:r>
                      <a:r>
                        <a:rPr kumimoji="0" lang="es-ES" altLang="es-MX" sz="2800" b="1" i="0" u="none" strike="noStrike" cap="none" normalizeH="0" baseline="0" dirty="0" smtClean="0">
                          <a:ln>
                            <a:noFill/>
                          </a:ln>
                          <a:solidFill>
                            <a:srgbClr val="663300"/>
                          </a:solidFill>
                          <a:effectLst/>
                          <a:latin typeface="Franklin Gothic Book" panose="020B0503020102020204" pitchFamily="34" charset="0"/>
                        </a:rPr>
                        <a:t>ú</a:t>
                      </a:r>
                      <a:r>
                        <a:rPr kumimoji="0" lang="es-ES" altLang="es-MX" sz="2800" b="1" i="0" u="none" strike="noStrike" cap="none" normalizeH="0" baseline="0" dirty="0" smtClean="0">
                          <a:ln>
                            <a:noFill/>
                          </a:ln>
                          <a:solidFill>
                            <a:srgbClr val="663300"/>
                          </a:solidFill>
                          <a:effectLst/>
                          <a:latin typeface="Arial" panose="020B0604020202020204" pitchFamily="34" charset="0"/>
                        </a:rPr>
                        <a:t>mero impar</a:t>
                      </a:r>
                    </a:p>
                  </a:txBody>
                  <a:tcPr marT="45716" marB="45716" anchor="ctr" horzOverflow="overflow">
                    <a:lnL w="57150" cap="flat" cmpd="sng" algn="ctr">
                      <a:solidFill>
                        <a:srgbClr val="6633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endParaRPr kumimoji="0" lang="es-MX" altLang="es-MX" sz="2800" b="1" i="0" u="none" strike="noStrike" cap="none" normalizeH="0" baseline="0" dirty="0" smtClean="0">
                        <a:ln>
                          <a:noFill/>
                        </a:ln>
                        <a:solidFill>
                          <a:srgbClr val="663300"/>
                        </a:solidFill>
                        <a:effectLst/>
                        <a:latin typeface="Arial" panose="020B0604020202020204" pitchFamily="34" charset="0"/>
                      </a:endParaRPr>
                    </a:p>
                  </a:txBody>
                  <a:tcPr marT="45716" marB="45716" anchor="ctr" horzOverflow="overflow">
                    <a:lnL w="12700" cap="flat" cmpd="sng" algn="ctr">
                      <a:solidFill>
                        <a:schemeClr val="tx1"/>
                      </a:solidFill>
                      <a:prstDash val="solid"/>
                      <a:round/>
                      <a:headEnd type="none" w="med" len="med"/>
                      <a:tailEnd type="none" w="med" len="med"/>
                    </a:lnL>
                    <a:lnR w="57150" cap="flat" cmpd="sng" algn="ctr">
                      <a:solidFill>
                        <a:srgbClr val="6633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7452">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r>
                        <a:rPr kumimoji="0" lang="es-ES" altLang="es-MX" sz="2800" b="1" i="0" u="none" strike="noStrike" cap="none" normalizeH="0" baseline="0" dirty="0" smtClean="0">
                          <a:ln>
                            <a:noFill/>
                          </a:ln>
                          <a:solidFill>
                            <a:srgbClr val="663300"/>
                          </a:solidFill>
                          <a:effectLst/>
                          <a:latin typeface="Arial" panose="020B0604020202020204" pitchFamily="34" charset="0"/>
                        </a:rPr>
                        <a:t>La tercera parte de un n</a:t>
                      </a:r>
                      <a:r>
                        <a:rPr kumimoji="0" lang="es-ES" altLang="es-MX" sz="2800" b="1" i="0" u="none" strike="noStrike" cap="none" normalizeH="0" baseline="0" dirty="0" smtClean="0">
                          <a:ln>
                            <a:noFill/>
                          </a:ln>
                          <a:solidFill>
                            <a:srgbClr val="663300"/>
                          </a:solidFill>
                          <a:effectLst/>
                          <a:latin typeface="Franklin Gothic Book" panose="020B0503020102020204" pitchFamily="34" charset="0"/>
                        </a:rPr>
                        <a:t>ú</a:t>
                      </a:r>
                      <a:r>
                        <a:rPr kumimoji="0" lang="es-ES" altLang="es-MX" sz="2800" b="1" i="0" u="none" strike="noStrike" cap="none" normalizeH="0" baseline="0" dirty="0" smtClean="0">
                          <a:ln>
                            <a:noFill/>
                          </a:ln>
                          <a:solidFill>
                            <a:srgbClr val="663300"/>
                          </a:solidFill>
                          <a:effectLst/>
                          <a:latin typeface="Arial" panose="020B0604020202020204" pitchFamily="34" charset="0"/>
                        </a:rPr>
                        <a:t>mero</a:t>
                      </a:r>
                    </a:p>
                  </a:txBody>
                  <a:tcPr marT="45716" marB="45716" anchor="ctr" horzOverflow="overflow">
                    <a:lnL w="57150" cap="flat" cmpd="sng" algn="ctr">
                      <a:solidFill>
                        <a:srgbClr val="6633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endParaRPr kumimoji="0" lang="es-MX" altLang="es-MX" sz="2800" b="1" i="0" u="none" strike="noStrike" cap="none" normalizeH="0" baseline="0" dirty="0" smtClean="0">
                        <a:ln>
                          <a:noFill/>
                        </a:ln>
                        <a:solidFill>
                          <a:srgbClr val="663300"/>
                        </a:solidFill>
                        <a:effectLst/>
                        <a:latin typeface="Arial" panose="020B0604020202020204" pitchFamily="34" charset="0"/>
                      </a:endParaRPr>
                    </a:p>
                  </a:txBody>
                  <a:tcPr marT="45716" marB="45716" anchor="ctr" horzOverflow="overflow">
                    <a:lnL w="12700" cap="flat" cmpd="sng" algn="ctr">
                      <a:solidFill>
                        <a:schemeClr val="tx1"/>
                      </a:solidFill>
                      <a:prstDash val="solid"/>
                      <a:round/>
                      <a:headEnd type="none" w="med" len="med"/>
                      <a:tailEnd type="none" w="med" len="med"/>
                    </a:lnL>
                    <a:lnR w="57150" cap="flat" cmpd="sng" algn="ctr">
                      <a:solidFill>
                        <a:srgbClr val="6633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7452">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r>
                        <a:rPr kumimoji="0" lang="es-ES" altLang="es-MX" sz="2800" b="1" i="0" u="none" strike="noStrike" cap="none" normalizeH="0" baseline="0" dirty="0" smtClean="0">
                          <a:ln>
                            <a:noFill/>
                          </a:ln>
                          <a:solidFill>
                            <a:srgbClr val="663300"/>
                          </a:solidFill>
                          <a:effectLst/>
                          <a:latin typeface="Arial" panose="020B0604020202020204" pitchFamily="34" charset="0"/>
                        </a:rPr>
                        <a:t>El cuadrado de un n</a:t>
                      </a:r>
                      <a:r>
                        <a:rPr kumimoji="0" lang="es-ES" altLang="es-MX" sz="2800" b="1" i="0" u="none" strike="noStrike" cap="none" normalizeH="0" baseline="0" dirty="0" smtClean="0">
                          <a:ln>
                            <a:noFill/>
                          </a:ln>
                          <a:solidFill>
                            <a:srgbClr val="663300"/>
                          </a:solidFill>
                          <a:effectLst/>
                          <a:latin typeface="Franklin Gothic Book" panose="020B0503020102020204" pitchFamily="34" charset="0"/>
                        </a:rPr>
                        <a:t>ú</a:t>
                      </a:r>
                      <a:r>
                        <a:rPr kumimoji="0" lang="es-ES" altLang="es-MX" sz="2800" b="1" i="0" u="none" strike="noStrike" cap="none" normalizeH="0" baseline="0" dirty="0" smtClean="0">
                          <a:ln>
                            <a:noFill/>
                          </a:ln>
                          <a:solidFill>
                            <a:srgbClr val="663300"/>
                          </a:solidFill>
                          <a:effectLst/>
                          <a:latin typeface="Arial" panose="020B0604020202020204" pitchFamily="34" charset="0"/>
                        </a:rPr>
                        <a:t>mero</a:t>
                      </a:r>
                    </a:p>
                  </a:txBody>
                  <a:tcPr marT="45716" marB="45716" anchor="ctr" horzOverflow="overflow">
                    <a:lnL w="57150" cap="flat" cmpd="sng" algn="ctr">
                      <a:solidFill>
                        <a:srgbClr val="6633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rgbClr val="6633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endParaRPr kumimoji="0" lang="es-MX" altLang="es-MX" sz="2800" b="1" i="0" u="none" strike="noStrike" cap="none" normalizeH="0" baseline="0" dirty="0" smtClean="0">
                        <a:ln>
                          <a:noFill/>
                        </a:ln>
                        <a:solidFill>
                          <a:srgbClr val="663300"/>
                        </a:solidFill>
                        <a:effectLst/>
                        <a:latin typeface="Arial" panose="020B0604020202020204" pitchFamily="34" charset="0"/>
                      </a:endParaRPr>
                    </a:p>
                  </a:txBody>
                  <a:tcPr marT="45716" marB="45716" anchor="ctr" horzOverflow="overflow">
                    <a:lnL w="12700" cap="flat" cmpd="sng" algn="ctr">
                      <a:solidFill>
                        <a:schemeClr val="tx1"/>
                      </a:solidFill>
                      <a:prstDash val="solid"/>
                      <a:round/>
                      <a:headEnd type="none" w="med" len="med"/>
                      <a:tailEnd type="none" w="med" len="med"/>
                    </a:lnL>
                    <a:lnR w="57150" cap="flat" cmpd="sng" algn="ctr">
                      <a:solidFill>
                        <a:srgbClr val="663300"/>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rgbClr val="663300"/>
                      </a:solidFill>
                      <a:prstDash val="solid"/>
                      <a:round/>
                      <a:headEnd type="none" w="med" len="med"/>
                      <a:tailEnd type="none" w="med" len="med"/>
                    </a:lnB>
                    <a:lnTlToBr>
                      <a:noFill/>
                    </a:lnTlToBr>
                    <a:lnBlToTr>
                      <a:noFill/>
                    </a:lnBlToTr>
                    <a:noFill/>
                  </a:tcPr>
                </a:tc>
              </a:tr>
            </a:tbl>
          </a:graphicData>
        </a:graphic>
      </p:graphicFrame>
      <p:sp>
        <p:nvSpPr>
          <p:cNvPr id="7" name="AutoShape 10"/>
          <p:cNvSpPr>
            <a:spLocks noChangeArrowheads="1"/>
          </p:cNvSpPr>
          <p:nvPr/>
        </p:nvSpPr>
        <p:spPr bwMode="auto">
          <a:xfrm rot="16200000">
            <a:off x="-1792795" y="3839337"/>
            <a:ext cx="4868862" cy="827088"/>
          </a:xfrm>
          <a:prstGeom prst="downArrowCallout">
            <a:avLst>
              <a:gd name="adj1" fmla="val 146733"/>
              <a:gd name="adj2" fmla="val 216502"/>
              <a:gd name="adj3" fmla="val 31556"/>
              <a:gd name="adj4" fmla="val 54986"/>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r>
              <a:rPr lang="es-ES" altLang="es-MX"/>
              <a:t>Piensa con qué se corresponde</a:t>
            </a:r>
          </a:p>
        </p:txBody>
      </p:sp>
    </p:spTree>
    <p:extLst>
      <p:ext uri="{BB962C8B-B14F-4D97-AF65-F5344CB8AC3E}">
        <p14:creationId xmlns:p14="http://schemas.microsoft.com/office/powerpoint/2010/main" val="1246272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iterate type="wd">
                                    <p:tmPct val="10000"/>
                                  </p:iterate>
                                  <p:childTnLst>
                                    <p:set>
                                      <p:cBhvr>
                                        <p:cTn id="11" dur="1" fill="hold">
                                          <p:stCondLst>
                                            <p:cond delay="0"/>
                                          </p:stCondLst>
                                        </p:cTn>
                                        <p:tgtEl>
                                          <p:spTgt spid="5"/>
                                        </p:tgtEl>
                                        <p:attrNameLst>
                                          <p:attrName>style.visibility</p:attrName>
                                        </p:attrNameLst>
                                      </p:cBhvr>
                                      <p:to>
                                        <p:strVal val="visible"/>
                                      </p:to>
                                    </p:set>
                                    <p:animEffect transition="in" filter="slide(fromTop)">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lide(fromTop)">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strips(downLeft)">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7"/>
          <p:cNvSpPr txBox="1">
            <a:spLocks noChangeArrowheads="1"/>
          </p:cNvSpPr>
          <p:nvPr/>
        </p:nvSpPr>
        <p:spPr bwMode="auto">
          <a:xfrm>
            <a:off x="1473264" y="390144"/>
            <a:ext cx="7129462" cy="173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endParaRPr lang="es-ES" altLang="es-MX" sz="2800" dirty="0">
              <a:solidFill>
                <a:srgbClr val="000000"/>
              </a:solidFill>
            </a:endParaRPr>
          </a:p>
          <a:p>
            <a:pPr algn="ctr" eaLnBrk="1" hangingPunct="1"/>
            <a:r>
              <a:rPr lang="es-ES" altLang="es-MX" dirty="0">
                <a:solidFill>
                  <a:srgbClr val="000000"/>
                </a:solidFill>
              </a:rPr>
              <a:t>Las expresiones algebraicas formadas por productos de números y letras se llaman</a:t>
            </a:r>
            <a:r>
              <a:rPr lang="es-ES" altLang="es-MX" sz="2800" dirty="0">
                <a:solidFill>
                  <a:srgbClr val="000000"/>
                </a:solidFill>
              </a:rPr>
              <a:t> </a:t>
            </a:r>
          </a:p>
          <a:p>
            <a:pPr eaLnBrk="1" hangingPunct="1"/>
            <a:r>
              <a:rPr lang="es-ES" altLang="es-MX" sz="2800" dirty="0">
                <a:solidFill>
                  <a:srgbClr val="000000"/>
                </a:solidFill>
              </a:rPr>
              <a:t>				</a:t>
            </a:r>
            <a:r>
              <a:rPr lang="es-ES" altLang="es-MX" sz="2800" dirty="0">
                <a:solidFill>
                  <a:srgbClr val="FF0000"/>
                </a:solidFill>
              </a:rPr>
              <a:t>MONOMIOS</a:t>
            </a:r>
            <a:endParaRPr lang="es-ES" altLang="es-MX" sz="2800" dirty="0"/>
          </a:p>
        </p:txBody>
      </p:sp>
      <p:sp>
        <p:nvSpPr>
          <p:cNvPr id="5" name="Text Box 18"/>
          <p:cNvSpPr txBox="1">
            <a:spLocks noChangeArrowheads="1"/>
          </p:cNvSpPr>
          <p:nvPr/>
        </p:nvSpPr>
        <p:spPr bwMode="auto">
          <a:xfrm>
            <a:off x="2773140" y="2332151"/>
            <a:ext cx="4895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dirty="0"/>
              <a:t>EJEMPLOS</a:t>
            </a:r>
            <a:endParaRPr lang="es-ES" altLang="es-MX" b="0" dirty="0">
              <a:solidFill>
                <a:schemeClr val="hlink"/>
              </a:solidFill>
            </a:endParaRPr>
          </a:p>
        </p:txBody>
      </p:sp>
      <p:graphicFrame>
        <p:nvGraphicFramePr>
          <p:cNvPr id="6" name="Object 22"/>
          <p:cNvGraphicFramePr>
            <a:graphicFrameLocks noChangeAspect="1"/>
          </p:cNvGraphicFramePr>
          <p:nvPr>
            <p:extLst>
              <p:ext uri="{D42A27DB-BD31-4B8C-83A1-F6EECF244321}">
                <p14:modId xmlns:p14="http://schemas.microsoft.com/office/powerpoint/2010/main" val="742835584"/>
              </p:ext>
            </p:extLst>
          </p:nvPr>
        </p:nvGraphicFramePr>
        <p:xfrm>
          <a:off x="5543550" y="2571295"/>
          <a:ext cx="1368425" cy="811212"/>
        </p:xfrm>
        <a:graphic>
          <a:graphicData uri="http://schemas.openxmlformats.org/presentationml/2006/ole">
            <mc:AlternateContent xmlns:mc="http://schemas.openxmlformats.org/markup-compatibility/2006">
              <mc:Choice xmlns:v="urn:schemas-microsoft-com:vml" Requires="v">
                <p:oleObj spid="_x0000_s1030" name="Ecuación" r:id="rId3" imgW="323985" imgH="180885" progId="Equation.3">
                  <p:embed/>
                </p:oleObj>
              </mc:Choice>
              <mc:Fallback>
                <p:oleObj name="Ecuación" r:id="rId3" imgW="323985" imgH="180885"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43550" y="2571295"/>
                        <a:ext cx="1368425" cy="811212"/>
                      </a:xfrm>
                      <a:prstGeom prst="rect">
                        <a:avLst/>
                      </a:prstGeom>
                      <a:noFill/>
                      <a:ln>
                        <a:noFill/>
                      </a:ln>
                      <a:effectLst/>
                      <a:extLst>
                        <a:ext uri="{909E8E84-426E-40DD-AFC4-6F175D3DCCD1}">
                          <a14:hiddenFill xmlns:a14="http://schemas.microsoft.com/office/drawing/2010/main">
                            <a:solidFill>
                              <a:srgbClr val="99CC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 name="Object 23"/>
          <p:cNvGraphicFramePr>
            <a:graphicFrameLocks noChangeAspect="1"/>
          </p:cNvGraphicFramePr>
          <p:nvPr>
            <p:extLst>
              <p:ext uri="{D42A27DB-BD31-4B8C-83A1-F6EECF244321}">
                <p14:modId xmlns:p14="http://schemas.microsoft.com/office/powerpoint/2010/main" val="3722143688"/>
              </p:ext>
            </p:extLst>
          </p:nvPr>
        </p:nvGraphicFramePr>
        <p:xfrm>
          <a:off x="7487794" y="2578950"/>
          <a:ext cx="1368425" cy="782637"/>
        </p:xfrm>
        <a:graphic>
          <a:graphicData uri="http://schemas.openxmlformats.org/presentationml/2006/ole">
            <mc:AlternateContent xmlns:mc="http://schemas.openxmlformats.org/markup-compatibility/2006">
              <mc:Choice xmlns:v="urn:schemas-microsoft-com:vml" Requires="v">
                <p:oleObj spid="_x0000_s1031" name="Ecuación" r:id="rId5" imgW="333443" imgH="180885" progId="Equation.3">
                  <p:embed/>
                </p:oleObj>
              </mc:Choice>
              <mc:Fallback>
                <p:oleObj name="Ecuación" r:id="rId5" imgW="333443" imgH="180885"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87794" y="2578950"/>
                        <a:ext cx="1368425" cy="782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 name="Text Box 20"/>
          <p:cNvSpPr txBox="1">
            <a:spLocks noChangeArrowheads="1"/>
          </p:cNvSpPr>
          <p:nvPr/>
        </p:nvSpPr>
        <p:spPr bwMode="auto">
          <a:xfrm>
            <a:off x="827088" y="3933825"/>
            <a:ext cx="5400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dirty="0">
                <a:solidFill>
                  <a:srgbClr val="000000"/>
                </a:solidFill>
              </a:rPr>
              <a:t>Al número se le llama</a:t>
            </a:r>
          </a:p>
        </p:txBody>
      </p:sp>
      <p:sp>
        <p:nvSpPr>
          <p:cNvPr id="9" name="Text Box 21"/>
          <p:cNvSpPr txBox="1">
            <a:spLocks noChangeArrowheads="1"/>
          </p:cNvSpPr>
          <p:nvPr/>
        </p:nvSpPr>
        <p:spPr bwMode="auto">
          <a:xfrm>
            <a:off x="4311206" y="3861087"/>
            <a:ext cx="439102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spcBef>
                <a:spcPct val="50000"/>
              </a:spcBef>
            </a:pPr>
            <a:r>
              <a:rPr lang="es-ES" altLang="es-MX" sz="2800" dirty="0">
                <a:solidFill>
                  <a:srgbClr val="3333FF"/>
                </a:solidFill>
              </a:rPr>
              <a:t>COEFICIENTE</a:t>
            </a:r>
          </a:p>
        </p:txBody>
      </p:sp>
      <p:sp>
        <p:nvSpPr>
          <p:cNvPr id="10" name="Rectangle 24"/>
          <p:cNvSpPr>
            <a:spLocks noChangeArrowheads="1"/>
          </p:cNvSpPr>
          <p:nvPr/>
        </p:nvSpPr>
        <p:spPr bwMode="auto">
          <a:xfrm>
            <a:off x="1765872" y="5133975"/>
            <a:ext cx="20145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r>
              <a:rPr lang="es-ES" altLang="es-MX" dirty="0">
                <a:solidFill>
                  <a:srgbClr val="000000"/>
                </a:solidFill>
              </a:rPr>
              <a:t>y a las letras</a:t>
            </a:r>
          </a:p>
        </p:txBody>
      </p:sp>
      <p:sp>
        <p:nvSpPr>
          <p:cNvPr id="11" name="Rectangle 25"/>
          <p:cNvSpPr>
            <a:spLocks noChangeArrowheads="1"/>
          </p:cNvSpPr>
          <p:nvPr/>
        </p:nvSpPr>
        <p:spPr bwMode="auto">
          <a:xfrm>
            <a:off x="4311206" y="5133975"/>
            <a:ext cx="3176588"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eaLnBrk="1" hangingPunct="1"/>
            <a:r>
              <a:rPr lang="es-ES" altLang="es-MX" sz="2800" dirty="0">
                <a:solidFill>
                  <a:srgbClr val="3333FF"/>
                </a:solidFill>
              </a:rPr>
              <a:t>PARTE LITERAL</a:t>
            </a:r>
          </a:p>
        </p:txBody>
      </p:sp>
    </p:spTree>
    <p:extLst>
      <p:ext uri="{BB962C8B-B14F-4D97-AF65-F5344CB8AC3E}">
        <p14:creationId xmlns:p14="http://schemas.microsoft.com/office/powerpoint/2010/main" val="4230104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strVal val="#ppt_w*0.70"/>
                                          </p:val>
                                        </p:tav>
                                        <p:tav tm="100000">
                                          <p:val>
                                            <p:strVal val="#ppt_w"/>
                                          </p:val>
                                        </p:tav>
                                      </p:tavLst>
                                    </p:anim>
                                    <p:anim calcmode="lin" valueType="num">
                                      <p:cBhvr>
                                        <p:cTn id="8" dur="2000" fill="hold"/>
                                        <p:tgtEl>
                                          <p:spTgt spid="4"/>
                                        </p:tgtEl>
                                        <p:attrNameLst>
                                          <p:attrName>ppt_h</p:attrName>
                                        </p:attrNameLst>
                                      </p:cBhvr>
                                      <p:tavLst>
                                        <p:tav tm="0">
                                          <p:val>
                                            <p:strVal val="#ppt_h"/>
                                          </p:val>
                                        </p:tav>
                                        <p:tav tm="100000">
                                          <p:val>
                                            <p:strVal val="#ppt_h"/>
                                          </p:val>
                                        </p:tav>
                                      </p:tavLst>
                                    </p:anim>
                                    <p:animEffect transition="in" filter="fade">
                                      <p:cBhvr>
                                        <p:cTn id="9" dur="2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linds(horizontal)">
                                      <p:cBhvr>
                                        <p:cTn id="14" dur="10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1000" fill="hold"/>
                                        <p:tgtEl>
                                          <p:spTgt spid="6"/>
                                        </p:tgtEl>
                                        <p:attrNameLst>
                                          <p:attrName>ppt_w</p:attrName>
                                        </p:attrNameLst>
                                      </p:cBhvr>
                                      <p:tavLst>
                                        <p:tav tm="0">
                                          <p:val>
                                            <p:strVal val="#ppt_w*0.70"/>
                                          </p:val>
                                        </p:tav>
                                        <p:tav tm="100000">
                                          <p:val>
                                            <p:strVal val="#ppt_w"/>
                                          </p:val>
                                        </p:tav>
                                      </p:tavLst>
                                    </p:anim>
                                    <p:anim calcmode="lin" valueType="num">
                                      <p:cBhvr>
                                        <p:cTn id="20" dur="1000" fill="hold"/>
                                        <p:tgtEl>
                                          <p:spTgt spid="6"/>
                                        </p:tgtEl>
                                        <p:attrNameLst>
                                          <p:attrName>ppt_h</p:attrName>
                                        </p:attrNameLst>
                                      </p:cBhvr>
                                      <p:tavLst>
                                        <p:tav tm="0">
                                          <p:val>
                                            <p:strVal val="#ppt_h"/>
                                          </p:val>
                                        </p:tav>
                                        <p:tav tm="100000">
                                          <p:val>
                                            <p:strVal val="#ppt_h"/>
                                          </p:val>
                                        </p:tav>
                                      </p:tavLst>
                                    </p:anim>
                                    <p:animEffect transition="in" filter="fade">
                                      <p:cBhvr>
                                        <p:cTn id="21" dur="1000"/>
                                        <p:tgtEl>
                                          <p:spTgt spid="6"/>
                                        </p:tgtEl>
                                      </p:cBhvr>
                                    </p:animEffect>
                                  </p:childTnLst>
                                </p:cTn>
                              </p:par>
                            </p:childTnLst>
                          </p:cTn>
                        </p:par>
                        <p:par>
                          <p:cTn id="22" fill="hold">
                            <p:stCondLst>
                              <p:cond delay="1000"/>
                            </p:stCondLst>
                            <p:childTnLst>
                              <p:par>
                                <p:cTn id="23" presetID="55" presetClass="entr" presetSubtype="0" fill="hold" nodeType="after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p:cTn id="25" dur="1000" fill="hold"/>
                                        <p:tgtEl>
                                          <p:spTgt spid="7"/>
                                        </p:tgtEl>
                                        <p:attrNameLst>
                                          <p:attrName>ppt_w</p:attrName>
                                        </p:attrNameLst>
                                      </p:cBhvr>
                                      <p:tavLst>
                                        <p:tav tm="0">
                                          <p:val>
                                            <p:strVal val="#ppt_w*0.70"/>
                                          </p:val>
                                        </p:tav>
                                        <p:tav tm="100000">
                                          <p:val>
                                            <p:strVal val="#ppt_w"/>
                                          </p:val>
                                        </p:tav>
                                      </p:tavLst>
                                    </p:anim>
                                    <p:anim calcmode="lin" valueType="num">
                                      <p:cBhvr>
                                        <p:cTn id="26" dur="1000" fill="hold"/>
                                        <p:tgtEl>
                                          <p:spTgt spid="7"/>
                                        </p:tgtEl>
                                        <p:attrNameLst>
                                          <p:attrName>ppt_h</p:attrName>
                                        </p:attrNameLst>
                                      </p:cBhvr>
                                      <p:tavLst>
                                        <p:tav tm="0">
                                          <p:val>
                                            <p:strVal val="#ppt_h"/>
                                          </p:val>
                                        </p:tav>
                                        <p:tav tm="100000">
                                          <p:val>
                                            <p:strVal val="#ppt_h"/>
                                          </p:val>
                                        </p:tav>
                                      </p:tavLst>
                                    </p:anim>
                                    <p:animEffect transition="in" filter="fade">
                                      <p:cBhvr>
                                        <p:cTn id="27" dur="1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 calcmode="lin" valueType="num">
                                      <p:cBhvr additive="base">
                                        <p:cTn id="32" dur="500" fill="hold"/>
                                        <p:tgtEl>
                                          <p:spTgt spid="8"/>
                                        </p:tgtEl>
                                        <p:attrNameLst>
                                          <p:attrName>ppt_x</p:attrName>
                                        </p:attrNameLst>
                                      </p:cBhvr>
                                      <p:tavLst>
                                        <p:tav tm="0">
                                          <p:val>
                                            <p:strVal val="0-#ppt_w/2"/>
                                          </p:val>
                                        </p:tav>
                                        <p:tav tm="100000">
                                          <p:val>
                                            <p:strVal val="#ppt_x"/>
                                          </p:val>
                                        </p:tav>
                                      </p:tavLst>
                                    </p:anim>
                                    <p:anim calcmode="lin" valueType="num">
                                      <p:cBhvr additive="base">
                                        <p:cTn id="33"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2" fill="hold" nodeType="clickEffect">
                                  <p:stCondLst>
                                    <p:cond delay="0"/>
                                  </p:stCondLst>
                                  <p:childTnLst>
                                    <p:set>
                                      <p:cBhvr>
                                        <p:cTn id="37" dur="1" fill="hold">
                                          <p:stCondLst>
                                            <p:cond delay="0"/>
                                          </p:stCondLst>
                                        </p:cTn>
                                        <p:tgtEl>
                                          <p:spTgt spid="9">
                                            <p:txEl>
                                              <p:pRg st="0" end="0"/>
                                            </p:txEl>
                                          </p:spTgt>
                                        </p:tgtEl>
                                        <p:attrNameLst>
                                          <p:attrName>style.visibility</p:attrName>
                                        </p:attrNameLst>
                                      </p:cBhvr>
                                      <p:to>
                                        <p:strVal val="visible"/>
                                      </p:to>
                                    </p:set>
                                    <p:anim calcmode="lin" valueType="num">
                                      <p:cBhvr additive="base">
                                        <p:cTn id="38" dur="500" fill="hold"/>
                                        <p:tgtEl>
                                          <p:spTgt spid="9">
                                            <p:txEl>
                                              <p:pRg st="0" end="0"/>
                                            </p:txEl>
                                          </p:spTgt>
                                        </p:tgtEl>
                                        <p:attrNameLst>
                                          <p:attrName>ppt_x</p:attrName>
                                        </p:attrNameLst>
                                      </p:cBhvr>
                                      <p:tavLst>
                                        <p:tav tm="0">
                                          <p:val>
                                            <p:strVal val="1+#ppt_w/2"/>
                                          </p:val>
                                        </p:tav>
                                        <p:tav tm="100000">
                                          <p:val>
                                            <p:strVal val="#ppt_x"/>
                                          </p:val>
                                        </p:tav>
                                      </p:tavLst>
                                    </p:anim>
                                    <p:anim calcmode="lin" valueType="num">
                                      <p:cBhvr additive="base">
                                        <p:cTn id="39" dur="500" fill="hold"/>
                                        <p:tgtEl>
                                          <p:spTgt spid="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8" fill="hold" grpId="0" nodeType="clickEffect">
                                  <p:stCondLst>
                                    <p:cond delay="0"/>
                                  </p:stCondLst>
                                  <p:childTnLst>
                                    <p:set>
                                      <p:cBhvr>
                                        <p:cTn id="43" dur="1" fill="hold">
                                          <p:stCondLst>
                                            <p:cond delay="0"/>
                                          </p:stCondLst>
                                        </p:cTn>
                                        <p:tgtEl>
                                          <p:spTgt spid="10"/>
                                        </p:tgtEl>
                                        <p:attrNameLst>
                                          <p:attrName>style.visibility</p:attrName>
                                        </p:attrNameLst>
                                      </p:cBhvr>
                                      <p:to>
                                        <p:strVal val="visible"/>
                                      </p:to>
                                    </p:set>
                                    <p:anim calcmode="lin" valueType="num">
                                      <p:cBhvr additive="base">
                                        <p:cTn id="44" dur="500" fill="hold"/>
                                        <p:tgtEl>
                                          <p:spTgt spid="10"/>
                                        </p:tgtEl>
                                        <p:attrNameLst>
                                          <p:attrName>ppt_x</p:attrName>
                                        </p:attrNameLst>
                                      </p:cBhvr>
                                      <p:tavLst>
                                        <p:tav tm="0">
                                          <p:val>
                                            <p:strVal val="0-#ppt_w/2"/>
                                          </p:val>
                                        </p:tav>
                                        <p:tav tm="100000">
                                          <p:val>
                                            <p:strVal val="#ppt_x"/>
                                          </p:val>
                                        </p:tav>
                                      </p:tavLst>
                                    </p:anim>
                                    <p:anim calcmode="lin" valueType="num">
                                      <p:cBhvr additive="base">
                                        <p:cTn id="45"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2" fill="hold" grpId="0" nodeType="clickEffect">
                                  <p:stCondLst>
                                    <p:cond delay="0"/>
                                  </p:stCondLst>
                                  <p:childTnLst>
                                    <p:set>
                                      <p:cBhvr>
                                        <p:cTn id="49" dur="1" fill="hold">
                                          <p:stCondLst>
                                            <p:cond delay="0"/>
                                          </p:stCondLst>
                                        </p:cTn>
                                        <p:tgtEl>
                                          <p:spTgt spid="11"/>
                                        </p:tgtEl>
                                        <p:attrNameLst>
                                          <p:attrName>style.visibility</p:attrName>
                                        </p:attrNameLst>
                                      </p:cBhvr>
                                      <p:to>
                                        <p:strVal val="visible"/>
                                      </p:to>
                                    </p:set>
                                    <p:anim calcmode="lin" valueType="num">
                                      <p:cBhvr additive="base">
                                        <p:cTn id="50" dur="500" fill="hold"/>
                                        <p:tgtEl>
                                          <p:spTgt spid="11"/>
                                        </p:tgtEl>
                                        <p:attrNameLst>
                                          <p:attrName>ppt_x</p:attrName>
                                        </p:attrNameLst>
                                      </p:cBhvr>
                                      <p:tavLst>
                                        <p:tav tm="0">
                                          <p:val>
                                            <p:strVal val="1+#ppt_w/2"/>
                                          </p:val>
                                        </p:tav>
                                        <p:tav tm="100000">
                                          <p:val>
                                            <p:strVal val="#ppt_x"/>
                                          </p:val>
                                        </p:tav>
                                      </p:tavLst>
                                    </p:anim>
                                    <p:anim calcmode="lin" valueType="num">
                                      <p:cBhvr additive="base">
                                        <p:cTn id="5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Rectángulo"/>
          <p:cNvSpPr>
            <a:spLocks noChangeArrowheads="1"/>
          </p:cNvSpPr>
          <p:nvPr/>
        </p:nvSpPr>
        <p:spPr bwMode="auto">
          <a:xfrm>
            <a:off x="2145792" y="804672"/>
            <a:ext cx="6620256" cy="579438"/>
          </a:xfrm>
          <a:prstGeom prst="rect">
            <a:avLst/>
          </a:prstGeom>
          <a:gradFill rotWithShape="1">
            <a:gsLst>
              <a:gs pos="0">
                <a:srgbClr val="FFFFCC"/>
              </a:gs>
              <a:gs pos="100000">
                <a:schemeClr val="accent1"/>
              </a:gs>
            </a:gsLst>
            <a:path path="shape">
              <a:fillToRect l="50000" t="50000" r="50000" b="50000"/>
            </a:path>
          </a:gradFill>
          <a:ln>
            <a:noFill/>
          </a:ln>
          <a:effectLst/>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spcBef>
                <a:spcPts val="2950"/>
              </a:spcBef>
              <a:buSzPct val="100000"/>
              <a:buChar char="•"/>
              <a:defRPr sz="2700">
                <a:solidFill>
                  <a:srgbClr val="000000"/>
                </a:solidFill>
                <a:latin typeface="Helvetica Light"/>
                <a:ea typeface="Helvetica Light"/>
                <a:cs typeface="Helvetica Light"/>
                <a:sym typeface="Helvetica Light"/>
              </a:defRPr>
            </a:lvl1pPr>
            <a:lvl2pPr marL="742950" indent="-285750">
              <a:spcBef>
                <a:spcPts val="2950"/>
              </a:spcBef>
              <a:buSzPct val="100000"/>
              <a:buChar char="•"/>
              <a:defRPr sz="2700">
                <a:solidFill>
                  <a:srgbClr val="000000"/>
                </a:solidFill>
                <a:latin typeface="Helvetica Light"/>
                <a:ea typeface="Helvetica Light"/>
                <a:cs typeface="Helvetica Light"/>
                <a:sym typeface="Helvetica Light"/>
              </a:defRPr>
            </a:lvl2pPr>
            <a:lvl3pPr marL="1143000" indent="-228600">
              <a:spcBef>
                <a:spcPts val="2950"/>
              </a:spcBef>
              <a:buSzPct val="100000"/>
              <a:buChar char="•"/>
              <a:defRPr sz="2700">
                <a:solidFill>
                  <a:srgbClr val="000000"/>
                </a:solidFill>
                <a:latin typeface="Helvetica Light"/>
                <a:ea typeface="Helvetica Light"/>
                <a:cs typeface="Helvetica Light"/>
                <a:sym typeface="Helvetica Light"/>
              </a:defRPr>
            </a:lvl3pPr>
            <a:lvl4pPr marL="1600200" indent="-228600">
              <a:spcBef>
                <a:spcPts val="2950"/>
              </a:spcBef>
              <a:buSzPct val="100000"/>
              <a:buChar char="•"/>
              <a:defRPr sz="2700">
                <a:solidFill>
                  <a:srgbClr val="000000"/>
                </a:solidFill>
                <a:latin typeface="Helvetica Light"/>
                <a:ea typeface="Helvetica Light"/>
                <a:cs typeface="Helvetica Light"/>
                <a:sym typeface="Helvetica Light"/>
              </a:defRPr>
            </a:lvl4pPr>
            <a:lvl5pPr marL="2057400" indent="-228600">
              <a:spcBef>
                <a:spcPts val="2950"/>
              </a:spcBef>
              <a:buSzPct val="100000"/>
              <a:buChar char="•"/>
              <a:defRPr sz="2700">
                <a:solidFill>
                  <a:srgbClr val="000000"/>
                </a:solidFill>
                <a:latin typeface="Helvetica Light"/>
                <a:ea typeface="Helvetica Light"/>
                <a:cs typeface="Helvetica Light"/>
                <a:sym typeface="Helvetica Light"/>
              </a:defRPr>
            </a:lvl5pPr>
            <a:lvl6pPr marL="25146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6pPr>
            <a:lvl7pPr marL="29718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7pPr>
            <a:lvl8pPr marL="34290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8pPr>
            <a:lvl9pPr marL="38862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9pPr>
          </a:lstStyle>
          <a:p>
            <a:pPr algn="ctr" eaLnBrk="1" hangingPunct="1">
              <a:spcBef>
                <a:spcPct val="0"/>
              </a:spcBef>
              <a:buSzTx/>
              <a:buFontTx/>
              <a:buNone/>
            </a:pPr>
            <a:r>
              <a:rPr lang="es-ES" altLang="es-MX" sz="3200" dirty="0">
                <a:solidFill>
                  <a:srgbClr val="663300"/>
                </a:solidFill>
                <a:latin typeface="Tahoma" panose="020B0604030504040204" pitchFamily="34" charset="0"/>
              </a:rPr>
              <a:t>IDENTIDADES</a:t>
            </a:r>
          </a:p>
        </p:txBody>
      </p:sp>
      <p:sp>
        <p:nvSpPr>
          <p:cNvPr id="5" name="2 Rectángulo"/>
          <p:cNvSpPr>
            <a:spLocks noChangeArrowheads="1"/>
          </p:cNvSpPr>
          <p:nvPr/>
        </p:nvSpPr>
        <p:spPr bwMode="auto">
          <a:xfrm>
            <a:off x="1102297" y="1384110"/>
            <a:ext cx="8286750" cy="1800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ts val="2950"/>
              </a:spcBef>
              <a:buSzPct val="100000"/>
              <a:buChar char="•"/>
              <a:defRPr sz="2700">
                <a:solidFill>
                  <a:srgbClr val="000000"/>
                </a:solidFill>
                <a:latin typeface="Helvetica Light"/>
                <a:ea typeface="Helvetica Light"/>
                <a:cs typeface="Helvetica Light"/>
                <a:sym typeface="Helvetica Light"/>
              </a:defRPr>
            </a:lvl1pPr>
            <a:lvl2pPr marL="742950" indent="-285750">
              <a:spcBef>
                <a:spcPts val="2950"/>
              </a:spcBef>
              <a:buSzPct val="100000"/>
              <a:buChar char="•"/>
              <a:defRPr sz="2700">
                <a:solidFill>
                  <a:srgbClr val="000000"/>
                </a:solidFill>
                <a:latin typeface="Helvetica Light"/>
                <a:ea typeface="Helvetica Light"/>
                <a:cs typeface="Helvetica Light"/>
                <a:sym typeface="Helvetica Light"/>
              </a:defRPr>
            </a:lvl2pPr>
            <a:lvl3pPr marL="1143000" indent="-228600">
              <a:spcBef>
                <a:spcPts val="2950"/>
              </a:spcBef>
              <a:buSzPct val="100000"/>
              <a:buChar char="•"/>
              <a:defRPr sz="2700">
                <a:solidFill>
                  <a:srgbClr val="000000"/>
                </a:solidFill>
                <a:latin typeface="Helvetica Light"/>
                <a:ea typeface="Helvetica Light"/>
                <a:cs typeface="Helvetica Light"/>
                <a:sym typeface="Helvetica Light"/>
              </a:defRPr>
            </a:lvl3pPr>
            <a:lvl4pPr marL="1600200" indent="-228600">
              <a:spcBef>
                <a:spcPts val="2950"/>
              </a:spcBef>
              <a:buSzPct val="100000"/>
              <a:buChar char="•"/>
              <a:defRPr sz="2700">
                <a:solidFill>
                  <a:srgbClr val="000000"/>
                </a:solidFill>
                <a:latin typeface="Helvetica Light"/>
                <a:ea typeface="Helvetica Light"/>
                <a:cs typeface="Helvetica Light"/>
                <a:sym typeface="Helvetica Light"/>
              </a:defRPr>
            </a:lvl4pPr>
            <a:lvl5pPr marL="2057400" indent="-228600">
              <a:spcBef>
                <a:spcPts val="2950"/>
              </a:spcBef>
              <a:buSzPct val="100000"/>
              <a:buChar char="•"/>
              <a:defRPr sz="2700">
                <a:solidFill>
                  <a:srgbClr val="000000"/>
                </a:solidFill>
                <a:latin typeface="Helvetica Light"/>
                <a:ea typeface="Helvetica Light"/>
                <a:cs typeface="Helvetica Light"/>
                <a:sym typeface="Helvetica Light"/>
              </a:defRPr>
            </a:lvl5pPr>
            <a:lvl6pPr marL="25146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6pPr>
            <a:lvl7pPr marL="29718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7pPr>
            <a:lvl8pPr marL="34290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8pPr>
            <a:lvl9pPr marL="3886200" indent="-228600" eaLnBrk="0" fontAlgn="base" hangingPunct="0">
              <a:spcBef>
                <a:spcPts val="2950"/>
              </a:spcBef>
              <a:spcAft>
                <a:spcPct val="0"/>
              </a:spcAft>
              <a:buSzPct val="100000"/>
              <a:buChar char="•"/>
              <a:defRPr sz="2700">
                <a:solidFill>
                  <a:srgbClr val="000000"/>
                </a:solidFill>
                <a:latin typeface="Helvetica Light"/>
                <a:ea typeface="Helvetica Light"/>
                <a:cs typeface="Helvetica Light"/>
                <a:sym typeface="Helvetica Light"/>
              </a:defRPr>
            </a:lvl9pPr>
          </a:lstStyle>
          <a:p>
            <a:pPr algn="ctr" eaLnBrk="1" hangingPunct="1">
              <a:spcBef>
                <a:spcPct val="0"/>
              </a:spcBef>
              <a:buSzTx/>
              <a:buFontTx/>
              <a:buNone/>
            </a:pPr>
            <a:r>
              <a:rPr lang="es-ES" altLang="es-MX" sz="2800" dirty="0">
                <a:latin typeface="Arial" panose="020B0604020202020204" pitchFamily="34" charset="0"/>
              </a:rPr>
              <a:t>Son expresiones algebraicas que se cumplen </a:t>
            </a:r>
            <a:r>
              <a:rPr lang="es-ES" altLang="es-MX" sz="2800" dirty="0">
                <a:solidFill>
                  <a:srgbClr val="FF0000"/>
                </a:solidFill>
                <a:latin typeface="Arial" panose="020B0604020202020204" pitchFamily="34" charset="0"/>
              </a:rPr>
              <a:t>siempre</a:t>
            </a:r>
            <a:r>
              <a:rPr lang="es-ES" altLang="es-MX" sz="2800" dirty="0">
                <a:latin typeface="Arial" panose="020B0604020202020204" pitchFamily="34" charset="0"/>
              </a:rPr>
              <a:t> para </a:t>
            </a:r>
            <a:r>
              <a:rPr lang="es-ES" altLang="es-MX" sz="2800" dirty="0">
                <a:solidFill>
                  <a:srgbClr val="FF0000"/>
                </a:solidFill>
                <a:latin typeface="Arial" panose="020B0604020202020204" pitchFamily="34" charset="0"/>
              </a:rPr>
              <a:t>cualesquiera </a:t>
            </a:r>
            <a:r>
              <a:rPr lang="es-ES" altLang="es-MX" sz="2800" dirty="0">
                <a:latin typeface="Arial" panose="020B0604020202020204" pitchFamily="34" charset="0"/>
              </a:rPr>
              <a:t>que</a:t>
            </a:r>
          </a:p>
          <a:p>
            <a:pPr algn="ctr" eaLnBrk="1" hangingPunct="1">
              <a:spcBef>
                <a:spcPct val="0"/>
              </a:spcBef>
              <a:buSzTx/>
              <a:buFontTx/>
              <a:buNone/>
            </a:pPr>
            <a:r>
              <a:rPr lang="es-ES" altLang="es-MX" sz="2800" dirty="0">
                <a:latin typeface="Arial" panose="020B0604020202020204" pitchFamily="34" charset="0"/>
              </a:rPr>
              <a:t>sean los valores de sus letras</a:t>
            </a:r>
          </a:p>
          <a:p>
            <a:pPr algn="ctr" eaLnBrk="1" hangingPunct="1">
              <a:spcBef>
                <a:spcPct val="0"/>
              </a:spcBef>
              <a:buSzTx/>
              <a:buFontTx/>
              <a:buNone/>
            </a:pPr>
            <a:endParaRPr lang="es-ES" altLang="es-MX" sz="2800" dirty="0">
              <a:latin typeface="Arial" panose="020B0604020202020204" pitchFamily="34" charset="0"/>
            </a:endParaRPr>
          </a:p>
        </p:txBody>
      </p:sp>
      <p:graphicFrame>
        <p:nvGraphicFramePr>
          <p:cNvPr id="6" name="Object 7"/>
          <p:cNvGraphicFramePr>
            <a:graphicFrameLocks noChangeAspect="1"/>
          </p:cNvGraphicFramePr>
          <p:nvPr>
            <p:extLst>
              <p:ext uri="{D42A27DB-BD31-4B8C-83A1-F6EECF244321}">
                <p14:modId xmlns:p14="http://schemas.microsoft.com/office/powerpoint/2010/main" val="528332540"/>
              </p:ext>
            </p:extLst>
          </p:nvPr>
        </p:nvGraphicFramePr>
        <p:xfrm>
          <a:off x="3852990" y="2746185"/>
          <a:ext cx="3022600" cy="1017588"/>
        </p:xfrm>
        <a:graphic>
          <a:graphicData uri="http://schemas.openxmlformats.org/presentationml/2006/ole">
            <mc:AlternateContent xmlns:mc="http://schemas.openxmlformats.org/markup-compatibility/2006">
              <mc:Choice xmlns:v="urn:schemas-microsoft-com:vml" Requires="v">
                <p:oleObj spid="_x0000_s2074" name="Ecuación" r:id="rId3" imgW="799753" imgH="203112" progId="Equation.3">
                  <p:embed/>
                </p:oleObj>
              </mc:Choice>
              <mc:Fallback>
                <p:oleObj name="Ecuación" r:id="rId3" imgW="799753" imgH="203112"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2990" y="2746185"/>
                        <a:ext cx="3022600" cy="1017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 name="AutoShape 45"/>
          <p:cNvSpPr>
            <a:spLocks noChangeArrowheads="1"/>
          </p:cNvSpPr>
          <p:nvPr/>
        </p:nvSpPr>
        <p:spPr bwMode="auto">
          <a:xfrm>
            <a:off x="0" y="3284538"/>
            <a:ext cx="1835150" cy="2879725"/>
          </a:xfrm>
          <a:prstGeom prst="rightArrowCallout">
            <a:avLst>
              <a:gd name="adj1" fmla="val 39230"/>
              <a:gd name="adj2" fmla="val 39230"/>
              <a:gd name="adj3" fmla="val 16667"/>
              <a:gd name="adj4" fmla="val 6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defRPr sz="2400" b="1">
                <a:solidFill>
                  <a:schemeClr val="tx1"/>
                </a:solidFill>
                <a:latin typeface="Arial" panose="020B0604020202020204" pitchFamily="34" charset="0"/>
                <a:ea typeface="Helvetica Light"/>
                <a:cs typeface="Helvetica Light"/>
              </a:defRPr>
            </a:lvl1pPr>
            <a:lvl2pPr marL="742950" indent="-285750">
              <a:defRPr sz="2400" b="1">
                <a:solidFill>
                  <a:schemeClr val="tx1"/>
                </a:solidFill>
                <a:latin typeface="Arial" panose="020B0604020202020204" pitchFamily="34" charset="0"/>
                <a:ea typeface="Helvetica Light"/>
                <a:cs typeface="Helvetica Light"/>
              </a:defRPr>
            </a:lvl2pPr>
            <a:lvl3pPr marL="1143000" indent="-228600">
              <a:defRPr sz="2400" b="1">
                <a:solidFill>
                  <a:schemeClr val="tx1"/>
                </a:solidFill>
                <a:latin typeface="Arial" panose="020B0604020202020204" pitchFamily="34" charset="0"/>
                <a:ea typeface="Helvetica Light"/>
                <a:cs typeface="Helvetica Light"/>
              </a:defRPr>
            </a:lvl3pPr>
            <a:lvl4pPr marL="1600200" indent="-228600">
              <a:defRPr sz="2400" b="1">
                <a:solidFill>
                  <a:schemeClr val="tx1"/>
                </a:solidFill>
                <a:latin typeface="Arial" panose="020B0604020202020204" pitchFamily="34" charset="0"/>
                <a:ea typeface="Helvetica Light"/>
                <a:cs typeface="Helvetica Light"/>
              </a:defRPr>
            </a:lvl4pPr>
            <a:lvl5pPr marL="2057400" indent="-228600">
              <a:defRPr sz="2400" b="1">
                <a:solidFill>
                  <a:schemeClr val="tx1"/>
                </a:solidFill>
                <a:latin typeface="Arial" panose="020B0604020202020204" pitchFamily="34" charset="0"/>
                <a:ea typeface="Helvetica Light"/>
                <a:cs typeface="Helvetica Light"/>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Helvetica Light"/>
                <a:cs typeface="Helvetica Light"/>
              </a:defRPr>
            </a:lvl9pPr>
          </a:lstStyle>
          <a:p>
            <a:pPr algn="ctr" eaLnBrk="1" hangingPunct="1"/>
            <a:r>
              <a:rPr lang="es-ES" altLang="es-MX" sz="3600" b="0"/>
              <a:t>ejemplo</a:t>
            </a:r>
          </a:p>
        </p:txBody>
      </p:sp>
      <p:graphicFrame>
        <p:nvGraphicFramePr>
          <p:cNvPr id="8" name="Group 43"/>
          <p:cNvGraphicFramePr>
            <a:graphicFrameLocks noGrp="1"/>
          </p:cNvGraphicFramePr>
          <p:nvPr/>
        </p:nvGraphicFramePr>
        <p:xfrm>
          <a:off x="2124075" y="3717925"/>
          <a:ext cx="5688013" cy="2447926"/>
        </p:xfrm>
        <a:graphic>
          <a:graphicData uri="http://schemas.openxmlformats.org/drawingml/2006/table">
            <a:tbl>
              <a:tblPr/>
              <a:tblGrid>
                <a:gridCol w="1895475"/>
                <a:gridCol w="1897063"/>
                <a:gridCol w="1895475"/>
              </a:tblGrid>
              <a:tr h="612775">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endParaRPr kumimoji="0" lang="es-MX" altLang="es-MX" sz="2800" b="0" i="0" u="none" strike="noStrike" cap="none" normalizeH="0" baseline="0" dirty="0" smtClean="0">
                        <a:ln>
                          <a:noFill/>
                        </a:ln>
                        <a:solidFill>
                          <a:schemeClr val="tx2"/>
                        </a:solidFill>
                        <a:effectLst/>
                        <a:latin typeface="Franklin Gothic Book" panose="020B05030201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endParaRPr kumimoji="0" lang="es-MX" altLang="es-MX" sz="2800" b="0" i="0" u="none" strike="noStrike" cap="none" normalizeH="0" baseline="0" dirty="0" smtClean="0">
                        <a:ln>
                          <a:noFill/>
                        </a:ln>
                        <a:solidFill>
                          <a:schemeClr val="tx2"/>
                        </a:solidFill>
                        <a:effectLst/>
                        <a:latin typeface="Franklin Gothic Book" panose="020B05030201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endParaRPr kumimoji="0" lang="es-MX" altLang="es-MX" sz="2800" b="0" i="0" u="none" strike="noStrike" cap="none" normalizeH="0" baseline="0" dirty="0" smtClean="0">
                        <a:ln>
                          <a:noFill/>
                        </a:ln>
                        <a:solidFill>
                          <a:schemeClr val="tx2"/>
                        </a:solidFill>
                        <a:effectLst/>
                        <a:latin typeface="Franklin Gothic Book" panose="020B05030201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1188">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endParaRPr kumimoji="0" lang="es-MX" altLang="es-MX" sz="2800" b="0" i="0" u="none" strike="noStrike" cap="none" normalizeH="0" baseline="0" dirty="0" smtClean="0">
                        <a:ln>
                          <a:noFill/>
                        </a:ln>
                        <a:solidFill>
                          <a:schemeClr val="tx2"/>
                        </a:solidFill>
                        <a:effectLst/>
                        <a:latin typeface="Franklin Gothic Book" panose="020B05030201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endParaRPr kumimoji="0" lang="es-MX" altLang="es-MX" sz="2800" b="0" i="0" u="none" strike="noStrike" cap="none" normalizeH="0" baseline="0" dirty="0" smtClean="0">
                        <a:ln>
                          <a:noFill/>
                        </a:ln>
                        <a:solidFill>
                          <a:schemeClr val="tx2"/>
                        </a:solidFill>
                        <a:effectLst/>
                        <a:latin typeface="Franklin Gothic Book" panose="020B05030201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endParaRPr kumimoji="0" lang="es-MX" altLang="es-MX" sz="2800" b="0" i="0" u="none" strike="noStrike" cap="none" normalizeH="0" baseline="0" dirty="0" smtClean="0">
                        <a:ln>
                          <a:noFill/>
                        </a:ln>
                        <a:solidFill>
                          <a:schemeClr val="tx2"/>
                        </a:solidFill>
                        <a:effectLst/>
                        <a:latin typeface="Franklin Gothic Book" panose="020B05030201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2775">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endParaRPr kumimoji="0" lang="es-MX" altLang="es-MX" sz="2800" b="0" i="0" u="none" strike="noStrike" cap="none" normalizeH="0" baseline="0" dirty="0" smtClean="0">
                        <a:ln>
                          <a:noFill/>
                        </a:ln>
                        <a:solidFill>
                          <a:schemeClr val="tx2"/>
                        </a:solidFill>
                        <a:effectLst/>
                        <a:latin typeface="Franklin Gothic Book" panose="020B05030201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endParaRPr kumimoji="0" lang="es-MX" altLang="es-MX" sz="2800" b="0" i="0" u="none" strike="noStrike" cap="none" normalizeH="0" baseline="0" dirty="0" smtClean="0">
                        <a:ln>
                          <a:noFill/>
                        </a:ln>
                        <a:solidFill>
                          <a:schemeClr val="tx2"/>
                        </a:solidFill>
                        <a:effectLst/>
                        <a:latin typeface="Franklin Gothic Book" panose="020B05030201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endParaRPr kumimoji="0" lang="es-MX" altLang="es-MX" sz="2800" b="0" i="0" u="none" strike="noStrike" cap="none" normalizeH="0" baseline="0" dirty="0" smtClean="0">
                        <a:ln>
                          <a:noFill/>
                        </a:ln>
                        <a:solidFill>
                          <a:schemeClr val="tx2"/>
                        </a:solidFill>
                        <a:effectLst/>
                        <a:latin typeface="Franklin Gothic Book" panose="020B05030201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1188">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endParaRPr kumimoji="0" lang="es-MX" altLang="es-MX" sz="2800" b="0" i="0" u="none" strike="noStrike" cap="none" normalizeH="0" baseline="0" dirty="0" smtClean="0">
                        <a:ln>
                          <a:noFill/>
                        </a:ln>
                        <a:solidFill>
                          <a:schemeClr val="tx2"/>
                        </a:solidFill>
                        <a:effectLst/>
                        <a:latin typeface="Franklin Gothic Book" panose="020B05030201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endParaRPr kumimoji="0" lang="es-MX" altLang="es-MX" sz="2800" b="0" i="0" u="none" strike="noStrike" cap="none" normalizeH="0" baseline="0" dirty="0" smtClean="0">
                        <a:ln>
                          <a:noFill/>
                        </a:ln>
                        <a:solidFill>
                          <a:schemeClr val="tx2"/>
                        </a:solidFill>
                        <a:effectLst/>
                        <a:latin typeface="Franklin Gothic Book" panose="020B05030201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2" panose="05020102010507070707" pitchFamily="18" charset="2"/>
                        <a:defRPr sz="2800">
                          <a:solidFill>
                            <a:schemeClr val="tx2"/>
                          </a:solidFill>
                          <a:latin typeface="Franklin Gothic Book" panose="020B0503020102020204" pitchFamily="34" charset="0"/>
                        </a:defRPr>
                      </a:lvl1pPr>
                      <a:lvl2pPr eaLnBrk="0" hangingPunct="0">
                        <a:spcBef>
                          <a:spcPct val="20000"/>
                        </a:spcBef>
                        <a:buClr>
                          <a:schemeClr val="accent1"/>
                        </a:buClr>
                        <a:buSzPct val="70000"/>
                        <a:buFont typeface="Wingdings 2" panose="05020102010507070707" pitchFamily="18" charset="2"/>
                        <a:defRPr sz="2400">
                          <a:solidFill>
                            <a:schemeClr val="tx2"/>
                          </a:solidFill>
                          <a:latin typeface="Franklin Gothic Book" panose="020B0503020102020204" pitchFamily="34" charset="0"/>
                        </a:defRPr>
                      </a:lvl2pPr>
                      <a:lvl3pPr eaLnBrk="0" hangingPunct="0">
                        <a:spcBef>
                          <a:spcPct val="20000"/>
                        </a:spcBef>
                        <a:buClr>
                          <a:schemeClr val="accent1"/>
                        </a:buClr>
                        <a:buSzPct val="70000"/>
                        <a:buFont typeface="Wingdings 2" panose="05020102010507070707" pitchFamily="18" charset="2"/>
                        <a:defRPr sz="2000">
                          <a:solidFill>
                            <a:schemeClr val="tx2"/>
                          </a:solidFill>
                          <a:latin typeface="Franklin Gothic Book" panose="020B0503020102020204" pitchFamily="34" charset="0"/>
                        </a:defRPr>
                      </a:lvl3pPr>
                      <a:lvl4pPr eaLnBrk="0" hangingPunct="0">
                        <a:spcBef>
                          <a:spcPct val="20000"/>
                        </a:spcBef>
                        <a:buClr>
                          <a:schemeClr val="accent1"/>
                        </a:buClr>
                        <a:buSzPct val="70000"/>
                        <a:buFont typeface="Wingdings 2" panose="05020102010507070707" pitchFamily="18" charset="2"/>
                        <a:defRPr>
                          <a:solidFill>
                            <a:schemeClr val="tx2"/>
                          </a:solidFill>
                          <a:latin typeface="Franklin Gothic Book" panose="020B0503020102020204" pitchFamily="34" charset="0"/>
                        </a:defRPr>
                      </a:lvl4pPr>
                      <a:lvl5pPr eaLnBrk="0" hangingPunct="0">
                        <a:spcBef>
                          <a:spcPct val="20000"/>
                        </a:spcBef>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5pPr>
                      <a:lvl6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6pPr>
                      <a:lvl7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7pPr>
                      <a:lvl8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8pPr>
                      <a:lvl9pPr eaLnBrk="0" fontAlgn="base" hangingPunct="0">
                        <a:spcBef>
                          <a:spcPct val="20000"/>
                        </a:spcBef>
                        <a:spcAft>
                          <a:spcPct val="0"/>
                        </a:spcAft>
                        <a:buClr>
                          <a:schemeClr val="accent1"/>
                        </a:buClr>
                        <a:buSzPct val="60000"/>
                        <a:buFont typeface="Wingdings 2" panose="05020102010507070707" pitchFamily="18" charset="2"/>
                        <a:defRPr sz="1600">
                          <a:solidFill>
                            <a:schemeClr val="tx2"/>
                          </a:solidFill>
                          <a:latin typeface="Franklin Gothic Book" panose="020B0503020102020204" pitchFamily="34" charset="0"/>
                        </a:defRPr>
                      </a:lvl9p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Wingdings 2" panose="05020102010507070707" pitchFamily="18" charset="2"/>
                        <a:buNone/>
                        <a:tabLst/>
                      </a:pPr>
                      <a:endParaRPr kumimoji="0" lang="es-MX" altLang="es-MX" sz="2800" b="0" i="0" u="none" strike="noStrike" cap="none" normalizeH="0" baseline="0" dirty="0" smtClean="0">
                        <a:ln>
                          <a:noFill/>
                        </a:ln>
                        <a:solidFill>
                          <a:schemeClr val="tx2"/>
                        </a:solidFill>
                        <a:effectLst/>
                        <a:latin typeface="Franklin Gothic Book" panose="020B05030201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9" name="Object 33"/>
          <p:cNvGraphicFramePr>
            <a:graphicFrameLocks noChangeAspect="1"/>
          </p:cNvGraphicFramePr>
          <p:nvPr/>
        </p:nvGraphicFramePr>
        <p:xfrm>
          <a:off x="2460625" y="4362450"/>
          <a:ext cx="790575" cy="550863"/>
        </p:xfrm>
        <a:graphic>
          <a:graphicData uri="http://schemas.openxmlformats.org/presentationml/2006/ole">
            <mc:AlternateContent xmlns:mc="http://schemas.openxmlformats.org/markup-compatibility/2006">
              <mc:Choice xmlns:v="urn:schemas-microsoft-com:vml" Requires="v">
                <p:oleObj spid="_x0000_s2075" name="Ecuación" r:id="rId5" imgW="291973" imgH="203112" progId="Equation.3">
                  <p:embed/>
                </p:oleObj>
              </mc:Choice>
              <mc:Fallback>
                <p:oleObj name="Ecuación" r:id="rId5" imgW="291973" imgH="203112"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60625" y="4362450"/>
                        <a:ext cx="790575" cy="550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 name="Object 34"/>
          <p:cNvGraphicFramePr>
            <a:graphicFrameLocks noChangeAspect="1"/>
          </p:cNvGraphicFramePr>
          <p:nvPr/>
        </p:nvGraphicFramePr>
        <p:xfrm>
          <a:off x="2411413" y="5013325"/>
          <a:ext cx="893762" cy="550863"/>
        </p:xfrm>
        <a:graphic>
          <a:graphicData uri="http://schemas.openxmlformats.org/presentationml/2006/ole">
            <mc:AlternateContent xmlns:mc="http://schemas.openxmlformats.org/markup-compatibility/2006">
              <mc:Choice xmlns:v="urn:schemas-microsoft-com:vml" Requires="v">
                <p:oleObj spid="_x0000_s2076" name="Ecuación" r:id="rId7" imgW="330057" imgH="203112" progId="Equation.3">
                  <p:embed/>
                </p:oleObj>
              </mc:Choice>
              <mc:Fallback>
                <p:oleObj name="Ecuación" r:id="rId7" imgW="330057" imgH="203112"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11413" y="5013325"/>
                        <a:ext cx="893762" cy="550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 name="Object 36"/>
          <p:cNvGraphicFramePr>
            <a:graphicFrameLocks noChangeAspect="1"/>
          </p:cNvGraphicFramePr>
          <p:nvPr/>
        </p:nvGraphicFramePr>
        <p:xfrm>
          <a:off x="4619625" y="4365625"/>
          <a:ext cx="792163" cy="550863"/>
        </p:xfrm>
        <a:graphic>
          <a:graphicData uri="http://schemas.openxmlformats.org/presentationml/2006/ole">
            <mc:AlternateContent xmlns:mc="http://schemas.openxmlformats.org/markup-compatibility/2006">
              <mc:Choice xmlns:v="urn:schemas-microsoft-com:vml" Requires="v">
                <p:oleObj spid="_x0000_s2077" name="Ecuación" r:id="rId9" imgW="291973" imgH="203112" progId="Equation.3">
                  <p:embed/>
                </p:oleObj>
              </mc:Choice>
              <mc:Fallback>
                <p:oleObj name="Ecuación" r:id="rId9" imgW="291973" imgH="203112"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19625" y="4365625"/>
                        <a:ext cx="792163" cy="550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 name="Object 37"/>
          <p:cNvGraphicFramePr>
            <a:graphicFrameLocks noChangeAspect="1"/>
          </p:cNvGraphicFramePr>
          <p:nvPr/>
        </p:nvGraphicFramePr>
        <p:xfrm>
          <a:off x="4572000" y="5013325"/>
          <a:ext cx="860425" cy="550863"/>
        </p:xfrm>
        <a:graphic>
          <a:graphicData uri="http://schemas.openxmlformats.org/presentationml/2006/ole">
            <mc:AlternateContent xmlns:mc="http://schemas.openxmlformats.org/markup-compatibility/2006">
              <mc:Choice xmlns:v="urn:schemas-microsoft-com:vml" Requires="v">
                <p:oleObj spid="_x0000_s2078" name="Ecuación" r:id="rId11" imgW="317225" imgH="203024" progId="Equation.3">
                  <p:embed/>
                </p:oleObj>
              </mc:Choice>
              <mc:Fallback>
                <p:oleObj name="Ecuación" r:id="rId11" imgW="317225" imgH="203024"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72000" y="5013325"/>
                        <a:ext cx="860425" cy="550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 name="Object 41"/>
          <p:cNvGraphicFramePr>
            <a:graphicFrameLocks noChangeAspect="1"/>
          </p:cNvGraphicFramePr>
          <p:nvPr/>
        </p:nvGraphicFramePr>
        <p:xfrm>
          <a:off x="6599238" y="4221163"/>
          <a:ext cx="498475" cy="720725"/>
        </p:xfrm>
        <a:graphic>
          <a:graphicData uri="http://schemas.openxmlformats.org/presentationml/2006/ole">
            <mc:AlternateContent xmlns:mc="http://schemas.openxmlformats.org/markup-compatibility/2006">
              <mc:Choice xmlns:v="urn:schemas-microsoft-com:vml" Requires="v">
                <p:oleObj spid="_x0000_s2079" name="Ecuación" r:id="rId13" imgW="126780" imgH="164814" progId="Equation.3">
                  <p:embed/>
                </p:oleObj>
              </mc:Choice>
              <mc:Fallback>
                <p:oleObj name="Ecuación" r:id="rId13" imgW="126780" imgH="164814"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99238" y="4221163"/>
                        <a:ext cx="498475" cy="720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 name="Object 42"/>
          <p:cNvGraphicFramePr>
            <a:graphicFrameLocks noChangeAspect="1"/>
          </p:cNvGraphicFramePr>
          <p:nvPr/>
        </p:nvGraphicFramePr>
        <p:xfrm>
          <a:off x="6588125" y="4868863"/>
          <a:ext cx="649288" cy="720725"/>
        </p:xfrm>
        <a:graphic>
          <a:graphicData uri="http://schemas.openxmlformats.org/presentationml/2006/ole">
            <mc:AlternateContent xmlns:mc="http://schemas.openxmlformats.org/markup-compatibility/2006">
              <mc:Choice xmlns:v="urn:schemas-microsoft-com:vml" Requires="v">
                <p:oleObj spid="_x0000_s2080" name="Ecuación" r:id="rId15" imgW="114102" imgH="177492" progId="Equation.3">
                  <p:embed/>
                </p:oleObj>
              </mc:Choice>
              <mc:Fallback>
                <p:oleObj name="Ecuación" r:id="rId15" imgW="114102" imgH="177492" progId="Equation.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88125" y="4868863"/>
                        <a:ext cx="649288" cy="720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 name="Object 35"/>
          <p:cNvGraphicFramePr>
            <a:graphicFrameLocks noChangeAspect="1"/>
          </p:cNvGraphicFramePr>
          <p:nvPr/>
        </p:nvGraphicFramePr>
        <p:xfrm>
          <a:off x="2411413" y="5589588"/>
          <a:ext cx="1100137" cy="550862"/>
        </p:xfrm>
        <a:graphic>
          <a:graphicData uri="http://schemas.openxmlformats.org/presentationml/2006/ole">
            <mc:AlternateContent xmlns:mc="http://schemas.openxmlformats.org/markup-compatibility/2006">
              <mc:Choice xmlns:v="urn:schemas-microsoft-com:vml" Requires="v">
                <p:oleObj spid="_x0000_s2081" name="Ecuación" r:id="rId17" imgW="406048" imgH="203024" progId="Equation.3">
                  <p:embed/>
                </p:oleObj>
              </mc:Choice>
              <mc:Fallback>
                <p:oleObj name="Ecuación" r:id="rId17" imgW="406048" imgH="203024" progId="Equation.3">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11413" y="5589588"/>
                        <a:ext cx="1100137" cy="5508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 name="Object 38"/>
          <p:cNvGraphicFramePr>
            <a:graphicFrameLocks noChangeAspect="1"/>
          </p:cNvGraphicFramePr>
          <p:nvPr/>
        </p:nvGraphicFramePr>
        <p:xfrm>
          <a:off x="4356100" y="5589588"/>
          <a:ext cx="1068388" cy="550862"/>
        </p:xfrm>
        <a:graphic>
          <a:graphicData uri="http://schemas.openxmlformats.org/presentationml/2006/ole">
            <mc:AlternateContent xmlns:mc="http://schemas.openxmlformats.org/markup-compatibility/2006">
              <mc:Choice xmlns:v="urn:schemas-microsoft-com:vml" Requires="v">
                <p:oleObj spid="_x0000_s2082" name="Ecuación" r:id="rId19" imgW="393529" imgH="203112" progId="Equation.3">
                  <p:embed/>
                </p:oleObj>
              </mc:Choice>
              <mc:Fallback>
                <p:oleObj name="Ecuación" r:id="rId19" imgW="393529" imgH="203112"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356100" y="5589588"/>
                        <a:ext cx="1068388" cy="5508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 name="Object 44"/>
          <p:cNvGraphicFramePr>
            <a:graphicFrameLocks noChangeAspect="1"/>
          </p:cNvGraphicFramePr>
          <p:nvPr/>
        </p:nvGraphicFramePr>
        <p:xfrm>
          <a:off x="6156325" y="5445125"/>
          <a:ext cx="896938" cy="720725"/>
        </p:xfrm>
        <a:graphic>
          <a:graphicData uri="http://schemas.openxmlformats.org/presentationml/2006/ole">
            <mc:AlternateContent xmlns:mc="http://schemas.openxmlformats.org/markup-compatibility/2006">
              <mc:Choice xmlns:v="urn:schemas-microsoft-com:vml" Requires="v">
                <p:oleObj spid="_x0000_s2083" name="Ecuación" r:id="rId21" imgW="228501" imgH="165028" progId="Equation.3">
                  <p:embed/>
                </p:oleObj>
              </mc:Choice>
              <mc:Fallback>
                <p:oleObj name="Ecuación" r:id="rId21" imgW="228501" imgH="165028" progId="Equation.3">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156325" y="5445125"/>
                        <a:ext cx="896938" cy="720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 name="Object 32"/>
          <p:cNvGraphicFramePr>
            <a:graphicFrameLocks noChangeAspect="1"/>
          </p:cNvGraphicFramePr>
          <p:nvPr/>
        </p:nvGraphicFramePr>
        <p:xfrm>
          <a:off x="4259263" y="3717925"/>
          <a:ext cx="1584325" cy="576263"/>
        </p:xfrm>
        <a:graphic>
          <a:graphicData uri="http://schemas.openxmlformats.org/presentationml/2006/ole">
            <mc:AlternateContent xmlns:mc="http://schemas.openxmlformats.org/markup-compatibility/2006">
              <mc:Choice xmlns:v="urn:schemas-microsoft-com:vml" Requires="v">
                <p:oleObj spid="_x0000_s2084" name="Ecuación" r:id="rId23" imgW="799753" imgH="203112" progId="Equation.3">
                  <p:embed/>
                </p:oleObj>
              </mc:Choice>
              <mc:Fallback>
                <p:oleObj name="Ecuación" r:id="rId23" imgW="799753" imgH="203112" progId="Equation.3">
                  <p:embed/>
                  <p:pic>
                    <p:nvPicPr>
                      <p:cNvPr id="0" name=""/>
                      <p:cNvPicPr>
                        <a:picLocks noChangeAspect="1" noChangeArrowheads="1"/>
                      </p:cNvPicPr>
                      <p:nvPr/>
                    </p:nvPicPr>
                    <p:blipFill>
                      <a:blip r:embed="rId24">
                        <a:extLst>
                          <a:ext uri="{28A0092B-C50C-407E-A947-70E740481C1C}">
                            <a14:useLocalDpi xmlns:a14="http://schemas.microsoft.com/office/drawing/2010/main" val="0"/>
                          </a:ext>
                        </a:extLst>
                      </a:blip>
                      <a:srcRect t="14197" r="47585" b="29173"/>
                      <a:stretch>
                        <a:fillRect/>
                      </a:stretch>
                    </p:blipFill>
                    <p:spPr bwMode="auto">
                      <a:xfrm>
                        <a:off x="4259263" y="3717925"/>
                        <a:ext cx="1584325" cy="576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 name="Object 40"/>
          <p:cNvGraphicFramePr>
            <a:graphicFrameLocks noChangeAspect="1"/>
          </p:cNvGraphicFramePr>
          <p:nvPr/>
        </p:nvGraphicFramePr>
        <p:xfrm>
          <a:off x="6348413" y="3717925"/>
          <a:ext cx="792162" cy="576263"/>
        </p:xfrm>
        <a:graphic>
          <a:graphicData uri="http://schemas.openxmlformats.org/presentationml/2006/ole">
            <mc:AlternateContent xmlns:mc="http://schemas.openxmlformats.org/markup-compatibility/2006">
              <mc:Choice xmlns:v="urn:schemas-microsoft-com:vml" Requires="v">
                <p:oleObj spid="_x0000_s2085" name="Ecuación" r:id="rId25" imgW="799753" imgH="203112" progId="Equation.3">
                  <p:embed/>
                </p:oleObj>
              </mc:Choice>
              <mc:Fallback>
                <p:oleObj name="Ecuación" r:id="rId25" imgW="799753" imgH="203112" progId="Equation.3">
                  <p:embed/>
                  <p:pic>
                    <p:nvPicPr>
                      <p:cNvPr id="0" name=""/>
                      <p:cNvPicPr>
                        <a:picLocks noChangeAspect="1" noChangeArrowheads="1"/>
                      </p:cNvPicPr>
                      <p:nvPr/>
                    </p:nvPicPr>
                    <p:blipFill>
                      <a:blip r:embed="rId26">
                        <a:extLst>
                          <a:ext uri="{28A0092B-C50C-407E-A947-70E740481C1C}">
                            <a14:useLocalDpi xmlns:a14="http://schemas.microsoft.com/office/drawing/2010/main" val="0"/>
                          </a:ext>
                        </a:extLst>
                      </a:blip>
                      <a:srcRect l="73845" t="14197" r="-52" b="29173"/>
                      <a:stretch>
                        <a:fillRect/>
                      </a:stretch>
                    </p:blipFill>
                    <p:spPr bwMode="auto">
                      <a:xfrm>
                        <a:off x="6348413" y="3717925"/>
                        <a:ext cx="792162" cy="576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221953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1000" fill="hold"/>
                                        <p:tgtEl>
                                          <p:spTgt spid="5"/>
                                        </p:tgtEl>
                                        <p:attrNameLst>
                                          <p:attrName>ppt_x</p:attrName>
                                        </p:attrNameLst>
                                      </p:cBhvr>
                                      <p:tavLst>
                                        <p:tav tm="0">
                                          <p:val>
                                            <p:strVal val="#ppt_x"/>
                                          </p:val>
                                        </p:tav>
                                        <p:tav tm="100000">
                                          <p:val>
                                            <p:strVal val="#ppt_x"/>
                                          </p:val>
                                        </p:tav>
                                      </p:tavLst>
                                    </p:anim>
                                    <p:anim calcmode="lin" valueType="num">
                                      <p:cBhvr additive="base">
                                        <p:cTn id="13"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dissolve">
                                      <p:cBhvr>
                                        <p:cTn id="18" dur="10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6"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strips(downRight)">
                                      <p:cBhvr>
                                        <p:cTn id="23" dur="10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6" fill="hold"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strips(downRight)">
                                      <p:cBhvr>
                                        <p:cTn id="28" dur="10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18" presetClass="entr" presetSubtype="6" fill="hold"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strips(downRight)">
                                      <p:cBhvr>
                                        <p:cTn id="33" dur="1000"/>
                                        <p:tgtEl>
                                          <p:spTgt spid="9"/>
                                        </p:tgtEl>
                                      </p:cBhvr>
                                    </p:animEffect>
                                  </p:childTnLst>
                                </p:cTn>
                              </p:par>
                            </p:childTnLst>
                          </p:cTn>
                        </p:par>
                        <p:par>
                          <p:cTn id="34" fill="hold">
                            <p:stCondLst>
                              <p:cond delay="1000"/>
                            </p:stCondLst>
                            <p:childTnLst>
                              <p:par>
                                <p:cTn id="35" presetID="18" presetClass="entr" presetSubtype="6" fill="hold" nodeType="after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strips(downRight)">
                                      <p:cBhvr>
                                        <p:cTn id="37" dur="1000"/>
                                        <p:tgtEl>
                                          <p:spTgt spid="11"/>
                                        </p:tgtEl>
                                      </p:cBhvr>
                                    </p:animEffect>
                                  </p:childTnLst>
                                </p:cTn>
                              </p:par>
                            </p:childTnLst>
                          </p:cTn>
                        </p:par>
                        <p:par>
                          <p:cTn id="38" fill="hold">
                            <p:stCondLst>
                              <p:cond delay="2000"/>
                            </p:stCondLst>
                            <p:childTnLst>
                              <p:par>
                                <p:cTn id="39" presetID="18" presetClass="entr" presetSubtype="6" fill="hold" nodeType="after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strips(downRight)">
                                      <p:cBhvr>
                                        <p:cTn id="41" dur="10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18" presetClass="entr" presetSubtype="6" fill="hold" nodeType="click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strips(downRight)">
                                      <p:cBhvr>
                                        <p:cTn id="46" dur="1000"/>
                                        <p:tgtEl>
                                          <p:spTgt spid="10"/>
                                        </p:tgtEl>
                                      </p:cBhvr>
                                    </p:animEffect>
                                  </p:childTnLst>
                                </p:cTn>
                              </p:par>
                            </p:childTnLst>
                          </p:cTn>
                        </p:par>
                        <p:par>
                          <p:cTn id="47" fill="hold">
                            <p:stCondLst>
                              <p:cond delay="1000"/>
                            </p:stCondLst>
                            <p:childTnLst>
                              <p:par>
                                <p:cTn id="48" presetID="18" presetClass="entr" presetSubtype="6" fill="hold" nodeType="after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strips(downRight)">
                                      <p:cBhvr>
                                        <p:cTn id="50" dur="1000"/>
                                        <p:tgtEl>
                                          <p:spTgt spid="12"/>
                                        </p:tgtEl>
                                      </p:cBhvr>
                                    </p:animEffect>
                                  </p:childTnLst>
                                </p:cTn>
                              </p:par>
                            </p:childTnLst>
                          </p:cTn>
                        </p:par>
                        <p:par>
                          <p:cTn id="51" fill="hold">
                            <p:stCondLst>
                              <p:cond delay="2000"/>
                            </p:stCondLst>
                            <p:childTnLst>
                              <p:par>
                                <p:cTn id="52" presetID="18" presetClass="entr" presetSubtype="6" fill="hold" nodeType="after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strips(downRight)">
                                      <p:cBhvr>
                                        <p:cTn id="54" dur="10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18" presetClass="entr" presetSubtype="6" fill="hold" nodeType="clickEffect">
                                  <p:stCondLst>
                                    <p:cond delay="0"/>
                                  </p:stCondLst>
                                  <p:childTnLst>
                                    <p:set>
                                      <p:cBhvr>
                                        <p:cTn id="58" dur="1" fill="hold">
                                          <p:stCondLst>
                                            <p:cond delay="0"/>
                                          </p:stCondLst>
                                        </p:cTn>
                                        <p:tgtEl>
                                          <p:spTgt spid="17"/>
                                        </p:tgtEl>
                                        <p:attrNameLst>
                                          <p:attrName>style.visibility</p:attrName>
                                        </p:attrNameLst>
                                      </p:cBhvr>
                                      <p:to>
                                        <p:strVal val="visible"/>
                                      </p:to>
                                    </p:set>
                                    <p:animEffect transition="in" filter="strips(downRight)">
                                      <p:cBhvr>
                                        <p:cTn id="59" dur="1000"/>
                                        <p:tgtEl>
                                          <p:spTgt spid="17"/>
                                        </p:tgtEl>
                                      </p:cBhvr>
                                    </p:animEffect>
                                  </p:childTnLst>
                                </p:cTn>
                              </p:par>
                            </p:childTnLst>
                          </p:cTn>
                        </p:par>
                        <p:par>
                          <p:cTn id="60" fill="hold">
                            <p:stCondLst>
                              <p:cond delay="1000"/>
                            </p:stCondLst>
                            <p:childTnLst>
                              <p:par>
                                <p:cTn id="61" presetID="18" presetClass="entr" presetSubtype="6" fill="hold" nodeType="after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strips(downRight)">
                                      <p:cBhvr>
                                        <p:cTn id="63" dur="1000"/>
                                        <p:tgtEl>
                                          <p:spTgt spid="18"/>
                                        </p:tgtEl>
                                      </p:cBhvr>
                                    </p:animEffect>
                                  </p:childTnLst>
                                </p:cTn>
                              </p:par>
                            </p:childTnLst>
                          </p:cTn>
                        </p:par>
                        <p:par>
                          <p:cTn id="64" fill="hold">
                            <p:stCondLst>
                              <p:cond delay="2000"/>
                            </p:stCondLst>
                            <p:childTnLst>
                              <p:par>
                                <p:cTn id="65" presetID="18" presetClass="entr" presetSubtype="6" fill="hold" nodeType="afterEffect">
                                  <p:stCondLst>
                                    <p:cond delay="0"/>
                                  </p:stCondLst>
                                  <p:childTnLst>
                                    <p:set>
                                      <p:cBhvr>
                                        <p:cTn id="66" dur="1" fill="hold">
                                          <p:stCondLst>
                                            <p:cond delay="0"/>
                                          </p:stCondLst>
                                        </p:cTn>
                                        <p:tgtEl>
                                          <p:spTgt spid="19"/>
                                        </p:tgtEl>
                                        <p:attrNameLst>
                                          <p:attrName>style.visibility</p:attrName>
                                        </p:attrNameLst>
                                      </p:cBhvr>
                                      <p:to>
                                        <p:strVal val="visible"/>
                                      </p:to>
                                    </p:set>
                                    <p:animEffect transition="in" filter="strips(downRight)">
                                      <p:cBhvr>
                                        <p:cTn id="67" dur="1000"/>
                                        <p:tgtEl>
                                          <p:spTgt spid="19"/>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nodeType="clickEffect">
                                  <p:stCondLst>
                                    <p:cond delay="0"/>
                                  </p:stCondLst>
                                  <p:childTnLst>
                                    <p:set>
                                      <p:cBhvr>
                                        <p:cTn id="71" dur="1" fill="hold">
                                          <p:stCondLst>
                                            <p:cond delay="0"/>
                                          </p:stCondLst>
                                        </p:cTn>
                                        <p:tgtEl>
                                          <p:spTgt spid="20"/>
                                        </p:tgtEl>
                                        <p:attrNameLst>
                                          <p:attrName>style.visibility</p:attrName>
                                        </p:attrNameLst>
                                      </p:cBhvr>
                                      <p:to>
                                        <p:strVal val="visible"/>
                                      </p:to>
                                    </p:set>
                                    <p:animEffect transition="in" filter="dissolve">
                                      <p:cBhvr>
                                        <p:cTn id="72" dur="1000"/>
                                        <p:tgtEl>
                                          <p:spTgt spid="20"/>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nodeType="clickEffect">
                                  <p:stCondLst>
                                    <p:cond delay="0"/>
                                  </p:stCondLst>
                                  <p:childTnLst>
                                    <p:set>
                                      <p:cBhvr>
                                        <p:cTn id="76" dur="1" fill="hold">
                                          <p:stCondLst>
                                            <p:cond delay="0"/>
                                          </p:stCondLst>
                                        </p:cTn>
                                        <p:tgtEl>
                                          <p:spTgt spid="21"/>
                                        </p:tgtEl>
                                        <p:attrNameLst>
                                          <p:attrName>style.visibility</p:attrName>
                                        </p:attrNameLst>
                                      </p:cBhvr>
                                      <p:to>
                                        <p:strVal val="visible"/>
                                      </p:to>
                                    </p:set>
                                    <p:animEffect transition="in" filter="dissolve">
                                      <p:cBhvr>
                                        <p:cTn id="77"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7" grpId="0" animBg="1"/>
    </p:bldLst>
  </p:timing>
</p:sld>
</file>

<file path=ppt/theme/theme1.xml><?xml version="1.0" encoding="utf-8"?>
<a:theme xmlns:a="http://schemas.openxmlformats.org/drawingml/2006/main" name="FORMATO 2017 SWI">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ORMATO 2017 SWI" id="{90933D86-4078-42B8-B462-118261F2218E}" vid="{A5207847-7DCF-4A40-AE9E-7F6F8AE07E16}"/>
    </a:ext>
  </a:extLst>
</a:theme>
</file>

<file path=docProps/app.xml><?xml version="1.0" encoding="utf-8"?>
<Properties xmlns="http://schemas.openxmlformats.org/officeDocument/2006/extended-properties" xmlns:vt="http://schemas.openxmlformats.org/officeDocument/2006/docPropsVTypes">
  <Template>FORMATO 2017 SWI</Template>
  <TotalTime>315</TotalTime>
  <Words>676</Words>
  <Application>Microsoft Office PowerPoint</Application>
  <PresentationFormat>Panorámica</PresentationFormat>
  <Paragraphs>114</Paragraphs>
  <Slides>15</Slides>
  <Notes>0</Notes>
  <HiddenSlides>0</HiddenSlides>
  <MMClips>0</MMClips>
  <ScaleCrop>false</ScaleCrop>
  <HeadingPairs>
    <vt:vector size="8" baseType="variant">
      <vt:variant>
        <vt:lpstr>Fuentes usadas</vt:lpstr>
      </vt:variant>
      <vt:variant>
        <vt:i4>13</vt:i4>
      </vt:variant>
      <vt:variant>
        <vt:lpstr>Tema</vt:lpstr>
      </vt:variant>
      <vt:variant>
        <vt:i4>1</vt:i4>
      </vt:variant>
      <vt:variant>
        <vt:lpstr>Servidores OLE incrustados</vt:lpstr>
      </vt:variant>
      <vt:variant>
        <vt:i4>1</vt:i4>
      </vt:variant>
      <vt:variant>
        <vt:lpstr>Títulos de diapositiva</vt:lpstr>
      </vt:variant>
      <vt:variant>
        <vt:i4>15</vt:i4>
      </vt:variant>
    </vt:vector>
  </HeadingPairs>
  <TitlesOfParts>
    <vt:vector size="30" baseType="lpstr">
      <vt:lpstr>Batang</vt:lpstr>
      <vt:lpstr>SimSun</vt:lpstr>
      <vt:lpstr>Arial</vt:lpstr>
      <vt:lpstr>Calibri</vt:lpstr>
      <vt:lpstr>Calibri Light</vt:lpstr>
      <vt:lpstr>Century Gothic</vt:lpstr>
      <vt:lpstr>Franklin Gothic Book</vt:lpstr>
      <vt:lpstr>Helvetica</vt:lpstr>
      <vt:lpstr>Helvetica Light</vt:lpstr>
      <vt:lpstr>Helvetica Neue</vt:lpstr>
      <vt:lpstr>Tahoma</vt:lpstr>
      <vt:lpstr>Wingdings</vt:lpstr>
      <vt:lpstr>Wingdings 2</vt:lpstr>
      <vt:lpstr>FORMATO 2017 SWI</vt:lpstr>
      <vt:lpstr>Microsoft Editor de ecuaciones 3.0</vt:lpstr>
      <vt:lpstr>ESCUELA PREPARATORIA No.3 </vt:lpstr>
      <vt:lpstr> Abstract </vt:lpstr>
      <vt:lpstr> Resumen </vt:lpstr>
      <vt:lpstr>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ANGEL SAUCEDO A</dc:creator>
  <cp:lastModifiedBy>ANGEL SAUCEDO A</cp:lastModifiedBy>
  <cp:revision>27</cp:revision>
  <dcterms:created xsi:type="dcterms:W3CDTF">2016-04-14T17:39:31Z</dcterms:created>
  <dcterms:modified xsi:type="dcterms:W3CDTF">2017-03-29T19:41:51Z</dcterms:modified>
</cp:coreProperties>
</file>