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6" r:id="rId9"/>
    <p:sldId id="265" r:id="rId10"/>
    <p:sldId id="269" r:id="rId11"/>
    <p:sldId id="268" r:id="rId12"/>
    <p:sldId id="267" r:id="rId13"/>
    <p:sldId id="273" r:id="rId14"/>
    <p:sldId id="272" r:id="rId15"/>
    <p:sldId id="271" r:id="rId16"/>
    <p:sldId id="270" r:id="rId17"/>
    <p:sldId id="274" r:id="rId18"/>
    <p:sldId id="260" r:id="rId1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10/01/2016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10/01/2016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10/01/2016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10/01/2016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10/01/2016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10/01/2016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10/01/2016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10/01/2016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10/01/2016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10/01/2016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10/01/2016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10/01/2016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Académica: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Biología</a:t>
            </a: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Reino Vegetal</a:t>
            </a: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Profesor: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L.B. Martín Soto Hernández</a:t>
            </a: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 lvl="1"/>
            <a: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Enero-Junio_2016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smtClean="0"/>
              <a:t>Briofitas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es-MX" sz="2200" dirty="0" smtClean="0"/>
              <a:t>Del latín </a:t>
            </a:r>
            <a:r>
              <a:rPr lang="es-MX" sz="2200" dirty="0" err="1" smtClean="0"/>
              <a:t>bryophyta</a:t>
            </a:r>
            <a:r>
              <a:rPr lang="es-MX" sz="2200" dirty="0" smtClean="0"/>
              <a:t>, derivado del griego brion, musgo, y </a:t>
            </a:r>
            <a:r>
              <a:rPr lang="es-MX" sz="2200" dirty="0" err="1" smtClean="0"/>
              <a:t>fiton</a:t>
            </a:r>
            <a:r>
              <a:rPr lang="es-MX" sz="2200" dirty="0" smtClean="0"/>
              <a:t>, planta, son plantas no vasculares. </a:t>
            </a:r>
          </a:p>
          <a:p>
            <a:pPr algn="just"/>
            <a:r>
              <a:rPr lang="es-MX" sz="2200" dirty="0" smtClean="0"/>
              <a:t>Se caracterizan por carecer de vasos conductores y órganos desarrollados. </a:t>
            </a:r>
          </a:p>
          <a:p>
            <a:pPr algn="just"/>
            <a:r>
              <a:rPr lang="es-MX" sz="2200" dirty="0" smtClean="0"/>
              <a:t>Plantas pequeñas que viven en lugares húmedos o acuáticos. </a:t>
            </a:r>
          </a:p>
          <a:p>
            <a:pPr algn="just"/>
            <a:r>
              <a:rPr lang="es-MX" sz="2200" dirty="0" smtClean="0"/>
              <a:t>Se reproducen por esporas. </a:t>
            </a:r>
          </a:p>
          <a:p>
            <a:pPr algn="just"/>
            <a:r>
              <a:rPr lang="es-MX" sz="2200" dirty="0" smtClean="0"/>
              <a:t>Primeros vegetales que, durante el Paleozoico, aseguraron su paso a la vida terrestre. </a:t>
            </a:r>
          </a:p>
          <a:p>
            <a:pPr algn="just"/>
            <a:r>
              <a:rPr lang="es-MX" sz="2200" dirty="0" smtClean="0"/>
              <a:t>Carecen de tejidos especializados. </a:t>
            </a:r>
          </a:p>
          <a:p>
            <a:pPr algn="just"/>
            <a:r>
              <a:rPr lang="es-MX" sz="2200" dirty="0" smtClean="0"/>
              <a:t>Habitan en troncos, rocas, muros, tejados, etc.</a:t>
            </a:r>
          </a:p>
          <a:p>
            <a:pPr algn="just"/>
            <a:r>
              <a:rPr lang="es-MX" sz="2200" dirty="0" smtClean="0"/>
              <a:t>Sus hojas primitivas presentan un nervio conductor central a través del cual realizan la absorción de agua y sales minerales. </a:t>
            </a:r>
            <a:endParaRPr lang="es-MX" sz="2200" dirty="0"/>
          </a:p>
        </p:txBody>
      </p:sp>
    </p:spTree>
    <p:extLst>
      <p:ext uri="{BB962C8B-B14F-4D97-AF65-F5344CB8AC3E}">
        <p14:creationId xmlns:p14="http://schemas.microsoft.com/office/powerpoint/2010/main" val="348884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Plantas Vasculares</a:t>
            </a:r>
            <a:br>
              <a:rPr lang="es-MX" dirty="0" smtClean="0"/>
            </a:br>
            <a:r>
              <a:rPr lang="es-MX" dirty="0" err="1" smtClean="0"/>
              <a:t>Traqueofitas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/>
              <a:t>La división </a:t>
            </a:r>
            <a:r>
              <a:rPr lang="es-MX" dirty="0" err="1"/>
              <a:t>traqueofitas</a:t>
            </a:r>
            <a:r>
              <a:rPr lang="es-MX" dirty="0"/>
              <a:t> incluye plantas con raíz, tallo y hoja verdaderas. </a:t>
            </a:r>
          </a:p>
          <a:p>
            <a:pPr algn="just"/>
            <a:r>
              <a:rPr lang="es-MX" dirty="0"/>
              <a:t>La presencia de los tejidos vasculares permite que algunos de estos vegetales alcancen gran tamaño.</a:t>
            </a:r>
          </a:p>
          <a:p>
            <a:pPr algn="just"/>
            <a:r>
              <a:rPr lang="es-MX" dirty="0"/>
              <a:t>También llamadas cormofitas porque su estructura es la de un cormo que se diferencia en raíz, tallo y hojas. </a:t>
            </a:r>
          </a:p>
        </p:txBody>
      </p:sp>
    </p:spTree>
    <p:extLst>
      <p:ext uri="{BB962C8B-B14F-4D97-AF65-F5344CB8AC3E}">
        <p14:creationId xmlns:p14="http://schemas.microsoft.com/office/powerpoint/2010/main" val="306065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smtClean="0"/>
              <a:t>Clasificación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/>
              <a:t>VASCULARES INFERIORES o CRIPTÓGAMAS.</a:t>
            </a:r>
          </a:p>
          <a:p>
            <a:pPr lvl="1" algn="just"/>
            <a:r>
              <a:rPr lang="es-MX" dirty="0"/>
              <a:t>No desarrollan semillas, los más conocidos son las Pteridofitas </a:t>
            </a:r>
            <a:r>
              <a:rPr lang="es-MX" dirty="0" smtClean="0"/>
              <a:t>(helechos).</a:t>
            </a:r>
          </a:p>
          <a:p>
            <a:pPr lvl="1" algn="just"/>
            <a:endParaRPr lang="es-MX" dirty="0"/>
          </a:p>
          <a:p>
            <a:pPr algn="just"/>
            <a:r>
              <a:rPr lang="es-MX" dirty="0"/>
              <a:t>VASCULARES SUPERIORES o FANERÓGAMAS</a:t>
            </a:r>
          </a:p>
          <a:p>
            <a:pPr lvl="1" algn="just"/>
            <a:r>
              <a:rPr lang="es-MX" dirty="0"/>
              <a:t>Se reproducen a través de semillas por lo que también se les conoce cómo Espermafitas.</a:t>
            </a:r>
          </a:p>
          <a:p>
            <a:pPr algn="just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530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Criptógamas</a:t>
            </a:r>
            <a:br>
              <a:rPr lang="es-MX" dirty="0" smtClean="0"/>
            </a:br>
            <a:r>
              <a:rPr lang="es-MX" dirty="0" err="1" smtClean="0"/>
              <a:t>Pteridiofitas</a:t>
            </a:r>
            <a:r>
              <a:rPr lang="es-MX" dirty="0" smtClean="0"/>
              <a:t>, Helechos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s-MX" dirty="0"/>
              <a:t>Generalmente no miden más de 1.5 </a:t>
            </a:r>
            <a:r>
              <a:rPr lang="es-MX" dirty="0" smtClean="0"/>
              <a:t>metros, poseen </a:t>
            </a:r>
            <a:r>
              <a:rPr lang="es-MX" dirty="0"/>
              <a:t>vasos </a:t>
            </a:r>
            <a:r>
              <a:rPr lang="es-MX" dirty="0" smtClean="0"/>
              <a:t>conductores</a:t>
            </a:r>
            <a:r>
              <a:rPr lang="es-MX" dirty="0"/>
              <a:t>,</a:t>
            </a:r>
            <a:r>
              <a:rPr lang="es-MX" dirty="0" smtClean="0"/>
              <a:t> viven </a:t>
            </a:r>
            <a:r>
              <a:rPr lang="es-MX" dirty="0"/>
              <a:t>en zonas húmedas y </a:t>
            </a:r>
            <a:r>
              <a:rPr lang="es-MX" dirty="0" smtClean="0"/>
              <a:t>sombrías, no </a:t>
            </a:r>
            <a:r>
              <a:rPr lang="es-MX" dirty="0"/>
              <a:t>tiene flores ni </a:t>
            </a:r>
            <a:r>
              <a:rPr lang="es-MX" dirty="0" smtClean="0"/>
              <a:t>semillas, poseen </a:t>
            </a:r>
            <a:r>
              <a:rPr lang="es-MX" dirty="0"/>
              <a:t>raíz, tallo y hojas . </a:t>
            </a:r>
          </a:p>
          <a:p>
            <a:pPr algn="just"/>
            <a:r>
              <a:rPr lang="es-MX" dirty="0"/>
              <a:t>En la parte inferior del tallo se encuentran las raíces.</a:t>
            </a:r>
          </a:p>
          <a:p>
            <a:pPr algn="just"/>
            <a:r>
              <a:rPr lang="es-MX" dirty="0"/>
              <a:t>De tallo subterráneo  llamado rizoma.</a:t>
            </a:r>
          </a:p>
          <a:p>
            <a:pPr algn="just"/>
            <a:r>
              <a:rPr lang="es-MX" dirty="0"/>
              <a:t>Poseen grandes hojas llamadas frondas, las cuales están divididas en unidades más pequeñas llamados foliolos o pinnas. </a:t>
            </a:r>
          </a:p>
          <a:p>
            <a:pPr algn="just"/>
            <a:r>
              <a:rPr lang="es-MX" dirty="0"/>
              <a:t>En el envés de  cada pinna o foliolo hay  sacos reproductivos llamados soros donde se producen las esporas. </a:t>
            </a:r>
          </a:p>
        </p:txBody>
      </p:sp>
    </p:spTree>
    <p:extLst>
      <p:ext uri="{BB962C8B-B14F-4D97-AF65-F5344CB8AC3E}">
        <p14:creationId xmlns:p14="http://schemas.microsoft.com/office/powerpoint/2010/main" val="208302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Fanerógamas</a:t>
            </a:r>
            <a:br>
              <a:rPr lang="es-MX" dirty="0" smtClean="0"/>
            </a:br>
            <a:r>
              <a:rPr lang="es-MX" dirty="0" smtClean="0"/>
              <a:t>Gimnospermas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s-MX" dirty="0" smtClean="0"/>
              <a:t>Plantas </a:t>
            </a:r>
            <a:r>
              <a:rPr lang="es-MX" dirty="0"/>
              <a:t>de semilla </a:t>
            </a:r>
            <a:r>
              <a:rPr lang="es-MX" dirty="0" smtClean="0"/>
              <a:t>desnuda, las </a:t>
            </a:r>
            <a:r>
              <a:rPr lang="es-MX" dirty="0"/>
              <a:t>más antiguas (300 millones de años</a:t>
            </a:r>
            <a:r>
              <a:rPr lang="es-MX" dirty="0" smtClean="0"/>
              <a:t>), incluye </a:t>
            </a:r>
            <a:r>
              <a:rPr lang="es-MX" dirty="0"/>
              <a:t>plantas leñosas: arbustos o </a:t>
            </a:r>
            <a:r>
              <a:rPr lang="es-MX" dirty="0" smtClean="0"/>
              <a:t>árboles, hojas </a:t>
            </a:r>
            <a:r>
              <a:rPr lang="es-MX" dirty="0"/>
              <a:t>estrechas (mayoría) perennes, en forma de aguja (pinos) o escama (cipreses</a:t>
            </a:r>
            <a:r>
              <a:rPr lang="es-MX" dirty="0" smtClean="0"/>
              <a:t>).</a:t>
            </a:r>
          </a:p>
          <a:p>
            <a:pPr algn="just"/>
            <a:r>
              <a:rPr lang="es-MX" dirty="0"/>
              <a:t>Flores unisexuales masculinas y </a:t>
            </a:r>
            <a:r>
              <a:rPr lang="es-MX" dirty="0" smtClean="0"/>
              <a:t>femeninas, no </a:t>
            </a:r>
            <a:r>
              <a:rPr lang="es-MX" dirty="0"/>
              <a:t>desarrollan frutos, la semilla está al </a:t>
            </a:r>
            <a:r>
              <a:rPr lang="es-MX" dirty="0" smtClean="0"/>
              <a:t>descubierto, pertenecen </a:t>
            </a:r>
            <a:r>
              <a:rPr lang="es-MX" dirty="0"/>
              <a:t>a este grupo las llamadas coníferas tales </a:t>
            </a:r>
            <a:r>
              <a:rPr lang="es-MX" dirty="0" smtClean="0"/>
              <a:t>cómo: </a:t>
            </a:r>
            <a:r>
              <a:rPr lang="es-MX" dirty="0"/>
              <a:t>secuoya, abeto, ciprés, pino piñonero, enebro, cedro, etc</a:t>
            </a:r>
            <a:r>
              <a:rPr lang="es-MX" dirty="0" smtClean="0"/>
              <a:t>.</a:t>
            </a:r>
          </a:p>
          <a:p>
            <a:pPr algn="just"/>
            <a:r>
              <a:rPr lang="es-MX" dirty="0"/>
              <a:t>Las flores de las coníferas carecen de pétalos y </a:t>
            </a:r>
            <a:r>
              <a:rPr lang="es-MX" dirty="0" smtClean="0"/>
              <a:t>sépalos, al </a:t>
            </a:r>
            <a:r>
              <a:rPr lang="es-MX" dirty="0"/>
              <a:t>grupo de flores femeninas se llaman conos o </a:t>
            </a:r>
            <a:r>
              <a:rPr lang="es-MX" dirty="0" smtClean="0"/>
              <a:t>piñas, no </a:t>
            </a:r>
            <a:r>
              <a:rPr lang="es-MX" dirty="0"/>
              <a:t>forman fruto, el piñón es la semilla de la </a:t>
            </a:r>
            <a:r>
              <a:rPr lang="es-MX" dirty="0" smtClean="0"/>
              <a:t>planta, generalmente </a:t>
            </a:r>
            <a:r>
              <a:rPr lang="es-MX" dirty="0"/>
              <a:t>se usan para repoblar  la tierra y para la obtención del papel</a:t>
            </a:r>
            <a:r>
              <a:rPr lang="es-MX" dirty="0" smtClean="0"/>
              <a:t>.</a:t>
            </a:r>
            <a:endParaRPr lang="es-MX" dirty="0"/>
          </a:p>
          <a:p>
            <a:pPr algn="just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524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smtClean="0"/>
              <a:t>Angiospermas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s-MX" dirty="0" smtClean="0"/>
              <a:t>Plantas </a:t>
            </a:r>
            <a:r>
              <a:rPr lang="es-MX" dirty="0"/>
              <a:t>de semilla </a:t>
            </a:r>
            <a:r>
              <a:rPr lang="es-MX" dirty="0" smtClean="0"/>
              <a:t>cubierta, grupo </a:t>
            </a:r>
            <a:r>
              <a:rPr lang="es-MX" dirty="0"/>
              <a:t>de plantas fanerógamas, que tienen los óvulos encerrados en una cavidad denominada </a:t>
            </a:r>
            <a:r>
              <a:rPr lang="es-MX" dirty="0" smtClean="0"/>
              <a:t>ovario, posterior </a:t>
            </a:r>
            <a:r>
              <a:rPr lang="es-MX" dirty="0"/>
              <a:t>a la fecundación, el ovario madura y se </a:t>
            </a:r>
            <a:r>
              <a:rPr lang="es-MX" dirty="0" smtClean="0"/>
              <a:t>transforma </a:t>
            </a:r>
            <a:r>
              <a:rPr lang="es-MX" dirty="0"/>
              <a:t>en el fruto</a:t>
            </a:r>
            <a:r>
              <a:rPr lang="es-MX" dirty="0" smtClean="0"/>
              <a:t>.</a:t>
            </a:r>
          </a:p>
          <a:p>
            <a:pPr algn="just"/>
            <a:r>
              <a:rPr lang="es-MX" dirty="0"/>
              <a:t>Es el grupo más extenso en el reino de las </a:t>
            </a:r>
            <a:r>
              <a:rPr lang="es-MX" dirty="0" smtClean="0"/>
              <a:t>Plantas, producen </a:t>
            </a:r>
            <a:r>
              <a:rPr lang="es-MX" dirty="0"/>
              <a:t>flores verdaderas que desarrollan a frutos con </a:t>
            </a:r>
            <a:r>
              <a:rPr lang="es-MX" dirty="0" smtClean="0"/>
              <a:t>semillas, pueden </a:t>
            </a:r>
            <a:r>
              <a:rPr lang="es-MX" dirty="0"/>
              <a:t>ser árboles, como el roble, arbustos, como el tomillo o hierbas, como el trigo. </a:t>
            </a:r>
            <a:endParaRPr lang="es-MX" dirty="0" smtClean="0"/>
          </a:p>
          <a:p>
            <a:pPr algn="just"/>
            <a:r>
              <a:rPr lang="es-MX" dirty="0"/>
              <a:t>Las angiospermas se dividen en dos grupos: monocotiledóneas </a:t>
            </a:r>
            <a:r>
              <a:rPr lang="es-MX" dirty="0" smtClean="0"/>
              <a:t>y </a:t>
            </a:r>
            <a:r>
              <a:rPr lang="es-MX" dirty="0"/>
              <a:t>dicotiledóneas</a:t>
            </a:r>
            <a:r>
              <a:rPr lang="es-MX" dirty="0" smtClean="0"/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3057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smtClean="0"/>
              <a:t>Monocotiledóneas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/>
              <a:t>Angiospermas con embrión cubierto por un solo cotiledón; </a:t>
            </a:r>
            <a:r>
              <a:rPr lang="es-MX" dirty="0" err="1"/>
              <a:t>ejem</a:t>
            </a:r>
            <a:r>
              <a:rPr lang="es-MX" dirty="0"/>
              <a:t>.:</a:t>
            </a:r>
          </a:p>
          <a:p>
            <a:pPr algn="just"/>
            <a:r>
              <a:rPr lang="es-MX" dirty="0"/>
              <a:t>Maíz, Trigo, Cebada, Amaranto (Gramíneas).</a:t>
            </a:r>
          </a:p>
          <a:p>
            <a:pPr algn="just"/>
            <a:r>
              <a:rPr lang="es-MX" dirty="0"/>
              <a:t>Cebolla, Azucena, Ajo.</a:t>
            </a:r>
          </a:p>
          <a:p>
            <a:pPr algn="just"/>
            <a:r>
              <a:rPr lang="es-MX" dirty="0"/>
              <a:t>Cocotero, Dátil, Maguey, Nardo.</a:t>
            </a:r>
          </a:p>
          <a:p>
            <a:pPr algn="just"/>
            <a:r>
              <a:rPr lang="es-MX" dirty="0"/>
              <a:t>Orquídea y la Vainilla.</a:t>
            </a:r>
          </a:p>
        </p:txBody>
      </p:sp>
    </p:spTree>
    <p:extLst>
      <p:ext uri="{BB962C8B-B14F-4D97-AF65-F5344CB8AC3E}">
        <p14:creationId xmlns:p14="http://schemas.microsoft.com/office/powerpoint/2010/main" val="22142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smtClean="0"/>
              <a:t>Dicotiledóneas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MX" dirty="0"/>
              <a:t>Plantas cuyas semillas desarrollan dos cotiledones que protegen el embrión; </a:t>
            </a:r>
            <a:r>
              <a:rPr lang="es-MX" dirty="0" smtClean="0"/>
              <a:t>ejemplos: </a:t>
            </a:r>
            <a:endParaRPr lang="es-MX" dirty="0"/>
          </a:p>
          <a:p>
            <a:pPr algn="just"/>
            <a:endParaRPr lang="es-MX" dirty="0"/>
          </a:p>
          <a:p>
            <a:pPr lvl="1" algn="just"/>
            <a:r>
              <a:rPr lang="es-MX" dirty="0"/>
              <a:t>Guisantes (Chícharo, Frijol, Haba, etc.) </a:t>
            </a:r>
          </a:p>
          <a:p>
            <a:pPr lvl="1" algn="just"/>
            <a:r>
              <a:rPr lang="es-MX" dirty="0" smtClean="0"/>
              <a:t>Tomates</a:t>
            </a:r>
            <a:endParaRPr lang="es-MX" dirty="0"/>
          </a:p>
          <a:p>
            <a:pPr lvl="1" algn="just"/>
            <a:r>
              <a:rPr lang="es-MX" dirty="0" smtClean="0"/>
              <a:t>Piñas </a:t>
            </a:r>
            <a:endParaRPr lang="es-MX" dirty="0"/>
          </a:p>
          <a:p>
            <a:pPr lvl="1" algn="just"/>
            <a:r>
              <a:rPr lang="es-MX" dirty="0" smtClean="0"/>
              <a:t>Peras</a:t>
            </a:r>
            <a:endParaRPr lang="es-MX" dirty="0"/>
          </a:p>
          <a:p>
            <a:pPr lvl="1" algn="just"/>
            <a:r>
              <a:rPr lang="es-MX" dirty="0" smtClean="0"/>
              <a:t>Calabazas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5374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r>
              <a:rPr lang="es-MX" dirty="0" smtClean="0"/>
              <a:t>Bibliografía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13732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s-MX" dirty="0"/>
              <a:t>Beltrán, R. A. (s.f.). Biología. México, D.F.: </a:t>
            </a:r>
            <a:r>
              <a:rPr lang="es-MX" dirty="0" smtClean="0"/>
              <a:t>Porrúa. </a:t>
            </a:r>
            <a:endParaRPr lang="es-MX" dirty="0"/>
          </a:p>
          <a:p>
            <a:pPr marL="0" indent="0">
              <a:lnSpc>
                <a:spcPct val="90000"/>
              </a:lnSpc>
              <a:buNone/>
            </a:pPr>
            <a:r>
              <a:rPr lang="es-MX" dirty="0"/>
              <a:t>Cervantes, H. (2000). Biología General. México: Publicaciones Cultural.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MX" dirty="0"/>
              <a:t>Miguel, d. C. (1995). Ciencias Naturales. León, España: Everest, S.A</a:t>
            </a:r>
            <a:r>
              <a:rPr lang="es-MX" dirty="0" smtClean="0"/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fr-FR" sz="31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Reino</a:t>
            </a:r>
            <a:r>
              <a:rPr lang="fr-FR" sz="31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31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Vegetal</a:t>
            </a:r>
            <a:endParaRPr lang="es-MX" sz="31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3965"/>
            <a:ext cx="8229600" cy="4137323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 algn="ctr">
              <a:lnSpc>
                <a:spcPct val="90000"/>
              </a:lnSpc>
              <a:buNone/>
            </a:pPr>
            <a:r>
              <a:rPr lang="es-MX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Resumen: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es-MX" sz="4000" dirty="0">
                <a:cs typeface="Arial" pitchFamily="34" charset="0"/>
              </a:rPr>
              <a:t>El reino vegetal está constituido por organismos eucariontes pluricelulares que forman tejidos. Sus células tienen pared celular y pigmentos fotosintéticos. Son las plantas terrestres y las adaptadas secundariamente al agua (</a:t>
            </a:r>
            <a:r>
              <a:rPr lang="es-MX" sz="4000" dirty="0" err="1">
                <a:cs typeface="Arial" pitchFamily="34" charset="0"/>
              </a:rPr>
              <a:t>metalitas</a:t>
            </a:r>
            <a:r>
              <a:rPr lang="es-MX" sz="4000" dirty="0">
                <a:cs typeface="Arial" pitchFamily="34" charset="0"/>
              </a:rPr>
              <a:t>), los vegetales se incluyen actualmente en los reinos protista y plantas, se clasifican en no vasculares y vasculares, las no vasculares pueden ser unicelulares o pluricelulares de gran tamaño (reino protista), las vasculares con tejidos de conducción son pluricelulares como las criptógamas y fanerógamas.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es-MX" sz="4000" dirty="0">
                <a:cs typeface="Arial" pitchFamily="34" charset="0"/>
              </a:rPr>
              <a:t>El talo: Los vegetales incluidos en este reino tienen un cuerpo vegetativo formado por un conjunto de células no diferenciadas en </a:t>
            </a:r>
            <a:r>
              <a:rPr lang="es-MX" sz="4000" dirty="0" err="1">
                <a:cs typeface="Arial" pitchFamily="34" charset="0"/>
              </a:rPr>
              <a:t>pseudotejidos</a:t>
            </a:r>
            <a:r>
              <a:rPr lang="es-MX" sz="4000" dirty="0">
                <a:cs typeface="Arial" pitchFamily="34" charset="0"/>
              </a:rPr>
              <a:t>, y no tienen raíces, tallos y hojas, aunque en los más evolutivos aparecen unos órganos equivalentes, pero rudimentarios, llamados rizoides, </a:t>
            </a:r>
            <a:r>
              <a:rPr lang="es-MX" sz="4000" dirty="0" err="1">
                <a:cs typeface="Arial" pitchFamily="34" charset="0"/>
              </a:rPr>
              <a:t>cauloides</a:t>
            </a:r>
            <a:r>
              <a:rPr lang="es-MX" sz="4000" dirty="0">
                <a:cs typeface="Arial" pitchFamily="34" charset="0"/>
              </a:rPr>
              <a:t> y </a:t>
            </a:r>
            <a:r>
              <a:rPr lang="es-MX" sz="4000" dirty="0" err="1">
                <a:cs typeface="Arial" pitchFamily="34" charset="0"/>
              </a:rPr>
              <a:t>filoides</a:t>
            </a:r>
            <a:r>
              <a:rPr lang="es-MX" sz="4000" dirty="0">
                <a:cs typeface="Arial" pitchFamily="34" charset="0"/>
              </a:rPr>
              <a:t>. Esta organización vegetal es de tipo talo y los organismos que la poseen se denominan talofitas.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es-MX" sz="4000" dirty="0">
                <a:cs typeface="Arial" pitchFamily="34" charset="0"/>
              </a:rPr>
              <a:t>El cormo: Las células de estos organismos se agrupan en tejidos, diferenciándose en su cuerpo vegetativo tres órganos: raíz, tallo y hojas. Esta organización es del tipo cormo y los organismos que la presentan se denominan cormofitas.</a:t>
            </a:r>
          </a:p>
          <a:p>
            <a:pPr marL="0" indent="0" algn="just">
              <a:lnSpc>
                <a:spcPct val="90000"/>
              </a:lnSpc>
              <a:buNone/>
            </a:pPr>
            <a:endParaRPr lang="fr-FR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Palabras </a:t>
            </a:r>
            <a:r>
              <a:rPr lang="fr-F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Clave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fr-FR" sz="4000" dirty="0" err="1"/>
              <a:t>Célula</a:t>
            </a:r>
            <a:r>
              <a:rPr lang="fr-FR" sz="4000" dirty="0"/>
              <a:t>, </a:t>
            </a:r>
            <a:r>
              <a:rPr lang="fr-FR" sz="4000" dirty="0" err="1"/>
              <a:t>Tejidos</a:t>
            </a:r>
            <a:r>
              <a:rPr lang="fr-FR" sz="4000" dirty="0"/>
              <a:t>, Talo, </a:t>
            </a:r>
            <a:r>
              <a:rPr lang="fr-FR" sz="4000" dirty="0" err="1"/>
              <a:t>Cormo</a:t>
            </a:r>
            <a:r>
              <a:rPr lang="fr-FR" sz="4000" dirty="0"/>
              <a:t>, </a:t>
            </a:r>
            <a:r>
              <a:rPr lang="fr-FR" sz="4000" dirty="0" err="1"/>
              <a:t>Criptógamas</a:t>
            </a:r>
            <a:r>
              <a:rPr lang="fr-FR" sz="4000" dirty="0"/>
              <a:t>, </a:t>
            </a:r>
            <a:r>
              <a:rPr lang="fr-FR" sz="4000" dirty="0" err="1"/>
              <a:t>Fanerógamas</a:t>
            </a:r>
            <a:r>
              <a:rPr lang="fr-FR" sz="4000" dirty="0"/>
              <a:t>, </a:t>
            </a:r>
            <a:r>
              <a:rPr lang="fr-FR" sz="4000" dirty="0" err="1"/>
              <a:t>Talofitas</a:t>
            </a:r>
            <a:r>
              <a:rPr lang="fr-FR" sz="4000" dirty="0"/>
              <a:t>, </a:t>
            </a:r>
            <a:r>
              <a:rPr lang="fr-FR" sz="4000" dirty="0" err="1"/>
              <a:t>Cormofitas</a:t>
            </a:r>
            <a:r>
              <a:rPr lang="fr-FR" sz="4000" dirty="0" smtClean="0"/>
              <a:t>.</a:t>
            </a:r>
          </a:p>
          <a:p>
            <a:pPr marL="0" indent="0" algn="just">
              <a:lnSpc>
                <a:spcPct val="90000"/>
              </a:lnSpc>
              <a:buNone/>
            </a:pPr>
            <a:endParaRPr lang="fr-FR" sz="4000" dirty="0"/>
          </a:p>
          <a:p>
            <a:pPr algn="ctr">
              <a:lnSpc>
                <a:spcPct val="90000"/>
              </a:lnSpc>
              <a:buNone/>
            </a:pP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</a:t>
            </a:r>
            <a:r>
              <a:rPr lang="fr-FR" sz="4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Abstract:</a:t>
            </a:r>
          </a:p>
          <a:p>
            <a:pPr>
              <a:lnSpc>
                <a:spcPct val="90000"/>
              </a:lnSpc>
              <a:buNone/>
            </a:pPr>
            <a:endParaRPr lang="fr-FR" sz="4000" dirty="0"/>
          </a:p>
          <a:p>
            <a:pPr marL="0" indent="0" algn="just">
              <a:lnSpc>
                <a:spcPct val="90000"/>
              </a:lnSpc>
              <a:buNone/>
            </a:pPr>
            <a:r>
              <a:rPr lang="en-US" sz="4000" dirty="0"/>
              <a:t>The plant kingdom consists of multicellular eukaryotic organisms that form tissues. Their cells have a cell wall and photosynthetic pigments. They are terrestrial plants and adapted secondarily water (</a:t>
            </a:r>
            <a:r>
              <a:rPr lang="en-US" sz="4000" dirty="0" err="1"/>
              <a:t>metalitas</a:t>
            </a:r>
            <a:r>
              <a:rPr lang="en-US" sz="4000" dirty="0"/>
              <a:t>), vegetables are now included in the </a:t>
            </a:r>
            <a:r>
              <a:rPr lang="en-US" sz="4000" dirty="0" err="1"/>
              <a:t>protist</a:t>
            </a:r>
            <a:r>
              <a:rPr lang="en-US" sz="4000" dirty="0"/>
              <a:t> and plant kingdoms, they are classified as non-vascular and vascular, nonvascular can be unicellular or multicellular large (</a:t>
            </a:r>
            <a:r>
              <a:rPr lang="en-US" sz="4000" dirty="0" err="1"/>
              <a:t>protist</a:t>
            </a:r>
            <a:r>
              <a:rPr lang="en-US" sz="4000" dirty="0"/>
              <a:t> kingdom) with vascular tissue as conduction are multicellular cryptogams and </a:t>
            </a:r>
            <a:r>
              <a:rPr lang="en-US" sz="4000" dirty="0" err="1"/>
              <a:t>phanerogams</a:t>
            </a:r>
            <a:r>
              <a:rPr lang="en-US" sz="4000" dirty="0"/>
              <a:t>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en-US" sz="4000" dirty="0"/>
              <a:t>The </a:t>
            </a:r>
            <a:r>
              <a:rPr lang="en-US" sz="4000" dirty="0" err="1"/>
              <a:t>talo</a:t>
            </a:r>
            <a:r>
              <a:rPr lang="en-US" sz="4000" dirty="0"/>
              <a:t>: vegetables included in this kingdom have a vegetative body formed by a group of undifferentiated cells in </a:t>
            </a:r>
            <a:r>
              <a:rPr lang="en-US" sz="4000" dirty="0" err="1"/>
              <a:t>pseudotejidos</a:t>
            </a:r>
            <a:r>
              <a:rPr lang="en-US" sz="4000" dirty="0"/>
              <a:t>, and no roots, stems and leaves, although in a more evolutionary equivalent bodies appear, but rudimentary, called rhizoids, </a:t>
            </a:r>
            <a:r>
              <a:rPr lang="en-US" sz="4000" dirty="0" err="1"/>
              <a:t>cauloides</a:t>
            </a:r>
            <a:r>
              <a:rPr lang="en-US" sz="4000" dirty="0"/>
              <a:t> and </a:t>
            </a:r>
            <a:r>
              <a:rPr lang="en-US" sz="4000" dirty="0" err="1"/>
              <a:t>phyllodes</a:t>
            </a:r>
            <a:r>
              <a:rPr lang="en-US" sz="4000" dirty="0"/>
              <a:t>. This organization is </a:t>
            </a:r>
            <a:r>
              <a:rPr lang="en-US" sz="4000" dirty="0" err="1"/>
              <a:t>talo</a:t>
            </a:r>
            <a:r>
              <a:rPr lang="en-US" sz="4000" dirty="0"/>
              <a:t> vegetable type and the agencies that have called </a:t>
            </a:r>
            <a:r>
              <a:rPr lang="en-US" sz="4000" dirty="0" err="1"/>
              <a:t>talofitas</a:t>
            </a:r>
            <a:r>
              <a:rPr lang="en-US" sz="4000" dirty="0"/>
              <a:t>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en-US" sz="4000" dirty="0"/>
              <a:t>The corm: The cells of these organisms are grouped into tissues, differing in their vegetative body three organs: root, stem and leaves. This organization is kind corm and bodies that have called </a:t>
            </a:r>
            <a:r>
              <a:rPr lang="en-US" sz="4000" dirty="0" err="1"/>
              <a:t>cormofitas</a:t>
            </a:r>
            <a:r>
              <a:rPr lang="en-US" sz="4000" dirty="0"/>
              <a:t>.</a:t>
            </a:r>
          </a:p>
          <a:p>
            <a:pPr>
              <a:lnSpc>
                <a:spcPct val="90000"/>
              </a:lnSpc>
              <a:buNone/>
            </a:pPr>
            <a:endParaRPr lang="fr-FR" sz="4000" dirty="0"/>
          </a:p>
          <a:p>
            <a:pPr>
              <a:lnSpc>
                <a:spcPct val="90000"/>
              </a:lnSpc>
              <a:buNone/>
            </a:pPr>
            <a:endParaRPr lang="fr-FR" sz="4000" dirty="0"/>
          </a:p>
          <a:p>
            <a:pPr>
              <a:lnSpc>
                <a:spcPct val="90000"/>
              </a:lnSpc>
              <a:buNone/>
            </a:pPr>
            <a:endParaRPr lang="fr-FR" sz="4000" dirty="0" smtClean="0"/>
          </a:p>
          <a:p>
            <a:pPr>
              <a:lnSpc>
                <a:spcPct val="90000"/>
              </a:lnSpc>
              <a:buNone/>
            </a:pPr>
            <a:r>
              <a:rPr lang="fr-FR" sz="4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ct val="90000"/>
              </a:lnSpc>
              <a:buNone/>
            </a:pPr>
            <a:r>
              <a:rPr lang="es-MX" sz="4000" dirty="0" err="1" smtClean="0">
                <a:cs typeface="Arial" pitchFamily="34" charset="0"/>
              </a:rPr>
              <a:t>Cell</a:t>
            </a:r>
            <a:r>
              <a:rPr lang="es-MX" sz="4000" dirty="0">
                <a:cs typeface="Arial" pitchFamily="34" charset="0"/>
              </a:rPr>
              <a:t>, </a:t>
            </a:r>
            <a:r>
              <a:rPr lang="es-MX" sz="4000" dirty="0" err="1">
                <a:cs typeface="Arial" pitchFamily="34" charset="0"/>
              </a:rPr>
              <a:t>Tissues</a:t>
            </a:r>
            <a:r>
              <a:rPr lang="es-MX" sz="4000" dirty="0">
                <a:cs typeface="Arial" pitchFamily="34" charset="0"/>
              </a:rPr>
              <a:t>, Talo, </a:t>
            </a:r>
            <a:r>
              <a:rPr lang="es-MX" sz="4000" dirty="0" err="1">
                <a:cs typeface="Arial" pitchFamily="34" charset="0"/>
              </a:rPr>
              <a:t>Corm</a:t>
            </a:r>
            <a:r>
              <a:rPr lang="es-MX" sz="4000" dirty="0">
                <a:cs typeface="Arial" pitchFamily="34" charset="0"/>
              </a:rPr>
              <a:t>, </a:t>
            </a:r>
            <a:r>
              <a:rPr lang="es-MX" sz="4000" dirty="0" err="1">
                <a:cs typeface="Arial" pitchFamily="34" charset="0"/>
              </a:rPr>
              <a:t>Cryptogams</a:t>
            </a:r>
            <a:r>
              <a:rPr lang="es-MX" sz="4000" dirty="0">
                <a:cs typeface="Arial" pitchFamily="34" charset="0"/>
              </a:rPr>
              <a:t>, </a:t>
            </a:r>
            <a:r>
              <a:rPr lang="es-MX" sz="4000" dirty="0" err="1">
                <a:cs typeface="Arial" pitchFamily="34" charset="0"/>
              </a:rPr>
              <a:t>Phanerogams</a:t>
            </a:r>
            <a:r>
              <a:rPr lang="es-MX" sz="4000" dirty="0">
                <a:cs typeface="Arial" pitchFamily="34" charset="0"/>
              </a:rPr>
              <a:t>, Talofitas, Cormofitas.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smtClean="0"/>
              <a:t>Reino Vegetal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dirty="0" smtClean="0"/>
              <a:t>El reino vegetal, se nos presenta como una inmensa variedad de formas vivientes, las cuales son resultado de un enorme proceso de diversificación que se ha producido por evolución orgánica a través de la historia geológica de nuestro planeta. </a:t>
            </a:r>
            <a:endParaRPr lang="es-MX" dirty="0"/>
          </a:p>
          <a:p>
            <a:pPr algn="just"/>
            <a:r>
              <a:rPr lang="es-MX" dirty="0" smtClean="0"/>
              <a:t>La importancia de los vegetales resalta cuando se considera la utilización enormemente variada que el hombre hace en la actualidad de plantas pertenecientes a innumerables especies.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Plantas no Vasculares</a:t>
            </a:r>
            <a:br>
              <a:rPr lang="es-MX" dirty="0" smtClean="0"/>
            </a:br>
            <a:r>
              <a:rPr lang="es-MX" dirty="0" smtClean="0"/>
              <a:t>Plantas Talofitas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/>
              <a:t>Plantas primitivas que no forman embriones durante su desarrollo, carecen de tejidos vasculares y su órgano vegetativo se denomina talo.</a:t>
            </a:r>
          </a:p>
          <a:p>
            <a:pPr algn="just"/>
            <a:r>
              <a:rPr lang="es-MX" dirty="0"/>
              <a:t>El talo, cuerpo vegetativo relativamente simple, no diferenciado en raíz, tallo y hojas.</a:t>
            </a:r>
          </a:p>
          <a:p>
            <a:pPr algn="just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8962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smtClean="0"/>
              <a:t>Algas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s-MX" sz="2600" dirty="0"/>
              <a:t>Son </a:t>
            </a:r>
            <a:r>
              <a:rPr lang="es-MX" sz="2600" dirty="0" err="1" smtClean="0"/>
              <a:t>talófitas</a:t>
            </a:r>
            <a:r>
              <a:rPr lang="es-MX" sz="2600" dirty="0" smtClean="0"/>
              <a:t> </a:t>
            </a:r>
            <a:r>
              <a:rPr lang="es-MX" sz="2600" dirty="0"/>
              <a:t>(organismos que carecen de raíz, tallo, hojas); poseen  clorofila junto a otros pigmentos acompañantes.</a:t>
            </a:r>
          </a:p>
          <a:p>
            <a:pPr algn="just"/>
            <a:r>
              <a:rPr lang="es-MX" sz="2600" dirty="0" smtClean="0"/>
              <a:t>Organismos </a:t>
            </a:r>
            <a:r>
              <a:rPr lang="es-MX" sz="2600" dirty="0"/>
              <a:t>autótrofos que realizan la fotosíntesis </a:t>
            </a:r>
            <a:r>
              <a:rPr lang="es-MX" sz="2600" dirty="0" err="1"/>
              <a:t>oxigénica</a:t>
            </a:r>
            <a:r>
              <a:rPr lang="es-MX" sz="2600" dirty="0"/>
              <a:t>.</a:t>
            </a:r>
          </a:p>
          <a:p>
            <a:pPr algn="just"/>
            <a:r>
              <a:rPr lang="es-MX" sz="2600" dirty="0" smtClean="0"/>
              <a:t>Plantas </a:t>
            </a:r>
            <a:r>
              <a:rPr lang="es-MX" sz="2600" dirty="0"/>
              <a:t>no vasculares más simples del reino vegetal. </a:t>
            </a:r>
            <a:endParaRPr lang="es-MX" sz="2600" dirty="0" smtClean="0"/>
          </a:p>
          <a:p>
            <a:pPr algn="just"/>
            <a:r>
              <a:rPr lang="es-MX" sz="2600" dirty="0" smtClean="0"/>
              <a:t>Son </a:t>
            </a:r>
            <a:r>
              <a:rPr lang="es-MX" sz="2600" dirty="0"/>
              <a:t>plantas acuáticas, que habitan tanto en agua dulce como en agua salada. </a:t>
            </a:r>
          </a:p>
          <a:p>
            <a:pPr algn="just"/>
            <a:r>
              <a:rPr lang="es-MX" sz="2600" dirty="0" smtClean="0"/>
              <a:t>Algunas </a:t>
            </a:r>
            <a:r>
              <a:rPr lang="es-MX" sz="2600" dirty="0"/>
              <a:t>crecen también en terrenos húmedos, en la corteza de los árboles y en la madera.</a:t>
            </a:r>
          </a:p>
        </p:txBody>
      </p:sp>
    </p:spTree>
    <p:extLst>
      <p:ext uri="{BB962C8B-B14F-4D97-AF65-F5344CB8AC3E}">
        <p14:creationId xmlns:p14="http://schemas.microsoft.com/office/powerpoint/2010/main" val="108294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smtClean="0"/>
              <a:t>Clasificación de Algas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/>
              <a:t>Se dividen en tres grupos:</a:t>
            </a:r>
          </a:p>
          <a:p>
            <a:endParaRPr lang="es-MX" dirty="0"/>
          </a:p>
          <a:p>
            <a:pPr lvl="1"/>
            <a:r>
              <a:rPr lang="es-MX" dirty="0"/>
              <a:t>Algas verdes o </a:t>
            </a:r>
            <a:r>
              <a:rPr lang="es-MX" dirty="0" err="1"/>
              <a:t>Chlorophytas</a:t>
            </a:r>
            <a:r>
              <a:rPr lang="es-MX" dirty="0"/>
              <a:t>.</a:t>
            </a:r>
          </a:p>
          <a:p>
            <a:endParaRPr lang="es-MX" dirty="0"/>
          </a:p>
          <a:p>
            <a:pPr lvl="1"/>
            <a:r>
              <a:rPr lang="es-MX" dirty="0"/>
              <a:t>Algas pardas o </a:t>
            </a:r>
            <a:r>
              <a:rPr lang="es-MX" dirty="0" err="1"/>
              <a:t>Phaeophytas</a:t>
            </a:r>
            <a:r>
              <a:rPr lang="es-MX" dirty="0"/>
              <a:t>.</a:t>
            </a:r>
          </a:p>
          <a:p>
            <a:endParaRPr lang="es-MX" dirty="0"/>
          </a:p>
          <a:p>
            <a:pPr lvl="1"/>
            <a:r>
              <a:rPr lang="es-MX" dirty="0"/>
              <a:t>Algas rojas o </a:t>
            </a:r>
            <a:r>
              <a:rPr lang="es-MX" dirty="0" err="1"/>
              <a:t>Rhodophytas</a:t>
            </a:r>
            <a:r>
              <a:rPr lang="es-MX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8802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smtClean="0"/>
              <a:t>Algas Verdes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/>
              <a:t>Incluyen especies unicelulares, coloniales y filamentosas. </a:t>
            </a:r>
          </a:p>
          <a:p>
            <a:pPr algn="just"/>
            <a:r>
              <a:rPr lang="es-MX" dirty="0"/>
              <a:t>Poseen clorofila, además de otros pigmentos. </a:t>
            </a:r>
          </a:p>
          <a:p>
            <a:pPr algn="just"/>
            <a:r>
              <a:rPr lang="es-MX" dirty="0"/>
              <a:t>Almacenan reservas nutritivas en forma de almidón. </a:t>
            </a:r>
          </a:p>
          <a:p>
            <a:pPr algn="just"/>
            <a:r>
              <a:rPr lang="es-MX" dirty="0"/>
              <a:t>Habitan en la superficie de agua dulce o salada y lugares húmedos.</a:t>
            </a:r>
          </a:p>
          <a:p>
            <a:pPr algn="just"/>
            <a:r>
              <a:rPr lang="es-MX" dirty="0"/>
              <a:t>Constituyen en fitoplancton.</a:t>
            </a:r>
          </a:p>
        </p:txBody>
      </p:sp>
    </p:spTree>
    <p:extLst>
      <p:ext uri="{BB962C8B-B14F-4D97-AF65-F5344CB8AC3E}">
        <p14:creationId xmlns:p14="http://schemas.microsoft.com/office/powerpoint/2010/main" val="190435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smtClean="0"/>
              <a:t>Algas Pardas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/>
              <a:t>Son multicelulares, aunque carecen de verdaderos tejidos y órganos </a:t>
            </a:r>
          </a:p>
          <a:p>
            <a:pPr algn="just"/>
            <a:r>
              <a:rPr lang="es-MX" dirty="0"/>
              <a:t>Algunos pueden llegar a medir hasta </a:t>
            </a:r>
            <a:r>
              <a:rPr lang="es-MX" dirty="0" smtClean="0"/>
              <a:t>100 m</a:t>
            </a:r>
            <a:r>
              <a:rPr lang="es-MX" dirty="0"/>
              <a:t>. de longitud. </a:t>
            </a:r>
          </a:p>
          <a:p>
            <a:pPr algn="just"/>
            <a:r>
              <a:rPr lang="es-MX" dirty="0"/>
              <a:t>Contienen un pigmento llamado </a:t>
            </a:r>
            <a:r>
              <a:rPr lang="es-MX" dirty="0" err="1"/>
              <a:t>ficoxantina</a:t>
            </a:r>
            <a:r>
              <a:rPr lang="es-MX" dirty="0"/>
              <a:t> que les da un color pardo. </a:t>
            </a:r>
          </a:p>
          <a:p>
            <a:pPr algn="just"/>
            <a:r>
              <a:rPr lang="es-MX" dirty="0"/>
              <a:t>Almacenan almidón y aceites. </a:t>
            </a:r>
          </a:p>
          <a:p>
            <a:pPr algn="just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28210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smtClean="0"/>
              <a:t>Algas Rojas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/>
              <a:t>Este tipo de algas contienen clorofila pero enmascaradas por los pigmentos rojizos o púrpura como la ficoeritrina.</a:t>
            </a:r>
          </a:p>
        </p:txBody>
      </p:sp>
    </p:spTree>
    <p:extLst>
      <p:ext uri="{BB962C8B-B14F-4D97-AF65-F5344CB8AC3E}">
        <p14:creationId xmlns:p14="http://schemas.microsoft.com/office/powerpoint/2010/main" val="208417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1264</Words>
  <Application>Microsoft Office PowerPoint</Application>
  <PresentationFormat>Presentación en pantalla (4:3)</PresentationFormat>
  <Paragraphs>111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1" baseType="lpstr">
      <vt:lpstr>Arial</vt:lpstr>
      <vt:lpstr>Calibri</vt:lpstr>
      <vt:lpstr>Tema de Office</vt:lpstr>
      <vt:lpstr>Presentación de PowerPoint</vt:lpstr>
      <vt:lpstr>Tema: Reino Vegetal</vt:lpstr>
      <vt:lpstr>Reino Vegetal</vt:lpstr>
      <vt:lpstr>Plantas no Vasculares Plantas Talofitas</vt:lpstr>
      <vt:lpstr>Algas</vt:lpstr>
      <vt:lpstr>Clasificación de Algas</vt:lpstr>
      <vt:lpstr>Algas Verdes</vt:lpstr>
      <vt:lpstr>Algas Pardas</vt:lpstr>
      <vt:lpstr>Algas Rojas</vt:lpstr>
      <vt:lpstr>Briofitas</vt:lpstr>
      <vt:lpstr>Plantas Vasculares Traqueofitas</vt:lpstr>
      <vt:lpstr>Clasificación</vt:lpstr>
      <vt:lpstr>Criptógamas Pteridiofitas, Helechos</vt:lpstr>
      <vt:lpstr>Fanerógamas Gimnospermas</vt:lpstr>
      <vt:lpstr>Angiospermas</vt:lpstr>
      <vt:lpstr>Monocotiledóneas</vt:lpstr>
      <vt:lpstr>Dicotiledóneas</vt:lpstr>
      <vt:lpstr>Bibliografía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Usuario</cp:lastModifiedBy>
  <cp:revision>23</cp:revision>
  <dcterms:created xsi:type="dcterms:W3CDTF">2014-07-09T15:06:15Z</dcterms:created>
  <dcterms:modified xsi:type="dcterms:W3CDTF">2016-01-11T02:00:12Z</dcterms:modified>
</cp:coreProperties>
</file>