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60"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94660"/>
  </p:normalViewPr>
  <p:slideViewPr>
    <p:cSldViewPr>
      <p:cViewPr>
        <p:scale>
          <a:sx n="81" d="100"/>
          <a:sy n="81" d="100"/>
        </p:scale>
        <p:origin x="-864" y="2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11/03/2016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dirty="0"/>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11/03/2016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dirty="0"/>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redalyc.org/articulo.oa?id=360635567005" TargetMode="External"/><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http://instituciones.sld.cu/cedas/files/2015/05/parametrizacion.pdf" TargetMode="External"/><Relationship Id="rId4" Type="http://schemas.openxmlformats.org/officeDocument/2006/relationships/hyperlink" Target="http://www.redalyc.org/pdf/3606/360635567005.pdf"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419872" y="332656"/>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Investigación</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Parametrización</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Maricela Orta Rojas</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Periodo: Enero-Junio 2016</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Validación</a:t>
            </a:r>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683568" y="1556790"/>
            <a:ext cx="7488832" cy="4524315"/>
          </a:xfrm>
          <a:prstGeom prst="rect">
            <a:avLst/>
          </a:prstGeom>
        </p:spPr>
        <p:txBody>
          <a:bodyPr wrap="square">
            <a:spAutoFit/>
          </a:bodyPr>
          <a:lstStyle/>
          <a:p>
            <a:pPr algn="just">
              <a:lnSpc>
                <a:spcPct val="150000"/>
              </a:lnSpc>
            </a:pPr>
            <a:r>
              <a:rPr lang="es-MX" sz="2000" dirty="0"/>
              <a:t>La validación está más cercana a la experimentación, aunque no es exclusiva de esta; en ella se demuestra o comprueba la veracidad de una hipótesis propuesta como suposición realizada por el investigador acerca de la certeza o no de una o varias soluciones a un problema científico identificado.</a:t>
            </a:r>
          </a:p>
          <a:p>
            <a:pPr algn="just">
              <a:lnSpc>
                <a:spcPct val="150000"/>
              </a:lnSpc>
            </a:pPr>
            <a:r>
              <a:rPr lang="es-MX" sz="2000" dirty="0"/>
              <a:t>  El prototipo más común de estas indagaciones se encuentra en la comparación y análisis de los resultados de un llamado grupo de control, que puede llegar a ser hasta un sujeto bajo observación, y un grupo de experimentación.</a:t>
            </a:r>
          </a:p>
          <a:p>
            <a:endParaRPr lang="es-ES" dirty="0"/>
          </a:p>
        </p:txBody>
      </p:sp>
    </p:spTree>
    <p:extLst>
      <p:ext uri="{BB962C8B-B14F-4D97-AF65-F5344CB8AC3E}">
        <p14:creationId xmlns:p14="http://schemas.microsoft.com/office/powerpoint/2010/main" val="25429882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901298" y="2420888"/>
            <a:ext cx="7560840" cy="3359061"/>
          </a:xfrm>
          <a:prstGeom prst="rect">
            <a:avLst/>
          </a:prstGeom>
        </p:spPr>
        <p:txBody>
          <a:bodyPr wrap="square">
            <a:spAutoFit/>
          </a:bodyPr>
          <a:lstStyle/>
          <a:p>
            <a:pPr algn="just">
              <a:lnSpc>
                <a:spcPct val="150000"/>
              </a:lnSpc>
            </a:pPr>
            <a:r>
              <a:rPr lang="es-MX" sz="2400" dirty="0"/>
              <a:t>Por ejemplo, si nos interesa el sexo de una criatura recién nacida, la variable es nominal y su valor será uno de los dos sexos posibles: femenino o masculino. En este caso la determinación del sexo correspondiente se realiza por observación y lo que estamos llamando medición se reduce a esa observación.</a:t>
            </a:r>
            <a:endParaRPr lang="es-ES" sz="2400" dirty="0"/>
          </a:p>
        </p:txBody>
      </p:sp>
    </p:spTree>
    <p:extLst>
      <p:ext uri="{BB962C8B-B14F-4D97-AF65-F5344CB8AC3E}">
        <p14:creationId xmlns:p14="http://schemas.microsoft.com/office/powerpoint/2010/main" val="1101528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1115616" y="2348880"/>
            <a:ext cx="6480720" cy="3913059"/>
          </a:xfrm>
          <a:prstGeom prst="rect">
            <a:avLst/>
          </a:prstGeom>
        </p:spPr>
        <p:txBody>
          <a:bodyPr wrap="square">
            <a:spAutoFit/>
          </a:bodyPr>
          <a:lstStyle/>
          <a:p>
            <a:pPr algn="just">
              <a:lnSpc>
                <a:spcPct val="150000"/>
              </a:lnSpc>
            </a:pPr>
            <a:r>
              <a:rPr lang="es-MX" sz="2400" dirty="0"/>
              <a:t>En cambio, si nos interesa el peso, se trata de una variable cuantitativa y la determinación del número que representa al peso se realiza mediante el pesaje por medio de una balanza; en este caso, lo que llamamos medición es un proceso real de comparación con una unidad establecida de antemano.</a:t>
            </a:r>
            <a:endParaRPr lang="es-ES" sz="2400" dirty="0"/>
          </a:p>
        </p:txBody>
      </p:sp>
    </p:spTree>
    <p:extLst>
      <p:ext uri="{BB962C8B-B14F-4D97-AF65-F5344CB8AC3E}">
        <p14:creationId xmlns:p14="http://schemas.microsoft.com/office/powerpoint/2010/main" val="29856234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Atributo</a:t>
            </a:r>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899592" y="1859340"/>
            <a:ext cx="7416824" cy="3737946"/>
          </a:xfrm>
          <a:prstGeom prst="rect">
            <a:avLst/>
          </a:prstGeom>
        </p:spPr>
        <p:txBody>
          <a:bodyPr wrap="square">
            <a:spAutoFit/>
          </a:bodyPr>
          <a:lstStyle/>
          <a:p>
            <a:pPr algn="just">
              <a:lnSpc>
                <a:spcPct val="150000"/>
              </a:lnSpc>
              <a:buNone/>
            </a:pPr>
            <a:r>
              <a:rPr lang="es-MX" sz="2000" dirty="0"/>
              <a:t>Es una cualidad, característica o magnitud a investigar en la / las unidades de análisis del fenómeno o proceso. Generalmente, se restringe la definición a la de magnitud; sin embargo, en las Ciencias Sociales son más comunes las cualidades o características de los sujetos. El rendimiento académico, las motivaciones, los intereses, el desarrollo intelectual, estado de un paciente, etc., es poco probable que cumplan con las exigencias establecidas para una magnitud numérica.</a:t>
            </a:r>
          </a:p>
        </p:txBody>
      </p:sp>
    </p:spTree>
    <p:extLst>
      <p:ext uri="{BB962C8B-B14F-4D97-AF65-F5344CB8AC3E}">
        <p14:creationId xmlns:p14="http://schemas.microsoft.com/office/powerpoint/2010/main" val="271408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Indicador</a:t>
            </a:r>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971600" y="1997839"/>
            <a:ext cx="7056784" cy="2862322"/>
          </a:xfrm>
          <a:prstGeom prst="rect">
            <a:avLst/>
          </a:prstGeom>
        </p:spPr>
        <p:txBody>
          <a:bodyPr wrap="square">
            <a:spAutoFit/>
          </a:bodyPr>
          <a:lstStyle/>
          <a:p>
            <a:pPr algn="just">
              <a:lnSpc>
                <a:spcPct val="150000"/>
              </a:lnSpc>
              <a:buNone/>
            </a:pPr>
            <a:r>
              <a:rPr lang="es-MX" dirty="0"/>
              <a:t>Es la manifestación externa del atributo en las unidades de análisis con posibilidad operacional de ser registrada. En las Ciencias Sociales, son muy comunes los indicadores del grado de conocimiento, nivel de desarrollo de las aptitudes, estado de opiniones, frecuencia de conductas, grado de manifestación de las motivaciones, número de intereses que manifiesta, estado de salud, etc.</a:t>
            </a:r>
          </a:p>
          <a:p>
            <a:endParaRPr lang="es-ES" dirty="0"/>
          </a:p>
        </p:txBody>
      </p:sp>
    </p:spTree>
    <p:extLst>
      <p:ext uri="{BB962C8B-B14F-4D97-AF65-F5344CB8AC3E}">
        <p14:creationId xmlns:p14="http://schemas.microsoft.com/office/powerpoint/2010/main" val="1580324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Referencias</a:t>
            </a:r>
            <a:endParaRPr lang="es-MX" dirty="0"/>
          </a:p>
        </p:txBody>
      </p:sp>
      <p:sp>
        <p:nvSpPr>
          <p:cNvPr id="3" name="2 Marcador de contenido"/>
          <p:cNvSpPr>
            <a:spLocks noGrp="1"/>
          </p:cNvSpPr>
          <p:nvPr>
            <p:ph idx="1"/>
          </p:nvPr>
        </p:nvSpPr>
        <p:spPr/>
        <p:txBody>
          <a:bodyPr>
            <a:normAutofit/>
          </a:bodyPr>
          <a:lstStyle/>
          <a:p>
            <a:pPr marL="0" indent="0">
              <a:lnSpc>
                <a:spcPct val="90000"/>
              </a:lnSpc>
              <a:buNone/>
            </a:pPr>
            <a:r>
              <a:rPr lang="en-US" sz="3600" b="1" dirty="0" smtClean="0">
                <a:effectLst>
                  <a:outerShdw blurRad="38100" dist="38100" dir="2700000" algn="tl">
                    <a:srgbClr val="000000">
                      <a:alpha val="43137"/>
                    </a:srgbClr>
                  </a:outerShdw>
                </a:effectLst>
                <a:latin typeface="Arial" pitchFamily="34" charset="0"/>
                <a:cs typeface="Arial" pitchFamily="34" charset="0"/>
              </a:rPr>
              <a:t> </a:t>
            </a:r>
            <a:r>
              <a:rPr lang="en-US" sz="3600" dirty="0" smtClean="0">
                <a:effectLst>
                  <a:outerShdw blurRad="38100" dist="38100" dir="2700000" algn="tl">
                    <a:srgbClr val="000000">
                      <a:alpha val="43137"/>
                    </a:srgbClr>
                  </a:outerShdw>
                </a:effectLst>
                <a:latin typeface="Arial" pitchFamily="34" charset="0"/>
                <a:cs typeface="Arial" pitchFamily="34" charset="0"/>
                <a:hlinkClick r:id="rId3"/>
              </a:rPr>
              <a:t>http</a:t>
            </a:r>
            <a:r>
              <a:rPr lang="en-US" sz="3600" dirty="0">
                <a:effectLst>
                  <a:outerShdw blurRad="38100" dist="38100" dir="2700000" algn="tl">
                    <a:srgbClr val="000000">
                      <a:alpha val="43137"/>
                    </a:srgbClr>
                  </a:outerShdw>
                </a:effectLst>
                <a:latin typeface="Arial" pitchFamily="34" charset="0"/>
                <a:cs typeface="Arial" pitchFamily="34" charset="0"/>
                <a:hlinkClick r:id="rId3"/>
              </a:rPr>
              <a:t>://</a:t>
            </a:r>
            <a:r>
              <a:rPr lang="en-US" sz="3600" dirty="0" smtClean="0">
                <a:effectLst>
                  <a:outerShdw blurRad="38100" dist="38100" dir="2700000" algn="tl">
                    <a:srgbClr val="000000">
                      <a:alpha val="43137"/>
                    </a:srgbClr>
                  </a:outerShdw>
                </a:effectLst>
                <a:latin typeface="Arial" pitchFamily="34" charset="0"/>
                <a:cs typeface="Arial" pitchFamily="34" charset="0"/>
                <a:hlinkClick r:id="rId3"/>
              </a:rPr>
              <a:t>www.redalyc.org/articulo.oa?id=360635567005</a:t>
            </a:r>
            <a:endParaRPr lang="fr-FR" dirty="0" smtClean="0"/>
          </a:p>
          <a:p>
            <a:pPr>
              <a:lnSpc>
                <a:spcPct val="90000"/>
              </a:lnSpc>
              <a:buNone/>
            </a:pPr>
            <a:endParaRPr lang="fr-FR" dirty="0"/>
          </a:p>
          <a:p>
            <a:pPr>
              <a:lnSpc>
                <a:spcPct val="90000"/>
              </a:lnSpc>
              <a:buNone/>
            </a:pPr>
            <a:r>
              <a:rPr lang="es-MX" dirty="0" smtClean="0">
                <a:hlinkClick r:id="rId4"/>
              </a:rPr>
              <a:t>www.redalyc.org/pdf/3606/360635567005.pdf</a:t>
            </a:r>
            <a:endParaRPr lang="es-MX" dirty="0" smtClean="0"/>
          </a:p>
          <a:p>
            <a:pPr>
              <a:lnSpc>
                <a:spcPct val="90000"/>
              </a:lnSpc>
              <a:buNone/>
            </a:pPr>
            <a:endParaRPr lang="fr-FR" dirty="0"/>
          </a:p>
          <a:p>
            <a:pPr>
              <a:lnSpc>
                <a:spcPct val="90000"/>
              </a:lnSpc>
              <a:buNone/>
            </a:pPr>
            <a:r>
              <a:rPr lang="fr-FR" dirty="0">
                <a:hlinkClick r:id="rId5"/>
              </a:rPr>
              <a:t>http://</a:t>
            </a:r>
            <a:r>
              <a:rPr lang="fr-FR" dirty="0" smtClean="0">
                <a:hlinkClick r:id="rId5"/>
              </a:rPr>
              <a:t>instituciones.sld.cu/cedas/files/2015/05/parametrizacion.pdf</a:t>
            </a:r>
            <a:endParaRPr lang="fr-FR" dirty="0" smtClean="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1210213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fontScale="90000"/>
          </a:bodyPr>
          <a:lstStyle/>
          <a:p>
            <a:r>
              <a:rPr lang="fr-FR" b="1" u="sng" dirty="0">
                <a:effectLst>
                  <a:outerShdw blurRad="38100" dist="38100" dir="2700000" algn="tl">
                    <a:srgbClr val="000000">
                      <a:alpha val="43137"/>
                    </a:srgbClr>
                  </a:outerShdw>
                </a:effectLst>
                <a:latin typeface="Arial" pitchFamily="34" charset="0"/>
                <a:cs typeface="Arial" pitchFamily="34" charset="0"/>
              </a:rPr>
              <a:t>Tema</a:t>
            </a:r>
            <a:r>
              <a:rPr lang="fr-FR" b="1" u="sng" dirty="0" smtClean="0">
                <a:effectLst>
                  <a:outerShdw blurRad="38100" dist="38100" dir="2700000" algn="tl">
                    <a:srgbClr val="000000">
                      <a:alpha val="43137"/>
                    </a:srgbClr>
                  </a:outerShdw>
                </a:effectLst>
                <a:latin typeface="Arial" pitchFamily="34" charset="0"/>
                <a:cs typeface="Arial" pitchFamily="34" charset="0"/>
              </a:rPr>
              <a:t>: Parametrización</a:t>
            </a:r>
            <a:r>
              <a:rPr lang="fr-FR" b="1" u="sng" dirty="0">
                <a:effectLst>
                  <a:outerShdw blurRad="38100" dist="38100" dir="2700000" algn="tl">
                    <a:srgbClr val="000000">
                      <a:alpha val="43137"/>
                    </a:srgbClr>
                  </a:outerShdw>
                </a:effectLst>
                <a:latin typeface="Arial" pitchFamily="34" charset="0"/>
                <a:cs typeface="Arial" pitchFamily="34" charset="0"/>
              </a:rPr>
              <a:t/>
            </a:r>
            <a:br>
              <a:rPr lang="fr-FR" b="1" u="sng" dirty="0">
                <a:effectLst>
                  <a:outerShdw blurRad="38100" dist="38100" dir="2700000" algn="tl">
                    <a:srgbClr val="000000">
                      <a:alpha val="43137"/>
                    </a:srgbClr>
                  </a:outerShdw>
                </a:effectLst>
                <a:latin typeface="Arial" pitchFamily="34" charset="0"/>
                <a:cs typeface="Arial" pitchFamily="34" charset="0"/>
              </a:rPr>
            </a:br>
            <a:endParaRPr lang="es-MX" dirty="0"/>
          </a:p>
        </p:txBody>
      </p:sp>
      <p:sp>
        <p:nvSpPr>
          <p:cNvPr id="3" name="2 Marcador de contenido"/>
          <p:cNvSpPr>
            <a:spLocks noGrp="1"/>
          </p:cNvSpPr>
          <p:nvPr>
            <p:ph idx="1"/>
          </p:nvPr>
        </p:nvSpPr>
        <p:spPr>
          <a:xfrm>
            <a:off x="457200" y="1988840"/>
            <a:ext cx="8229600" cy="4137323"/>
          </a:xfrm>
        </p:spPr>
        <p:txBody>
          <a:bodyPr>
            <a:normAutofit fontScale="25000" lnSpcReduction="20000"/>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gn="just">
              <a:lnSpc>
                <a:spcPct val="170000"/>
              </a:lnSpc>
              <a:buNone/>
            </a:pPr>
            <a:r>
              <a:rPr lang="fr-FR" sz="4800" b="1" dirty="0">
                <a:effectLst>
                  <a:outerShdw blurRad="38100" dist="38100" dir="2700000" algn="tl">
                    <a:srgbClr val="000000">
                      <a:alpha val="43137"/>
                    </a:srgbClr>
                  </a:outerShdw>
                </a:effectLst>
                <a:latin typeface="Arial" pitchFamily="34" charset="0"/>
                <a:cs typeface="Arial" pitchFamily="34" charset="0"/>
              </a:rPr>
              <a:t>      </a:t>
            </a:r>
            <a:r>
              <a:rPr lang="fr-FR" sz="4800" b="1" u="sng" dirty="0">
                <a:effectLst>
                  <a:outerShdw blurRad="38100" dist="38100" dir="2700000" algn="tl">
                    <a:srgbClr val="000000">
                      <a:alpha val="43137"/>
                    </a:srgbClr>
                  </a:outerShdw>
                </a:effectLst>
                <a:latin typeface="Arial" pitchFamily="34" charset="0"/>
                <a:cs typeface="Arial" pitchFamily="34" charset="0"/>
              </a:rPr>
              <a:t> </a:t>
            </a:r>
            <a:r>
              <a:rPr lang="fr-FR" sz="6400" b="1" u="sng" dirty="0">
                <a:effectLst>
                  <a:outerShdw blurRad="38100" dist="38100" dir="2700000" algn="tl">
                    <a:srgbClr val="000000">
                      <a:alpha val="43137"/>
                    </a:srgbClr>
                  </a:outerShdw>
                </a:effectLst>
                <a:latin typeface="Arial" pitchFamily="34" charset="0"/>
                <a:cs typeface="Arial" pitchFamily="34" charset="0"/>
              </a:rPr>
              <a:t>Abstract</a:t>
            </a:r>
            <a:r>
              <a:rPr lang="fr-FR" sz="6400" b="1" u="sng" dirty="0" smtClean="0">
                <a:effectLst>
                  <a:outerShdw blurRad="38100" dist="38100" dir="2700000" algn="tl">
                    <a:srgbClr val="000000">
                      <a:alpha val="43137"/>
                    </a:srgbClr>
                  </a:outerShdw>
                </a:effectLst>
                <a:latin typeface="Arial" pitchFamily="34" charset="0"/>
                <a:cs typeface="Arial" pitchFamily="34" charset="0"/>
              </a:rPr>
              <a:t>:    </a:t>
            </a:r>
            <a:endParaRPr lang="fr-FR" sz="48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70000"/>
              </a:lnSpc>
              <a:buNone/>
            </a:pPr>
            <a:r>
              <a:rPr lang="fr-FR" sz="8000" dirty="0" smtClean="0">
                <a:cs typeface="Arial" pitchFamily="34" charset="0"/>
              </a:rPr>
              <a:t>The </a:t>
            </a:r>
            <a:r>
              <a:rPr lang="fr-FR" sz="8000" dirty="0" err="1" smtClean="0">
                <a:cs typeface="Arial" pitchFamily="34" charset="0"/>
              </a:rPr>
              <a:t>purpose</a:t>
            </a:r>
            <a:r>
              <a:rPr lang="fr-FR" sz="8000" dirty="0" smtClean="0">
                <a:cs typeface="Arial" pitchFamily="34" charset="0"/>
              </a:rPr>
              <a:t> of </a:t>
            </a:r>
            <a:r>
              <a:rPr lang="fr-FR" sz="8000" dirty="0" err="1" smtClean="0">
                <a:cs typeface="Arial" pitchFamily="34" charset="0"/>
              </a:rPr>
              <a:t>parametrization</a:t>
            </a:r>
            <a:r>
              <a:rPr lang="fr-FR" sz="8000" dirty="0" smtClean="0">
                <a:cs typeface="Arial" pitchFamily="34" charset="0"/>
              </a:rPr>
              <a:t> </a:t>
            </a:r>
            <a:r>
              <a:rPr lang="fr-FR" sz="8000" dirty="0" err="1" smtClean="0">
                <a:cs typeface="Arial" pitchFamily="34" charset="0"/>
              </a:rPr>
              <a:t>is</a:t>
            </a:r>
            <a:r>
              <a:rPr lang="fr-FR" sz="8000" dirty="0" smtClean="0">
                <a:cs typeface="Arial" pitchFamily="34" charset="0"/>
              </a:rPr>
              <a:t> </a:t>
            </a:r>
            <a:r>
              <a:rPr lang="fr-FR" sz="8000" dirty="0" err="1" smtClean="0">
                <a:cs typeface="Arial" pitchFamily="34" charset="0"/>
              </a:rPr>
              <a:t>delving</a:t>
            </a:r>
            <a:r>
              <a:rPr lang="fr-FR" sz="8000" dirty="0" smtClean="0">
                <a:cs typeface="Arial" pitchFamily="34" charset="0"/>
              </a:rPr>
              <a:t> </a:t>
            </a:r>
            <a:r>
              <a:rPr lang="fr-FR" sz="8000" dirty="0" err="1" smtClean="0">
                <a:cs typeface="Arial" pitchFamily="34" charset="0"/>
              </a:rPr>
              <a:t>into</a:t>
            </a:r>
            <a:r>
              <a:rPr lang="fr-FR" sz="8000" dirty="0" smtClean="0">
                <a:cs typeface="Arial" pitchFamily="34" charset="0"/>
              </a:rPr>
              <a:t> the </a:t>
            </a:r>
            <a:r>
              <a:rPr lang="fr-FR" sz="8000" dirty="0" err="1" smtClean="0">
                <a:cs typeface="Arial" pitchFamily="34" charset="0"/>
              </a:rPr>
              <a:t>phenomenon</a:t>
            </a:r>
            <a:r>
              <a:rPr lang="fr-FR" sz="8000" dirty="0" smtClean="0">
                <a:cs typeface="Arial" pitchFamily="34" charset="0"/>
              </a:rPr>
              <a:t> or </a:t>
            </a:r>
            <a:r>
              <a:rPr lang="fr-FR" sz="8000" dirty="0" err="1" smtClean="0">
                <a:cs typeface="Arial" pitchFamily="34" charset="0"/>
              </a:rPr>
              <a:t>object</a:t>
            </a:r>
            <a:r>
              <a:rPr lang="fr-FR" sz="8000" dirty="0" smtClean="0">
                <a:cs typeface="Arial" pitchFamily="34" charset="0"/>
              </a:rPr>
              <a:t> </a:t>
            </a:r>
            <a:r>
              <a:rPr lang="fr-FR" sz="8000" dirty="0" err="1" smtClean="0">
                <a:cs typeface="Arial" pitchFamily="34" charset="0"/>
              </a:rPr>
              <a:t>that</a:t>
            </a:r>
            <a:r>
              <a:rPr lang="fr-FR" sz="8000" dirty="0" smtClean="0">
                <a:cs typeface="Arial" pitchFamily="34" charset="0"/>
              </a:rPr>
              <a:t> </a:t>
            </a:r>
            <a:r>
              <a:rPr lang="fr-FR" sz="8000" dirty="0" err="1" smtClean="0">
                <a:cs typeface="Arial" pitchFamily="34" charset="0"/>
              </a:rPr>
              <a:t>is</a:t>
            </a:r>
            <a:r>
              <a:rPr lang="fr-FR" sz="8000" dirty="0" smtClean="0">
                <a:cs typeface="Arial" pitchFamily="34" charset="0"/>
              </a:rPr>
              <a:t> </a:t>
            </a:r>
            <a:r>
              <a:rPr lang="fr-FR" sz="8000" dirty="0" err="1" smtClean="0">
                <a:cs typeface="Arial" pitchFamily="34" charset="0"/>
              </a:rPr>
              <a:t>researched</a:t>
            </a:r>
            <a:r>
              <a:rPr lang="fr-FR" sz="8000" dirty="0" smtClean="0">
                <a:cs typeface="Arial" pitchFamily="34" charset="0"/>
              </a:rPr>
              <a:t> and </a:t>
            </a:r>
            <a:r>
              <a:rPr lang="fr-FR" sz="8000" dirty="0" err="1" smtClean="0">
                <a:cs typeface="Arial" pitchFamily="34" charset="0"/>
              </a:rPr>
              <a:t>can</a:t>
            </a:r>
            <a:r>
              <a:rPr lang="fr-FR" sz="8000" dirty="0" smtClean="0">
                <a:cs typeface="Arial" pitchFamily="34" charset="0"/>
              </a:rPr>
              <a:t> </a:t>
            </a:r>
            <a:r>
              <a:rPr lang="fr-FR" sz="8000" dirty="0" err="1" smtClean="0">
                <a:cs typeface="Arial" pitchFamily="34" charset="0"/>
              </a:rPr>
              <a:t>be</a:t>
            </a:r>
            <a:r>
              <a:rPr lang="fr-FR" sz="8000" dirty="0" smtClean="0">
                <a:cs typeface="Arial" pitchFamily="34" charset="0"/>
              </a:rPr>
              <a:t> </a:t>
            </a:r>
            <a:r>
              <a:rPr lang="fr-FR" sz="8000" dirty="0" err="1" smtClean="0">
                <a:cs typeface="Arial" pitchFamily="34" charset="0"/>
              </a:rPr>
              <a:t>used</a:t>
            </a:r>
            <a:r>
              <a:rPr lang="fr-FR" sz="8000" dirty="0" smtClean="0">
                <a:cs typeface="Arial" pitchFamily="34" charset="0"/>
              </a:rPr>
              <a:t> for </a:t>
            </a:r>
            <a:r>
              <a:rPr lang="fr-FR" sz="8000" dirty="0" err="1" smtClean="0">
                <a:cs typeface="Arial" pitchFamily="34" charset="0"/>
              </a:rPr>
              <a:t>diagnosis</a:t>
            </a:r>
            <a:r>
              <a:rPr lang="fr-FR" sz="8000" dirty="0" smtClean="0">
                <a:cs typeface="Arial" pitchFamily="34" charset="0"/>
              </a:rPr>
              <a:t>, </a:t>
            </a:r>
            <a:r>
              <a:rPr lang="fr-FR" sz="8000" dirty="0" err="1" smtClean="0">
                <a:cs typeface="Arial" pitchFamily="34" charset="0"/>
              </a:rPr>
              <a:t>characterization,validation</a:t>
            </a:r>
            <a:r>
              <a:rPr lang="fr-FR" sz="8000" dirty="0" smtClean="0">
                <a:cs typeface="Arial" pitchFamily="34" charset="0"/>
              </a:rPr>
              <a:t>, </a:t>
            </a:r>
            <a:r>
              <a:rPr lang="fr-FR" sz="8000" dirty="0" err="1" smtClean="0">
                <a:cs typeface="Arial" pitchFamily="34" charset="0"/>
              </a:rPr>
              <a:t>verification</a:t>
            </a:r>
            <a:r>
              <a:rPr lang="fr-FR" sz="8000" dirty="0" smtClean="0">
                <a:cs typeface="Arial" pitchFamily="34" charset="0"/>
              </a:rPr>
              <a:t>, </a:t>
            </a:r>
            <a:r>
              <a:rPr lang="fr-FR" sz="8000" dirty="0" err="1" smtClean="0">
                <a:cs typeface="Arial" pitchFamily="34" charset="0"/>
              </a:rPr>
              <a:t>demostration</a:t>
            </a:r>
            <a:r>
              <a:rPr lang="fr-FR" sz="8000" dirty="0" smtClean="0">
                <a:cs typeface="Arial" pitchFamily="34" charset="0"/>
              </a:rPr>
              <a:t> and observation of </a:t>
            </a:r>
            <a:r>
              <a:rPr lang="fr-FR" sz="8000" dirty="0" err="1" smtClean="0">
                <a:cs typeface="Arial" pitchFamily="34" charset="0"/>
              </a:rPr>
              <a:t>its</a:t>
            </a:r>
            <a:r>
              <a:rPr lang="fr-FR" sz="8000" dirty="0" smtClean="0">
                <a:cs typeface="Arial" pitchFamily="34" charset="0"/>
              </a:rPr>
              <a:t> </a:t>
            </a:r>
            <a:r>
              <a:rPr lang="fr-FR" sz="8000" dirty="0" err="1" smtClean="0">
                <a:cs typeface="Arial" pitchFamily="34" charset="0"/>
              </a:rPr>
              <a:t>results</a:t>
            </a:r>
            <a:r>
              <a:rPr lang="fr-FR" sz="8000" dirty="0" smtClean="0">
                <a:cs typeface="Arial" pitchFamily="34" charset="0"/>
              </a:rPr>
              <a:t>, </a:t>
            </a:r>
            <a:r>
              <a:rPr lang="fr-FR" sz="8000" dirty="0" err="1" smtClean="0">
                <a:cs typeface="Arial" pitchFamily="34" charset="0"/>
              </a:rPr>
              <a:t>while</a:t>
            </a:r>
            <a:r>
              <a:rPr lang="fr-FR" sz="8000" dirty="0" smtClean="0">
                <a:cs typeface="Arial" pitchFamily="34" charset="0"/>
              </a:rPr>
              <a:t> argues how to carry out </a:t>
            </a:r>
            <a:r>
              <a:rPr lang="fr-FR" sz="8000" dirty="0" err="1" smtClean="0">
                <a:cs typeface="Arial" pitchFamily="34" charset="0"/>
              </a:rPr>
              <a:t>each</a:t>
            </a:r>
            <a:r>
              <a:rPr lang="fr-FR" sz="8000" dirty="0" smtClean="0">
                <a:cs typeface="Arial" pitchFamily="34" charset="0"/>
              </a:rPr>
              <a:t> one, and how state </a:t>
            </a:r>
            <a:r>
              <a:rPr lang="fr-FR" sz="8000" dirty="0" err="1" smtClean="0">
                <a:cs typeface="Arial" pitchFamily="34" charset="0"/>
              </a:rPr>
              <a:t>indicators</a:t>
            </a:r>
            <a:r>
              <a:rPr lang="fr-FR" sz="8000" dirty="0" smtClean="0">
                <a:cs typeface="Arial" pitchFamily="34" charset="0"/>
              </a:rPr>
              <a:t>.</a:t>
            </a:r>
          </a:p>
          <a:p>
            <a:pPr>
              <a:lnSpc>
                <a:spcPct val="90000"/>
              </a:lnSpc>
              <a:buNone/>
            </a:pPr>
            <a:endParaRPr lang="fr-FR" sz="3600" dirty="0"/>
          </a:p>
          <a:p>
            <a:pPr>
              <a:lnSpc>
                <a:spcPct val="90000"/>
              </a:lnSpc>
              <a:buNone/>
            </a:pPr>
            <a:endParaRPr lang="fr-FR" sz="3600" dirty="0"/>
          </a:p>
          <a:p>
            <a:pPr>
              <a:lnSpc>
                <a:spcPct val="90000"/>
              </a:lnSpc>
              <a:buNone/>
            </a:pPr>
            <a:endParaRPr lang="fr-FR" dirty="0"/>
          </a:p>
          <a:p>
            <a:pPr>
              <a:lnSpc>
                <a:spcPct val="90000"/>
              </a:lnSpc>
              <a:buNone/>
            </a:pPr>
            <a:r>
              <a:rPr lang="fr-FR" sz="64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6400" b="1" dirty="0" smtClean="0">
                <a:effectLst>
                  <a:outerShdw blurRad="38100" dist="38100" dir="2700000" algn="tl">
                    <a:srgbClr val="000000">
                      <a:alpha val="43137"/>
                    </a:srgbClr>
                  </a:outerShdw>
                </a:effectLst>
                <a:latin typeface="Arial" pitchFamily="34" charset="0"/>
                <a:cs typeface="Arial" pitchFamily="34" charset="0"/>
              </a:rPr>
              <a:t>:     </a:t>
            </a:r>
          </a:p>
          <a:p>
            <a:pPr>
              <a:lnSpc>
                <a:spcPct val="90000"/>
              </a:lnSpc>
              <a:buNone/>
            </a:pPr>
            <a:endParaRPr lang="fr-FR" sz="3600" b="1"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8000" b="1" dirty="0" err="1" smtClean="0">
                <a:effectLst>
                  <a:outerShdw blurRad="38100" dist="38100" dir="2700000" algn="tl">
                    <a:srgbClr val="000000">
                      <a:alpha val="43137"/>
                    </a:srgbClr>
                  </a:outerShdw>
                </a:effectLst>
                <a:latin typeface="Arial" pitchFamily="34" charset="0"/>
                <a:cs typeface="Arial" pitchFamily="34" charset="0"/>
              </a:rPr>
              <a:t>Parametrization</a:t>
            </a:r>
            <a:r>
              <a:rPr lang="fr-FR" sz="8000" b="1" dirty="0" smtClean="0">
                <a:effectLst>
                  <a:outerShdw blurRad="38100" dist="38100" dir="2700000" algn="tl">
                    <a:srgbClr val="000000">
                      <a:alpha val="43137"/>
                    </a:srgbClr>
                  </a:outerShdw>
                </a:effectLst>
                <a:latin typeface="Arial" pitchFamily="34" charset="0"/>
                <a:cs typeface="Arial" pitchFamily="34" charset="0"/>
              </a:rPr>
              <a:t> -     </a:t>
            </a:r>
            <a:r>
              <a:rPr lang="fr-FR" sz="8000" b="1" dirty="0" err="1" smtClean="0">
                <a:effectLst>
                  <a:outerShdw blurRad="38100" dist="38100" dir="2700000" algn="tl">
                    <a:srgbClr val="000000">
                      <a:alpha val="43137"/>
                    </a:srgbClr>
                  </a:outerShdw>
                </a:effectLst>
                <a:latin typeface="Arial" pitchFamily="34" charset="0"/>
                <a:cs typeface="Arial" pitchFamily="34" charset="0"/>
              </a:rPr>
              <a:t>phenomenon</a:t>
            </a:r>
            <a:r>
              <a:rPr lang="fr-FR" sz="8000" b="1" dirty="0" smtClean="0">
                <a:effectLst>
                  <a:outerShdw blurRad="38100" dist="38100" dir="2700000" algn="tl">
                    <a:srgbClr val="000000">
                      <a:alpha val="43137"/>
                    </a:srgbClr>
                  </a:outerShdw>
                </a:effectLst>
                <a:latin typeface="Arial" pitchFamily="34" charset="0"/>
                <a:cs typeface="Arial" pitchFamily="34" charset="0"/>
              </a:rPr>
              <a:t>    -     </a:t>
            </a:r>
            <a:r>
              <a:rPr lang="fr-FR" sz="8000" b="1" dirty="0" err="1" smtClean="0">
                <a:effectLst>
                  <a:outerShdw blurRad="38100" dist="38100" dir="2700000" algn="tl">
                    <a:srgbClr val="000000">
                      <a:alpha val="43137"/>
                    </a:srgbClr>
                  </a:outerShdw>
                </a:effectLst>
                <a:latin typeface="Arial" pitchFamily="34" charset="0"/>
                <a:cs typeface="Arial" pitchFamily="34" charset="0"/>
              </a:rPr>
              <a:t>Indicators</a:t>
            </a:r>
            <a:r>
              <a:rPr lang="fr-FR" sz="8000" b="1" dirty="0" smtClean="0">
                <a:effectLst>
                  <a:outerShdw blurRad="38100" dist="38100" dir="2700000" algn="tl">
                    <a:srgbClr val="000000">
                      <a:alpha val="43137"/>
                    </a:srgbClr>
                  </a:outerShdw>
                </a:effectLst>
                <a:latin typeface="Arial" pitchFamily="34" charset="0"/>
                <a:cs typeface="Arial" pitchFamily="34" charset="0"/>
              </a:rPr>
              <a:t>.</a:t>
            </a:r>
            <a:endParaRPr lang="es-MX" sz="8000" b="1" dirty="0">
              <a:effectLst>
                <a:outerShdw blurRad="38100" dist="38100" dir="2700000" algn="tl">
                  <a:srgbClr val="000000">
                    <a:alpha val="43137"/>
                  </a:srgbClr>
                </a:outerShdw>
              </a:effectLst>
              <a:latin typeface="Arial" pitchFamily="34" charset="0"/>
              <a:cs typeface="Arial" pitchFamily="34" charset="0"/>
            </a:endParaRPr>
          </a:p>
          <a:p>
            <a:endParaRPr lang="es-MX" sz="4400" dirty="0"/>
          </a:p>
        </p:txBody>
      </p:sp>
    </p:spTree>
    <p:extLst>
      <p:ext uri="{BB962C8B-B14F-4D97-AF65-F5344CB8AC3E}">
        <p14:creationId xmlns:p14="http://schemas.microsoft.com/office/powerpoint/2010/main" val="545321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lstStyle/>
          <a:p>
            <a:r>
              <a:rPr lang="es-MX" dirty="0" smtClean="0"/>
              <a:t>Propósito y Objetivo</a:t>
            </a:r>
            <a:endParaRPr lang="es-MX" dirty="0"/>
          </a:p>
        </p:txBody>
      </p:sp>
      <p:sp>
        <p:nvSpPr>
          <p:cNvPr id="3" name="2 Marcador de contenido"/>
          <p:cNvSpPr>
            <a:spLocks noGrp="1"/>
          </p:cNvSpPr>
          <p:nvPr>
            <p:ph idx="1"/>
          </p:nvPr>
        </p:nvSpPr>
        <p:spPr/>
        <p:txBody>
          <a:bodyPr>
            <a:normAutofit/>
          </a:bodyPr>
          <a:lstStyle/>
          <a:p>
            <a:pPr algn="just"/>
            <a:r>
              <a:rPr lang="es-MX" sz="2800" dirty="0" smtClean="0"/>
              <a:t>Profundizar el conocimiento de la parametrización, la cual le permitirá ejecutar en la práctica las indagaciones Teórico- empíricas.</a:t>
            </a:r>
          </a:p>
          <a:p>
            <a:endParaRPr lang="es-MX" sz="2800" dirty="0"/>
          </a:p>
          <a:p>
            <a:endParaRPr lang="es-MX" sz="2800" dirty="0" smtClean="0"/>
          </a:p>
          <a:p>
            <a:r>
              <a:rPr lang="es-MX" sz="2800" dirty="0" smtClean="0"/>
              <a:t>Contribuir  a la formación integral del alumno desde una perspectiva teórico práctica, que permita promover la aplicación de su conocimiento.</a:t>
            </a:r>
            <a:endParaRPr lang="es-MX" sz="2800" dirty="0"/>
          </a:p>
        </p:txBody>
      </p:sp>
    </p:spTree>
    <p:extLst>
      <p:ext uri="{BB962C8B-B14F-4D97-AF65-F5344CB8AC3E}">
        <p14:creationId xmlns:p14="http://schemas.microsoft.com/office/powerpoint/2010/main" val="3857592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Parametrización</a:t>
            </a:r>
            <a:endParaRPr lang="es-MX" dirty="0"/>
          </a:p>
        </p:txBody>
      </p:sp>
      <p:sp>
        <p:nvSpPr>
          <p:cNvPr id="3" name="2 Marcador de contenido"/>
          <p:cNvSpPr>
            <a:spLocks noGrp="1"/>
          </p:cNvSpPr>
          <p:nvPr>
            <p:ph idx="1"/>
          </p:nvPr>
        </p:nvSpPr>
        <p:spPr>
          <a:xfrm>
            <a:off x="755576" y="1600200"/>
            <a:ext cx="7272808" cy="4525963"/>
          </a:xfrm>
        </p:spPr>
        <p:txBody>
          <a:bodyPr>
            <a:normAutofit/>
          </a:bodyPr>
          <a:lstStyle/>
          <a:p>
            <a:pPr>
              <a:lnSpc>
                <a:spcPct val="90000"/>
              </a:lnSpc>
              <a:buNone/>
            </a:pPr>
            <a:endParaRPr lang="fr-FR" dirty="0"/>
          </a:p>
          <a:p>
            <a:pPr marL="0" indent="0" algn="just">
              <a:lnSpc>
                <a:spcPct val="15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r>
              <a:rPr lang="es-MX" sz="2400" dirty="0"/>
              <a:t>Parametrizar es derivar el análisis del objeto y/o campo de estudio en la investigación con elementos medibles u observables que permitan la valoración o emisión de juicios de valor acerca del estado, nivel o desarrollo del fenómeno o proceso investigado.</a:t>
            </a:r>
          </a:p>
          <a:p>
            <a:pPr marL="0" indent="0">
              <a:lnSpc>
                <a:spcPct val="90000"/>
              </a:lnSpc>
              <a:buNone/>
            </a:pPr>
            <a:endParaRPr lang="fr-FR" sz="2400"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2152103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7" name="6 Rectángulo"/>
          <p:cNvSpPr/>
          <p:nvPr/>
        </p:nvSpPr>
        <p:spPr>
          <a:xfrm>
            <a:off x="1115616" y="2636912"/>
            <a:ext cx="6552728" cy="3359061"/>
          </a:xfrm>
          <a:prstGeom prst="rect">
            <a:avLst/>
          </a:prstGeom>
        </p:spPr>
        <p:txBody>
          <a:bodyPr wrap="square">
            <a:spAutoFit/>
          </a:bodyPr>
          <a:lstStyle/>
          <a:p>
            <a:pPr algn="just">
              <a:lnSpc>
                <a:spcPct val="150000"/>
              </a:lnSpc>
            </a:pPr>
            <a:r>
              <a:rPr lang="es-MX" sz="2400" dirty="0"/>
              <a:t>La parametrización puede servir tanto para realizar la construcción de indagaciones empíricas como teóricas, a partir de descomponer el objeto y/o campo de estudio, por lo general muy amplios, y emitir juicios de valor metodológico acerca del fenómeno u objeto investigado. </a:t>
            </a:r>
          </a:p>
        </p:txBody>
      </p:sp>
    </p:spTree>
    <p:extLst>
      <p:ext uri="{BB962C8B-B14F-4D97-AF65-F5344CB8AC3E}">
        <p14:creationId xmlns:p14="http://schemas.microsoft.com/office/powerpoint/2010/main" val="2168725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755576" y="1997839"/>
            <a:ext cx="7344816" cy="4154984"/>
          </a:xfrm>
          <a:prstGeom prst="rect">
            <a:avLst/>
          </a:prstGeom>
        </p:spPr>
        <p:txBody>
          <a:bodyPr wrap="square">
            <a:spAutoFit/>
          </a:bodyPr>
          <a:lstStyle/>
          <a:p>
            <a:r>
              <a:rPr lang="es-MX" sz="2400" dirty="0">
                <a:cs typeface="Arial" pitchFamily="34" charset="0"/>
              </a:rPr>
              <a:t>La finalidad de la parametrización es adentrarnos  en el fenómeno u objeto que se investiga</a:t>
            </a:r>
            <a:r>
              <a:rPr lang="es-MX" sz="2400" dirty="0" smtClean="0">
                <a:cs typeface="Arial" pitchFamily="34" charset="0"/>
              </a:rPr>
              <a:t>.</a:t>
            </a:r>
          </a:p>
          <a:p>
            <a:endParaRPr lang="es-MX" sz="2400" dirty="0">
              <a:cs typeface="Arial" pitchFamily="34" charset="0"/>
            </a:endParaRPr>
          </a:p>
          <a:p>
            <a:endParaRPr lang="es-MX" sz="2400" dirty="0">
              <a:cs typeface="Arial" pitchFamily="34" charset="0"/>
            </a:endParaRPr>
          </a:p>
          <a:p>
            <a:r>
              <a:rPr lang="es-MX" sz="2400" dirty="0">
                <a:cs typeface="Arial" pitchFamily="34" charset="0"/>
              </a:rPr>
              <a:t>PUEDE SERVIR PARA: </a:t>
            </a:r>
          </a:p>
          <a:p>
            <a:pPr marL="624078" indent="-514350">
              <a:buFont typeface="+mj-lt"/>
              <a:buAutoNum type="arabicPeriod"/>
            </a:pPr>
            <a:r>
              <a:rPr lang="es-MX" sz="2400" dirty="0">
                <a:cs typeface="Arial" pitchFamily="34" charset="0"/>
              </a:rPr>
              <a:t>Diagnóstico</a:t>
            </a:r>
          </a:p>
          <a:p>
            <a:pPr marL="624078" indent="-514350">
              <a:buFont typeface="+mj-lt"/>
              <a:buAutoNum type="arabicPeriod"/>
            </a:pPr>
            <a:r>
              <a:rPr lang="es-MX" sz="2400" dirty="0">
                <a:cs typeface="Arial" pitchFamily="34" charset="0"/>
              </a:rPr>
              <a:t>Caracterización</a:t>
            </a:r>
          </a:p>
          <a:p>
            <a:pPr marL="624078" indent="-514350">
              <a:buFont typeface="+mj-lt"/>
              <a:buAutoNum type="arabicPeriod"/>
            </a:pPr>
            <a:r>
              <a:rPr lang="es-MX" sz="2400" dirty="0">
                <a:cs typeface="Arial" pitchFamily="34" charset="0"/>
              </a:rPr>
              <a:t>Validación</a:t>
            </a:r>
          </a:p>
          <a:p>
            <a:pPr marL="624078" indent="-514350">
              <a:buFont typeface="+mj-lt"/>
              <a:buAutoNum type="arabicPeriod"/>
            </a:pPr>
            <a:r>
              <a:rPr lang="es-MX" sz="2400" dirty="0">
                <a:cs typeface="Arial" pitchFamily="34" charset="0"/>
              </a:rPr>
              <a:t>Comprobación</a:t>
            </a:r>
          </a:p>
          <a:p>
            <a:pPr marL="624078" indent="-514350">
              <a:buFont typeface="+mj-lt"/>
              <a:buAutoNum type="arabicPeriod"/>
            </a:pPr>
            <a:r>
              <a:rPr lang="es-MX" sz="2400" dirty="0">
                <a:cs typeface="Arial" pitchFamily="34" charset="0"/>
              </a:rPr>
              <a:t>Demostración</a:t>
            </a:r>
          </a:p>
          <a:p>
            <a:pPr marL="624078" indent="-514350">
              <a:buFont typeface="+mj-lt"/>
              <a:buAutoNum type="arabicPeriod"/>
            </a:pPr>
            <a:r>
              <a:rPr lang="es-MX" sz="2400" dirty="0">
                <a:cs typeface="Arial" pitchFamily="34" charset="0"/>
              </a:rPr>
              <a:t>Constatación de sus resultados</a:t>
            </a:r>
            <a:endParaRPr lang="es-MX" sz="2400" dirty="0"/>
          </a:p>
        </p:txBody>
      </p:sp>
    </p:spTree>
    <p:extLst>
      <p:ext uri="{BB962C8B-B14F-4D97-AF65-F5344CB8AC3E}">
        <p14:creationId xmlns:p14="http://schemas.microsoft.com/office/powerpoint/2010/main" val="1693091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Diagnóstico</a:t>
            </a:r>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5" name="4 Rectángulo"/>
          <p:cNvSpPr/>
          <p:nvPr/>
        </p:nvSpPr>
        <p:spPr>
          <a:xfrm>
            <a:off x="827584" y="2348880"/>
            <a:ext cx="7344816" cy="3913059"/>
          </a:xfrm>
          <a:prstGeom prst="rect">
            <a:avLst/>
          </a:prstGeom>
        </p:spPr>
        <p:txBody>
          <a:bodyPr wrap="square">
            <a:spAutoFit/>
          </a:bodyPr>
          <a:lstStyle/>
          <a:p>
            <a:pPr>
              <a:lnSpc>
                <a:spcPct val="150000"/>
              </a:lnSpc>
            </a:pPr>
            <a:r>
              <a:rPr lang="es-MX" sz="2400" dirty="0"/>
              <a:t>Argumenta y justifica la realización de la investigación y se demuestra, por vía empírica o teórica, inductiva o deductiva, que ese problema científico existe.</a:t>
            </a:r>
          </a:p>
          <a:p>
            <a:pPr>
              <a:lnSpc>
                <a:spcPct val="150000"/>
              </a:lnSpc>
            </a:pPr>
            <a:r>
              <a:rPr lang="es-MX" sz="2400" dirty="0"/>
              <a:t> El resultado final de un diagnóstico está en listar un conjunto de problemas que existen en la práctica , para encontrar las vías de solución en el área o campo de las ciencias en el que se investiga</a:t>
            </a:r>
            <a:r>
              <a:rPr lang="es-MX" dirty="0"/>
              <a:t>.</a:t>
            </a:r>
            <a:endParaRPr lang="es-ES" dirty="0"/>
          </a:p>
        </p:txBody>
      </p:sp>
    </p:spTree>
    <p:extLst>
      <p:ext uri="{BB962C8B-B14F-4D97-AF65-F5344CB8AC3E}">
        <p14:creationId xmlns:p14="http://schemas.microsoft.com/office/powerpoint/2010/main" val="2259547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Caracterización</a:t>
            </a:r>
            <a:endParaRPr lang="es-MX" dirty="0"/>
          </a:p>
        </p:txBody>
      </p:sp>
      <p:sp>
        <p:nvSpPr>
          <p:cNvPr id="3" name="2 Marcador de contenido"/>
          <p:cNvSpPr>
            <a:spLocks noGrp="1"/>
          </p:cNvSpPr>
          <p:nvPr>
            <p:ph idx="1"/>
          </p:nvPr>
        </p:nvSpPr>
        <p:spPr>
          <a:xfrm>
            <a:off x="457200" y="1340769"/>
            <a:ext cx="8229600" cy="4536504"/>
          </a:xfrm>
        </p:spPr>
        <p:txBody>
          <a:bodyPr>
            <a:normAutofit/>
          </a:bodyPr>
          <a:lstStyle/>
          <a:p>
            <a:pPr marL="0" indent="0">
              <a:lnSpc>
                <a:spcPct val="90000"/>
              </a:lnSpc>
              <a:buNone/>
            </a:pPr>
            <a:r>
              <a:rPr lang="en-US" sz="3600" b="1" dirty="0" smtClean="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683568" y="1772816"/>
            <a:ext cx="7128792" cy="4339650"/>
          </a:xfrm>
          <a:prstGeom prst="rect">
            <a:avLst/>
          </a:prstGeom>
        </p:spPr>
        <p:txBody>
          <a:bodyPr wrap="square">
            <a:spAutoFit/>
          </a:bodyPr>
          <a:lstStyle/>
          <a:p>
            <a:pPr algn="just">
              <a:lnSpc>
                <a:spcPct val="150000"/>
              </a:lnSpc>
            </a:pPr>
            <a:r>
              <a:rPr lang="es-MX" sz="2400" dirty="0" smtClean="0"/>
              <a:t>La </a:t>
            </a:r>
            <a:r>
              <a:rPr lang="es-MX" sz="2400" dirty="0"/>
              <a:t>intención de dar a conocer rasgos, características y/o cualidades propias de las entidades, educaciones y sujetos que se investigan.</a:t>
            </a:r>
          </a:p>
          <a:p>
            <a:pPr algn="just">
              <a:lnSpc>
                <a:spcPct val="150000"/>
              </a:lnSpc>
            </a:pPr>
            <a:r>
              <a:rPr lang="es-MX" sz="2400" dirty="0"/>
              <a:t>Generalmente, en los diagnósticos se comienza por estas caracterizaciones, que permiten reconocer los rasgos fundamentales del entorno desde una concepción más humana, interdisciplinaria e integral.</a:t>
            </a:r>
          </a:p>
          <a:p>
            <a:pPr>
              <a:buNone/>
            </a:pPr>
            <a:endParaRPr lang="es-ES" sz="2400" dirty="0"/>
          </a:p>
        </p:txBody>
      </p:sp>
    </p:spTree>
    <p:extLst>
      <p:ext uri="{BB962C8B-B14F-4D97-AF65-F5344CB8AC3E}">
        <p14:creationId xmlns:p14="http://schemas.microsoft.com/office/powerpoint/2010/main" val="663766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1 Rectángulo"/>
          <p:cNvSpPr/>
          <p:nvPr/>
        </p:nvSpPr>
        <p:spPr>
          <a:xfrm>
            <a:off x="1115616" y="2276872"/>
            <a:ext cx="7056784" cy="3359061"/>
          </a:xfrm>
          <a:prstGeom prst="rect">
            <a:avLst/>
          </a:prstGeom>
        </p:spPr>
        <p:txBody>
          <a:bodyPr wrap="square">
            <a:spAutoFit/>
          </a:bodyPr>
          <a:lstStyle/>
          <a:p>
            <a:pPr algn="just">
              <a:lnSpc>
                <a:spcPct val="150000"/>
              </a:lnSpc>
            </a:pPr>
            <a:r>
              <a:rPr lang="es-MX" sz="2400" dirty="0"/>
              <a:t>Muchos de los datos o informaciones ofrecidas en una caracterización, a diferencia de las que se obtienen en un diagnóstico, no se tienen en consideración para tomar decisiones o emitir juicios de valor para el fenómeno o proceso investigado y, mucho menos, para la selección de la solución al problema científico.</a:t>
            </a:r>
            <a:endParaRPr lang="es-ES" sz="2400" dirty="0"/>
          </a:p>
        </p:txBody>
      </p:sp>
    </p:spTree>
    <p:extLst>
      <p:ext uri="{BB962C8B-B14F-4D97-AF65-F5344CB8AC3E}">
        <p14:creationId xmlns:p14="http://schemas.microsoft.com/office/powerpoint/2010/main" val="3313517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704</Words>
  <Application>Microsoft Office PowerPoint</Application>
  <PresentationFormat>Presentación en pantalla (4:3)</PresentationFormat>
  <Paragraphs>162</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Tema: Parametrización </vt:lpstr>
      <vt:lpstr>Propósito y Objetivo</vt:lpstr>
      <vt:lpstr>Parametrización</vt:lpstr>
      <vt:lpstr>Presentación de PowerPoint</vt:lpstr>
      <vt:lpstr>Presentación de PowerPoint</vt:lpstr>
      <vt:lpstr>Diagnóstico</vt:lpstr>
      <vt:lpstr>Caracterización</vt:lpstr>
      <vt:lpstr>Presentación de PowerPoint</vt:lpstr>
      <vt:lpstr>Validación</vt:lpstr>
      <vt:lpstr>Presentación de PowerPoint</vt:lpstr>
      <vt:lpstr>Presentación de PowerPoint</vt:lpstr>
      <vt:lpstr>Atributo</vt:lpstr>
      <vt:lpstr>Indicador</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MARICELA</cp:lastModifiedBy>
  <cp:revision>18</cp:revision>
  <dcterms:created xsi:type="dcterms:W3CDTF">2014-07-09T15:06:15Z</dcterms:created>
  <dcterms:modified xsi:type="dcterms:W3CDTF">2016-03-12T02:06:11Z</dcterms:modified>
</cp:coreProperties>
</file>