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7" r:id="rId4"/>
    <p:sldId id="268" r:id="rId5"/>
    <p:sldId id="269" r:id="rId6"/>
    <p:sldId id="270" r:id="rId7"/>
    <p:sldId id="274" r:id="rId8"/>
    <p:sldId id="272" r:id="rId9"/>
    <p:sldId id="273" r:id="rId10"/>
    <p:sldId id="271" r:id="rId11"/>
    <p:sldId id="266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9900"/>
    <a:srgbClr val="FFCC66"/>
    <a:srgbClr val="FFFF66"/>
    <a:srgbClr val="CC66FF"/>
    <a:srgbClr val="33CC33"/>
    <a:srgbClr val="00CC00"/>
    <a:srgbClr val="FFCC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88" autoAdjust="0"/>
    <p:restoredTop sz="94660"/>
  </p:normalViewPr>
  <p:slideViewPr>
    <p:cSldViewPr>
      <p:cViewPr>
        <p:scale>
          <a:sx n="78" d="100"/>
          <a:sy n="78" d="100"/>
        </p:scale>
        <p:origin x="-1368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11DFD7-10CC-4E13-9E7B-8459EB6D4F5C}" type="doc">
      <dgm:prSet loTypeId="urn:microsoft.com/office/officeart/2005/8/layout/hierarchy4" loCatId="hierarchy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B87ECD61-244B-441B-A164-E147B94B3851}">
      <dgm:prSet phldrT="[Texto]"/>
      <dgm:spPr>
        <a:xfrm>
          <a:off x="1628" y="1213"/>
          <a:ext cx="8500981" cy="1424285"/>
        </a:xfrm>
        <a:prstGeom prst="roundRect">
          <a:avLst>
            <a:gd name="adj" fmla="val 10000"/>
          </a:avLst>
        </a:prstGeom>
        <a:solidFill>
          <a:srgbClr val="D16349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r>
            <a:rPr lang="es-MX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Óptica </a:t>
          </a:r>
          <a:endParaRPr lang="es-MX" dirty="0">
            <a:solidFill>
              <a:sysClr val="window" lastClr="FFFFFF"/>
            </a:solidFill>
            <a:latin typeface="Georgia"/>
            <a:ea typeface="+mn-ea"/>
            <a:cs typeface="+mn-cs"/>
          </a:endParaRPr>
        </a:p>
      </dgm:t>
    </dgm:pt>
    <dgm:pt modelId="{47904195-58A3-432F-875C-0A565EE57931}" type="parTrans" cxnId="{869C28FC-452D-4ADD-82F8-C653CDFF7EA4}">
      <dgm:prSet/>
      <dgm:spPr/>
      <dgm:t>
        <a:bodyPr/>
        <a:lstStyle/>
        <a:p>
          <a:endParaRPr lang="es-MX"/>
        </a:p>
      </dgm:t>
    </dgm:pt>
    <dgm:pt modelId="{094AFFDD-CD79-4D80-AF8D-F8C62C37A5FE}" type="sibTrans" cxnId="{869C28FC-452D-4ADD-82F8-C653CDFF7EA4}">
      <dgm:prSet/>
      <dgm:spPr/>
      <dgm:t>
        <a:bodyPr/>
        <a:lstStyle/>
        <a:p>
          <a:endParaRPr lang="es-MX"/>
        </a:p>
      </dgm:t>
    </dgm:pt>
    <dgm:pt modelId="{F3B3C656-A6B7-471D-8B97-3F2186199190}">
      <dgm:prSet phldrT="[Texto]"/>
      <dgm:spPr>
        <a:xfrm>
          <a:off x="107296" y="1613792"/>
          <a:ext cx="2779863" cy="1424285"/>
        </a:xfrm>
        <a:prstGeom prst="roundRect">
          <a:avLst>
            <a:gd name="adj" fmla="val 10000"/>
          </a:avLst>
        </a:prstGeom>
        <a:solidFill>
          <a:srgbClr val="8CADAE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r>
            <a:rPr lang="es-MX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Geométrica </a:t>
          </a:r>
          <a:endParaRPr lang="es-MX" dirty="0">
            <a:solidFill>
              <a:sysClr val="window" lastClr="FFFFFF"/>
            </a:solidFill>
            <a:latin typeface="Georgia"/>
            <a:ea typeface="+mn-ea"/>
            <a:cs typeface="+mn-cs"/>
          </a:endParaRPr>
        </a:p>
      </dgm:t>
    </dgm:pt>
    <dgm:pt modelId="{0838129F-474D-4CCE-9182-71560BAF7655}" type="parTrans" cxnId="{CCE6BE99-C229-4429-984B-635C52902045}">
      <dgm:prSet/>
      <dgm:spPr/>
      <dgm:t>
        <a:bodyPr/>
        <a:lstStyle/>
        <a:p>
          <a:endParaRPr lang="es-MX"/>
        </a:p>
      </dgm:t>
    </dgm:pt>
    <dgm:pt modelId="{4AC425D7-D987-422F-B942-D6E3B9753586}" type="sibTrans" cxnId="{CCE6BE99-C229-4429-984B-635C52902045}">
      <dgm:prSet/>
      <dgm:spPr/>
      <dgm:t>
        <a:bodyPr/>
        <a:lstStyle/>
        <a:p>
          <a:endParaRPr lang="es-MX"/>
        </a:p>
      </dgm:t>
    </dgm:pt>
    <dgm:pt modelId="{3098B038-5C4D-46A1-8A24-7364D2AA0B1D}">
      <dgm:prSet phldrT="[Texto]"/>
      <dgm:spPr>
        <a:xfrm>
          <a:off x="295387" y="3146501"/>
          <a:ext cx="2208940" cy="1424285"/>
        </a:xfrm>
        <a:prstGeom prst="roundRect">
          <a:avLst>
            <a:gd name="adj" fmla="val 10000"/>
          </a:avLst>
        </a:prstGeom>
        <a:solidFill>
          <a:srgbClr val="8C7B70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r>
            <a:rPr lang="es-MX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Propagación rectilínea.</a:t>
          </a:r>
        </a:p>
        <a:p>
          <a:r>
            <a:rPr lang="es-MX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Velocidad finita.</a:t>
          </a:r>
        </a:p>
        <a:p>
          <a:r>
            <a:rPr lang="es-MX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Reflexión.</a:t>
          </a:r>
        </a:p>
        <a:p>
          <a:r>
            <a:rPr lang="es-MX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Refracción.</a:t>
          </a:r>
          <a:endParaRPr lang="es-MX" dirty="0">
            <a:solidFill>
              <a:sysClr val="window" lastClr="FFFFFF"/>
            </a:solidFill>
            <a:latin typeface="Georgia"/>
            <a:ea typeface="+mn-ea"/>
            <a:cs typeface="+mn-cs"/>
          </a:endParaRPr>
        </a:p>
      </dgm:t>
    </dgm:pt>
    <dgm:pt modelId="{4F52095F-974E-4F83-AD93-0B82D9A5C78C}" type="parTrans" cxnId="{64A20156-F70F-42A1-BDC3-60ACC028F3A5}">
      <dgm:prSet/>
      <dgm:spPr/>
      <dgm:t>
        <a:bodyPr/>
        <a:lstStyle/>
        <a:p>
          <a:endParaRPr lang="es-MX"/>
        </a:p>
      </dgm:t>
    </dgm:pt>
    <dgm:pt modelId="{C1C6D760-6069-4370-954B-E5976AA38385}" type="sibTrans" cxnId="{64A20156-F70F-42A1-BDC3-60ACC028F3A5}">
      <dgm:prSet/>
      <dgm:spPr/>
      <dgm:t>
        <a:bodyPr/>
        <a:lstStyle/>
        <a:p>
          <a:endParaRPr lang="es-MX"/>
        </a:p>
      </dgm:t>
    </dgm:pt>
    <dgm:pt modelId="{1351AAD2-7C2A-4E40-8302-CA635A1E334A}">
      <dgm:prSet phldrT="[Texto]"/>
      <dgm:spPr>
        <a:xfrm>
          <a:off x="2994315" y="1613792"/>
          <a:ext cx="2658857" cy="1424285"/>
        </a:xfrm>
        <a:prstGeom prst="roundRect">
          <a:avLst>
            <a:gd name="adj" fmla="val 10000"/>
          </a:avLst>
        </a:prstGeom>
        <a:solidFill>
          <a:srgbClr val="8CADAE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r>
            <a:rPr lang="es-MX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Física </a:t>
          </a:r>
          <a:endParaRPr lang="es-MX" dirty="0">
            <a:solidFill>
              <a:sysClr val="window" lastClr="FFFFFF"/>
            </a:solidFill>
            <a:latin typeface="Georgia"/>
            <a:ea typeface="+mn-ea"/>
            <a:cs typeface="+mn-cs"/>
          </a:endParaRPr>
        </a:p>
      </dgm:t>
    </dgm:pt>
    <dgm:pt modelId="{BA3CD005-428C-46B0-BFE4-617F26660CC8}" type="parTrans" cxnId="{CFC380CF-F07E-4875-8F87-C1A0F0996AA6}">
      <dgm:prSet/>
      <dgm:spPr/>
      <dgm:t>
        <a:bodyPr/>
        <a:lstStyle/>
        <a:p>
          <a:endParaRPr lang="es-MX"/>
        </a:p>
      </dgm:t>
    </dgm:pt>
    <dgm:pt modelId="{FBC768A7-6359-4C28-B467-326E08CCA74D}" type="sibTrans" cxnId="{CFC380CF-F07E-4875-8F87-C1A0F0996AA6}">
      <dgm:prSet/>
      <dgm:spPr/>
      <dgm:t>
        <a:bodyPr/>
        <a:lstStyle/>
        <a:p>
          <a:endParaRPr lang="es-MX"/>
        </a:p>
      </dgm:t>
    </dgm:pt>
    <dgm:pt modelId="{8327A098-EF8A-4C70-B952-2A18C76FD047}">
      <dgm:prSet phldrT="[Texto]"/>
      <dgm:spPr>
        <a:xfrm>
          <a:off x="3200298" y="3146501"/>
          <a:ext cx="2208940" cy="1424285"/>
        </a:xfrm>
        <a:prstGeom prst="roundRect">
          <a:avLst>
            <a:gd name="adj" fmla="val 10000"/>
          </a:avLst>
        </a:prstGeom>
        <a:solidFill>
          <a:srgbClr val="8C7B70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r>
            <a:rPr lang="es-MX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Difracción.</a:t>
          </a:r>
        </a:p>
        <a:p>
          <a:r>
            <a:rPr lang="es-MX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Interferencia.</a:t>
          </a:r>
        </a:p>
        <a:p>
          <a:r>
            <a:rPr lang="es-MX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Polarización.</a:t>
          </a:r>
        </a:p>
        <a:p>
          <a:r>
            <a:rPr lang="es-MX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Doble refracción.</a:t>
          </a:r>
          <a:endParaRPr lang="es-MX" dirty="0">
            <a:solidFill>
              <a:sysClr val="window" lastClr="FFFFFF"/>
            </a:solidFill>
            <a:latin typeface="Georgia"/>
            <a:ea typeface="+mn-ea"/>
            <a:cs typeface="+mn-cs"/>
          </a:endParaRPr>
        </a:p>
      </dgm:t>
    </dgm:pt>
    <dgm:pt modelId="{5429B64D-E64C-4759-9808-115030125CD0}" type="parTrans" cxnId="{D4D075D5-CBFE-4CBA-8E60-8150F8381C79}">
      <dgm:prSet/>
      <dgm:spPr/>
      <dgm:t>
        <a:bodyPr/>
        <a:lstStyle/>
        <a:p>
          <a:endParaRPr lang="es-MX"/>
        </a:p>
      </dgm:t>
    </dgm:pt>
    <dgm:pt modelId="{11A994C4-4B00-4E0D-8D8B-DB04EBD5B3AA}" type="sibTrans" cxnId="{D4D075D5-CBFE-4CBA-8E60-8150F8381C79}">
      <dgm:prSet/>
      <dgm:spPr/>
      <dgm:t>
        <a:bodyPr/>
        <a:lstStyle/>
        <a:p>
          <a:endParaRPr lang="es-MX"/>
        </a:p>
      </dgm:t>
    </dgm:pt>
    <dgm:pt modelId="{CE464DD7-83E5-4414-B1E4-8CC24F592BE7}">
      <dgm:prSet/>
      <dgm:spPr>
        <a:xfrm>
          <a:off x="5747980" y="1578017"/>
          <a:ext cx="2674563" cy="1424285"/>
        </a:xfrm>
        <a:prstGeom prst="roundRect">
          <a:avLst>
            <a:gd name="adj" fmla="val 10000"/>
          </a:avLst>
        </a:prstGeom>
        <a:solidFill>
          <a:srgbClr val="8CADAE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r>
            <a:rPr lang="es-MX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Cuántica </a:t>
          </a:r>
          <a:endParaRPr lang="es-MX" dirty="0">
            <a:solidFill>
              <a:sysClr val="window" lastClr="FFFFFF"/>
            </a:solidFill>
            <a:latin typeface="Georgia"/>
            <a:ea typeface="+mn-ea"/>
            <a:cs typeface="+mn-cs"/>
          </a:endParaRPr>
        </a:p>
      </dgm:t>
    </dgm:pt>
    <dgm:pt modelId="{04E88354-1CE8-42C3-B660-77C2A4E104E1}" type="parTrans" cxnId="{5A05AA7D-CA3E-40B8-B947-AC04FBA52230}">
      <dgm:prSet/>
      <dgm:spPr/>
      <dgm:t>
        <a:bodyPr/>
        <a:lstStyle/>
        <a:p>
          <a:endParaRPr lang="es-MX"/>
        </a:p>
      </dgm:t>
    </dgm:pt>
    <dgm:pt modelId="{FB176033-1E5B-41A9-B862-FFE0B37D3610}" type="sibTrans" cxnId="{5A05AA7D-CA3E-40B8-B947-AC04FBA52230}">
      <dgm:prSet/>
      <dgm:spPr/>
      <dgm:t>
        <a:bodyPr/>
        <a:lstStyle/>
        <a:p>
          <a:endParaRPr lang="es-MX"/>
        </a:p>
      </dgm:t>
    </dgm:pt>
    <dgm:pt modelId="{8C96BFC3-327B-4A85-9439-01FA691A2243}">
      <dgm:prSet/>
      <dgm:spPr>
        <a:xfrm>
          <a:off x="6052560" y="3146501"/>
          <a:ext cx="2208940" cy="1424285"/>
        </a:xfrm>
        <a:prstGeom prst="roundRect">
          <a:avLst>
            <a:gd name="adj" fmla="val 10000"/>
          </a:avLst>
        </a:prstGeom>
        <a:solidFill>
          <a:srgbClr val="8C7B70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r>
            <a:rPr lang="es-MX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Efecto fotoeléctrico.</a:t>
          </a:r>
        </a:p>
        <a:p>
          <a:r>
            <a:rPr lang="es-MX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Efecto Compton.</a:t>
          </a:r>
        </a:p>
        <a:p>
          <a:r>
            <a:rPr lang="es-MX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Excitación atómica.</a:t>
          </a:r>
        </a:p>
        <a:p>
          <a:r>
            <a:rPr lang="es-MX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Producción de pares.</a:t>
          </a:r>
          <a:endParaRPr lang="es-MX" dirty="0">
            <a:solidFill>
              <a:sysClr val="window" lastClr="FFFFFF"/>
            </a:solidFill>
            <a:latin typeface="Georgia"/>
            <a:ea typeface="+mn-ea"/>
            <a:cs typeface="+mn-cs"/>
          </a:endParaRPr>
        </a:p>
      </dgm:t>
    </dgm:pt>
    <dgm:pt modelId="{72E8C81E-9B1D-47B0-A955-2ED24DA833C2}" type="parTrans" cxnId="{F38E5F80-A06E-4D2C-A78C-B08C721D12AC}">
      <dgm:prSet/>
      <dgm:spPr/>
      <dgm:t>
        <a:bodyPr/>
        <a:lstStyle/>
        <a:p>
          <a:endParaRPr lang="es-MX"/>
        </a:p>
      </dgm:t>
    </dgm:pt>
    <dgm:pt modelId="{2F14B339-4DE8-40FA-82AE-C334C92E63DB}" type="sibTrans" cxnId="{F38E5F80-A06E-4D2C-A78C-B08C721D12AC}">
      <dgm:prSet/>
      <dgm:spPr/>
      <dgm:t>
        <a:bodyPr/>
        <a:lstStyle/>
        <a:p>
          <a:endParaRPr lang="es-MX"/>
        </a:p>
      </dgm:t>
    </dgm:pt>
    <dgm:pt modelId="{F8CBA2B1-1B19-468C-98B2-4AE654652A29}" type="pres">
      <dgm:prSet presAssocID="{7411DFD7-10CC-4E13-9E7B-8459EB6D4F5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66697D6E-BA78-4E50-B5C6-BD2D445CFA87}" type="pres">
      <dgm:prSet presAssocID="{B87ECD61-244B-441B-A164-E147B94B3851}" presName="vertOne" presStyleCnt="0"/>
      <dgm:spPr/>
    </dgm:pt>
    <dgm:pt modelId="{B12B6168-8E7A-4F51-8CAB-33463B9EF6B1}" type="pres">
      <dgm:prSet presAssocID="{B87ECD61-244B-441B-A164-E147B94B3851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B256AB2-AF0B-407C-AA9A-D6F36A43AA06}" type="pres">
      <dgm:prSet presAssocID="{B87ECD61-244B-441B-A164-E147B94B3851}" presName="parTransOne" presStyleCnt="0"/>
      <dgm:spPr/>
    </dgm:pt>
    <dgm:pt modelId="{B1EDB6A8-D815-4576-8776-E2A8252DCAEF}" type="pres">
      <dgm:prSet presAssocID="{B87ECD61-244B-441B-A164-E147B94B3851}" presName="horzOne" presStyleCnt="0"/>
      <dgm:spPr/>
    </dgm:pt>
    <dgm:pt modelId="{D98A016A-4094-4607-BAFC-5940F4482A84}" type="pres">
      <dgm:prSet presAssocID="{F3B3C656-A6B7-471D-8B97-3F2186199190}" presName="vertTwo" presStyleCnt="0"/>
      <dgm:spPr/>
    </dgm:pt>
    <dgm:pt modelId="{0AEC3357-559A-47D2-A015-B3B60C9A405B}" type="pres">
      <dgm:prSet presAssocID="{F3B3C656-A6B7-471D-8B97-3F2186199190}" presName="txTwo" presStyleLbl="node2" presStyleIdx="0" presStyleCnt="3" custScaleX="125846" custLinFactNeighborX="4408" custLinFactNeighborY="2691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641EC87-BAC0-46D3-8807-0D6351B6326B}" type="pres">
      <dgm:prSet presAssocID="{F3B3C656-A6B7-471D-8B97-3F2186199190}" presName="parTransTwo" presStyleCnt="0"/>
      <dgm:spPr/>
    </dgm:pt>
    <dgm:pt modelId="{E23D1331-C9B6-4C32-A17E-0F6231D13C44}" type="pres">
      <dgm:prSet presAssocID="{F3B3C656-A6B7-471D-8B97-3F2186199190}" presName="horzTwo" presStyleCnt="0"/>
      <dgm:spPr/>
    </dgm:pt>
    <dgm:pt modelId="{678A4BAF-A915-4F50-8396-40146E659F7B}" type="pres">
      <dgm:prSet presAssocID="{3098B038-5C4D-46A1-8A24-7364D2AA0B1D}" presName="vertThree" presStyleCnt="0"/>
      <dgm:spPr/>
    </dgm:pt>
    <dgm:pt modelId="{23FA2E87-0EB8-4EFD-9FF5-C801FB1CFCE8}" type="pres">
      <dgm:prSet presAssocID="{3098B038-5C4D-46A1-8A24-7364D2AA0B1D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50E3DB5-6EA3-4DD9-917E-4BEF4BB5C055}" type="pres">
      <dgm:prSet presAssocID="{3098B038-5C4D-46A1-8A24-7364D2AA0B1D}" presName="horzThree" presStyleCnt="0"/>
      <dgm:spPr/>
    </dgm:pt>
    <dgm:pt modelId="{A4BFAE50-2924-44A8-9E66-15E18ECBAE96}" type="pres">
      <dgm:prSet presAssocID="{4AC425D7-D987-422F-B942-D6E3B9753586}" presName="sibSpaceTwo" presStyleCnt="0"/>
      <dgm:spPr/>
    </dgm:pt>
    <dgm:pt modelId="{CACDE570-A1E2-4FA1-B4F2-86184E171923}" type="pres">
      <dgm:prSet presAssocID="{1351AAD2-7C2A-4E40-8302-CA635A1E334A}" presName="vertTwo" presStyleCnt="0"/>
      <dgm:spPr/>
    </dgm:pt>
    <dgm:pt modelId="{E94FE7ED-0102-45AC-ADD2-A2503F581433}" type="pres">
      <dgm:prSet presAssocID="{1351AAD2-7C2A-4E40-8302-CA635A1E334A}" presName="txTwo" presStyleLbl="node2" presStyleIdx="1" presStyleCnt="3" custScaleX="120368" custLinFactNeighborX="859" custLinFactNeighborY="2691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D83DAB9-144B-4D9A-A892-4E304ECD7954}" type="pres">
      <dgm:prSet presAssocID="{1351AAD2-7C2A-4E40-8302-CA635A1E334A}" presName="parTransTwo" presStyleCnt="0"/>
      <dgm:spPr/>
    </dgm:pt>
    <dgm:pt modelId="{F0908104-EAA4-42CC-B9B1-FD5541F6622D}" type="pres">
      <dgm:prSet presAssocID="{1351AAD2-7C2A-4E40-8302-CA635A1E334A}" presName="horzTwo" presStyleCnt="0"/>
      <dgm:spPr/>
    </dgm:pt>
    <dgm:pt modelId="{998B42BE-A403-408C-8C71-FED531C196FF}" type="pres">
      <dgm:prSet presAssocID="{8327A098-EF8A-4C70-B952-2A18C76FD047}" presName="vertThree" presStyleCnt="0"/>
      <dgm:spPr/>
    </dgm:pt>
    <dgm:pt modelId="{DB11CFDD-2AD7-42DA-A408-AECE98B6DC63}" type="pres">
      <dgm:prSet presAssocID="{8327A098-EF8A-4C70-B952-2A18C76FD047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02568E2-982F-4F85-8520-DD65677C71C3}" type="pres">
      <dgm:prSet presAssocID="{8327A098-EF8A-4C70-B952-2A18C76FD047}" presName="horzThree" presStyleCnt="0"/>
      <dgm:spPr/>
    </dgm:pt>
    <dgm:pt modelId="{91591FA3-D090-4907-947E-04D830DD5D7D}" type="pres">
      <dgm:prSet presAssocID="{FBC768A7-6359-4C28-B467-326E08CCA74D}" presName="sibSpaceTwo" presStyleCnt="0"/>
      <dgm:spPr/>
    </dgm:pt>
    <dgm:pt modelId="{0F189562-A575-4DBA-93EA-0D1FF8B25976}" type="pres">
      <dgm:prSet presAssocID="{CE464DD7-83E5-4414-B1E4-8CC24F592BE7}" presName="vertTwo" presStyleCnt="0"/>
      <dgm:spPr/>
    </dgm:pt>
    <dgm:pt modelId="{C4BF5CAC-923C-45D1-88F5-27DCD6954BC0}" type="pres">
      <dgm:prSet presAssocID="{CE464DD7-83E5-4414-B1E4-8CC24F592BE7}" presName="txTwo" presStyleLbl="node2" presStyleIdx="2" presStyleCnt="3" custScaleX="121079" custLinFactNeighborX="-3249" custLinFactNeighborY="280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D299B99-AD33-494A-B225-89DFFC50310E}" type="pres">
      <dgm:prSet presAssocID="{CE464DD7-83E5-4414-B1E4-8CC24F592BE7}" presName="parTransTwo" presStyleCnt="0"/>
      <dgm:spPr/>
    </dgm:pt>
    <dgm:pt modelId="{0583A5D6-8BCF-4AF5-940E-C45B019C00B6}" type="pres">
      <dgm:prSet presAssocID="{CE464DD7-83E5-4414-B1E4-8CC24F592BE7}" presName="horzTwo" presStyleCnt="0"/>
      <dgm:spPr/>
    </dgm:pt>
    <dgm:pt modelId="{2F7B3737-AED7-4E5F-8989-5B70F6005496}" type="pres">
      <dgm:prSet presAssocID="{8C96BFC3-327B-4A85-9439-01FA691A2243}" presName="vertThree" presStyleCnt="0"/>
      <dgm:spPr/>
    </dgm:pt>
    <dgm:pt modelId="{E5C97991-0EF2-43E6-9F3E-5F8B66278FC8}" type="pres">
      <dgm:prSet presAssocID="{8C96BFC3-327B-4A85-9439-01FA691A2243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CF5F818-B3C8-4E87-A80A-7422C51E72F8}" type="pres">
      <dgm:prSet presAssocID="{8C96BFC3-327B-4A85-9439-01FA691A2243}" presName="horzThree" presStyleCnt="0"/>
      <dgm:spPr/>
    </dgm:pt>
  </dgm:ptLst>
  <dgm:cxnLst>
    <dgm:cxn modelId="{CCE6BE99-C229-4429-984B-635C52902045}" srcId="{B87ECD61-244B-441B-A164-E147B94B3851}" destId="{F3B3C656-A6B7-471D-8B97-3F2186199190}" srcOrd="0" destOrd="0" parTransId="{0838129F-474D-4CCE-9182-71560BAF7655}" sibTransId="{4AC425D7-D987-422F-B942-D6E3B9753586}"/>
    <dgm:cxn modelId="{5995730D-AFA6-4288-98D8-0F2259E05E96}" type="presOf" srcId="{8327A098-EF8A-4C70-B952-2A18C76FD047}" destId="{DB11CFDD-2AD7-42DA-A408-AECE98B6DC63}" srcOrd="0" destOrd="0" presId="urn:microsoft.com/office/officeart/2005/8/layout/hierarchy4"/>
    <dgm:cxn modelId="{92088B35-6237-4A39-816C-9991CD40F944}" type="presOf" srcId="{B87ECD61-244B-441B-A164-E147B94B3851}" destId="{B12B6168-8E7A-4F51-8CAB-33463B9EF6B1}" srcOrd="0" destOrd="0" presId="urn:microsoft.com/office/officeart/2005/8/layout/hierarchy4"/>
    <dgm:cxn modelId="{64A20156-F70F-42A1-BDC3-60ACC028F3A5}" srcId="{F3B3C656-A6B7-471D-8B97-3F2186199190}" destId="{3098B038-5C4D-46A1-8A24-7364D2AA0B1D}" srcOrd="0" destOrd="0" parTransId="{4F52095F-974E-4F83-AD93-0B82D9A5C78C}" sibTransId="{C1C6D760-6069-4370-954B-E5976AA38385}"/>
    <dgm:cxn modelId="{D4D075D5-CBFE-4CBA-8E60-8150F8381C79}" srcId="{1351AAD2-7C2A-4E40-8302-CA635A1E334A}" destId="{8327A098-EF8A-4C70-B952-2A18C76FD047}" srcOrd="0" destOrd="0" parTransId="{5429B64D-E64C-4759-9808-115030125CD0}" sibTransId="{11A994C4-4B00-4E0D-8D8B-DB04EBD5B3AA}"/>
    <dgm:cxn modelId="{CFC380CF-F07E-4875-8F87-C1A0F0996AA6}" srcId="{B87ECD61-244B-441B-A164-E147B94B3851}" destId="{1351AAD2-7C2A-4E40-8302-CA635A1E334A}" srcOrd="1" destOrd="0" parTransId="{BA3CD005-428C-46B0-BFE4-617F26660CC8}" sibTransId="{FBC768A7-6359-4C28-B467-326E08CCA74D}"/>
    <dgm:cxn modelId="{F38E5F80-A06E-4D2C-A78C-B08C721D12AC}" srcId="{CE464DD7-83E5-4414-B1E4-8CC24F592BE7}" destId="{8C96BFC3-327B-4A85-9439-01FA691A2243}" srcOrd="0" destOrd="0" parTransId="{72E8C81E-9B1D-47B0-A955-2ED24DA833C2}" sibTransId="{2F14B339-4DE8-40FA-82AE-C334C92E63DB}"/>
    <dgm:cxn modelId="{9A8D3FAD-C5EE-4F30-AB17-C207B3591936}" type="presOf" srcId="{1351AAD2-7C2A-4E40-8302-CA635A1E334A}" destId="{E94FE7ED-0102-45AC-ADD2-A2503F581433}" srcOrd="0" destOrd="0" presId="urn:microsoft.com/office/officeart/2005/8/layout/hierarchy4"/>
    <dgm:cxn modelId="{869C28FC-452D-4ADD-82F8-C653CDFF7EA4}" srcId="{7411DFD7-10CC-4E13-9E7B-8459EB6D4F5C}" destId="{B87ECD61-244B-441B-A164-E147B94B3851}" srcOrd="0" destOrd="0" parTransId="{47904195-58A3-432F-875C-0A565EE57931}" sibTransId="{094AFFDD-CD79-4D80-AF8D-F8C62C37A5FE}"/>
    <dgm:cxn modelId="{9D774F67-163A-4FA7-81CA-16291CD94168}" type="presOf" srcId="{3098B038-5C4D-46A1-8A24-7364D2AA0B1D}" destId="{23FA2E87-0EB8-4EFD-9FF5-C801FB1CFCE8}" srcOrd="0" destOrd="0" presId="urn:microsoft.com/office/officeart/2005/8/layout/hierarchy4"/>
    <dgm:cxn modelId="{5A05AA7D-CA3E-40B8-B947-AC04FBA52230}" srcId="{B87ECD61-244B-441B-A164-E147B94B3851}" destId="{CE464DD7-83E5-4414-B1E4-8CC24F592BE7}" srcOrd="2" destOrd="0" parTransId="{04E88354-1CE8-42C3-B660-77C2A4E104E1}" sibTransId="{FB176033-1E5B-41A9-B862-FFE0B37D3610}"/>
    <dgm:cxn modelId="{6D0B4762-2DB6-4818-A04F-34703E907CC4}" type="presOf" srcId="{8C96BFC3-327B-4A85-9439-01FA691A2243}" destId="{E5C97991-0EF2-43E6-9F3E-5F8B66278FC8}" srcOrd="0" destOrd="0" presId="urn:microsoft.com/office/officeart/2005/8/layout/hierarchy4"/>
    <dgm:cxn modelId="{9A17CA72-EEFE-4024-B5CE-AE4589562510}" type="presOf" srcId="{7411DFD7-10CC-4E13-9E7B-8459EB6D4F5C}" destId="{F8CBA2B1-1B19-468C-98B2-4AE654652A29}" srcOrd="0" destOrd="0" presId="urn:microsoft.com/office/officeart/2005/8/layout/hierarchy4"/>
    <dgm:cxn modelId="{BDA3DE2E-F83A-456A-8A7E-BCBCC9E0DF9C}" type="presOf" srcId="{F3B3C656-A6B7-471D-8B97-3F2186199190}" destId="{0AEC3357-559A-47D2-A015-B3B60C9A405B}" srcOrd="0" destOrd="0" presId="urn:microsoft.com/office/officeart/2005/8/layout/hierarchy4"/>
    <dgm:cxn modelId="{B075A5C2-C8E1-4E2C-A0AE-9D9AA491253C}" type="presOf" srcId="{CE464DD7-83E5-4414-B1E4-8CC24F592BE7}" destId="{C4BF5CAC-923C-45D1-88F5-27DCD6954BC0}" srcOrd="0" destOrd="0" presId="urn:microsoft.com/office/officeart/2005/8/layout/hierarchy4"/>
    <dgm:cxn modelId="{44D05ABC-5BC5-4D35-833D-1CE9DAB74EB9}" type="presParOf" srcId="{F8CBA2B1-1B19-468C-98B2-4AE654652A29}" destId="{66697D6E-BA78-4E50-B5C6-BD2D445CFA87}" srcOrd="0" destOrd="0" presId="urn:microsoft.com/office/officeart/2005/8/layout/hierarchy4"/>
    <dgm:cxn modelId="{DCF4F245-8791-4EA2-B396-AA52EE46E4E5}" type="presParOf" srcId="{66697D6E-BA78-4E50-B5C6-BD2D445CFA87}" destId="{B12B6168-8E7A-4F51-8CAB-33463B9EF6B1}" srcOrd="0" destOrd="0" presId="urn:microsoft.com/office/officeart/2005/8/layout/hierarchy4"/>
    <dgm:cxn modelId="{09BBF1C7-083E-440A-900F-38824B4C1C4F}" type="presParOf" srcId="{66697D6E-BA78-4E50-B5C6-BD2D445CFA87}" destId="{7B256AB2-AF0B-407C-AA9A-D6F36A43AA06}" srcOrd="1" destOrd="0" presId="urn:microsoft.com/office/officeart/2005/8/layout/hierarchy4"/>
    <dgm:cxn modelId="{BAB77C8B-08F3-4C86-9014-266E6061F8EE}" type="presParOf" srcId="{66697D6E-BA78-4E50-B5C6-BD2D445CFA87}" destId="{B1EDB6A8-D815-4576-8776-E2A8252DCAEF}" srcOrd="2" destOrd="0" presId="urn:microsoft.com/office/officeart/2005/8/layout/hierarchy4"/>
    <dgm:cxn modelId="{C3DA4B5B-5AD1-459A-A4CD-C8710E5DA563}" type="presParOf" srcId="{B1EDB6A8-D815-4576-8776-E2A8252DCAEF}" destId="{D98A016A-4094-4607-BAFC-5940F4482A84}" srcOrd="0" destOrd="0" presId="urn:microsoft.com/office/officeart/2005/8/layout/hierarchy4"/>
    <dgm:cxn modelId="{7DBD8DFA-A1C4-4F8A-AE2C-A9995501D01F}" type="presParOf" srcId="{D98A016A-4094-4607-BAFC-5940F4482A84}" destId="{0AEC3357-559A-47D2-A015-B3B60C9A405B}" srcOrd="0" destOrd="0" presId="urn:microsoft.com/office/officeart/2005/8/layout/hierarchy4"/>
    <dgm:cxn modelId="{FE3686BD-D2E3-4964-B6A8-4AF383AEE42D}" type="presParOf" srcId="{D98A016A-4094-4607-BAFC-5940F4482A84}" destId="{5641EC87-BAC0-46D3-8807-0D6351B6326B}" srcOrd="1" destOrd="0" presId="urn:microsoft.com/office/officeart/2005/8/layout/hierarchy4"/>
    <dgm:cxn modelId="{F06AB824-B759-49AF-BFA9-E2CC36EBC82E}" type="presParOf" srcId="{D98A016A-4094-4607-BAFC-5940F4482A84}" destId="{E23D1331-C9B6-4C32-A17E-0F6231D13C44}" srcOrd="2" destOrd="0" presId="urn:microsoft.com/office/officeart/2005/8/layout/hierarchy4"/>
    <dgm:cxn modelId="{5356E373-BF1E-48DC-A865-D8CD0B93F378}" type="presParOf" srcId="{E23D1331-C9B6-4C32-A17E-0F6231D13C44}" destId="{678A4BAF-A915-4F50-8396-40146E659F7B}" srcOrd="0" destOrd="0" presId="urn:microsoft.com/office/officeart/2005/8/layout/hierarchy4"/>
    <dgm:cxn modelId="{6D45CD8E-E806-4D10-80BC-05135098097B}" type="presParOf" srcId="{678A4BAF-A915-4F50-8396-40146E659F7B}" destId="{23FA2E87-0EB8-4EFD-9FF5-C801FB1CFCE8}" srcOrd="0" destOrd="0" presId="urn:microsoft.com/office/officeart/2005/8/layout/hierarchy4"/>
    <dgm:cxn modelId="{38D00FD6-1D8E-437B-A55E-FE3C85902203}" type="presParOf" srcId="{678A4BAF-A915-4F50-8396-40146E659F7B}" destId="{650E3DB5-6EA3-4DD9-917E-4BEF4BB5C055}" srcOrd="1" destOrd="0" presId="urn:microsoft.com/office/officeart/2005/8/layout/hierarchy4"/>
    <dgm:cxn modelId="{260A117C-7C22-4F01-A196-EC04A842BBDF}" type="presParOf" srcId="{B1EDB6A8-D815-4576-8776-E2A8252DCAEF}" destId="{A4BFAE50-2924-44A8-9E66-15E18ECBAE96}" srcOrd="1" destOrd="0" presId="urn:microsoft.com/office/officeart/2005/8/layout/hierarchy4"/>
    <dgm:cxn modelId="{845437E3-D344-4890-A28D-8CB7EFADFAD1}" type="presParOf" srcId="{B1EDB6A8-D815-4576-8776-E2A8252DCAEF}" destId="{CACDE570-A1E2-4FA1-B4F2-86184E171923}" srcOrd="2" destOrd="0" presId="urn:microsoft.com/office/officeart/2005/8/layout/hierarchy4"/>
    <dgm:cxn modelId="{D25D5B77-501C-48EE-88C5-4E6536866515}" type="presParOf" srcId="{CACDE570-A1E2-4FA1-B4F2-86184E171923}" destId="{E94FE7ED-0102-45AC-ADD2-A2503F581433}" srcOrd="0" destOrd="0" presId="urn:microsoft.com/office/officeart/2005/8/layout/hierarchy4"/>
    <dgm:cxn modelId="{B5A9E8CA-F263-4D30-9A11-ACEB0CC431D8}" type="presParOf" srcId="{CACDE570-A1E2-4FA1-B4F2-86184E171923}" destId="{ED83DAB9-144B-4D9A-A892-4E304ECD7954}" srcOrd="1" destOrd="0" presId="urn:microsoft.com/office/officeart/2005/8/layout/hierarchy4"/>
    <dgm:cxn modelId="{BD01C749-F9BF-4F78-890D-D9DB1A152E60}" type="presParOf" srcId="{CACDE570-A1E2-4FA1-B4F2-86184E171923}" destId="{F0908104-EAA4-42CC-B9B1-FD5541F6622D}" srcOrd="2" destOrd="0" presId="urn:microsoft.com/office/officeart/2005/8/layout/hierarchy4"/>
    <dgm:cxn modelId="{A6533133-5BB4-4FAF-B743-748C669F4F99}" type="presParOf" srcId="{F0908104-EAA4-42CC-B9B1-FD5541F6622D}" destId="{998B42BE-A403-408C-8C71-FED531C196FF}" srcOrd="0" destOrd="0" presId="urn:microsoft.com/office/officeart/2005/8/layout/hierarchy4"/>
    <dgm:cxn modelId="{C4ECD16D-4D67-4397-AAAE-B9F81AC788E2}" type="presParOf" srcId="{998B42BE-A403-408C-8C71-FED531C196FF}" destId="{DB11CFDD-2AD7-42DA-A408-AECE98B6DC63}" srcOrd="0" destOrd="0" presId="urn:microsoft.com/office/officeart/2005/8/layout/hierarchy4"/>
    <dgm:cxn modelId="{A44AF1C1-B310-4041-88FD-B85CE2694B9C}" type="presParOf" srcId="{998B42BE-A403-408C-8C71-FED531C196FF}" destId="{802568E2-982F-4F85-8520-DD65677C71C3}" srcOrd="1" destOrd="0" presId="urn:microsoft.com/office/officeart/2005/8/layout/hierarchy4"/>
    <dgm:cxn modelId="{CCC8EF64-7DFF-4F32-ABF7-AC5C23EEA4B4}" type="presParOf" srcId="{B1EDB6A8-D815-4576-8776-E2A8252DCAEF}" destId="{91591FA3-D090-4907-947E-04D830DD5D7D}" srcOrd="3" destOrd="0" presId="urn:microsoft.com/office/officeart/2005/8/layout/hierarchy4"/>
    <dgm:cxn modelId="{7B5EE4EA-CA92-40EE-9E28-CCA2FB1C6C3E}" type="presParOf" srcId="{B1EDB6A8-D815-4576-8776-E2A8252DCAEF}" destId="{0F189562-A575-4DBA-93EA-0D1FF8B25976}" srcOrd="4" destOrd="0" presId="urn:microsoft.com/office/officeart/2005/8/layout/hierarchy4"/>
    <dgm:cxn modelId="{E9795E0B-817A-4017-9A6F-DF0AEDDA06E9}" type="presParOf" srcId="{0F189562-A575-4DBA-93EA-0D1FF8B25976}" destId="{C4BF5CAC-923C-45D1-88F5-27DCD6954BC0}" srcOrd="0" destOrd="0" presId="urn:microsoft.com/office/officeart/2005/8/layout/hierarchy4"/>
    <dgm:cxn modelId="{97F6BDAF-6089-4C7E-8AFE-C768901953AC}" type="presParOf" srcId="{0F189562-A575-4DBA-93EA-0D1FF8B25976}" destId="{ED299B99-AD33-494A-B225-89DFFC50310E}" srcOrd="1" destOrd="0" presId="urn:microsoft.com/office/officeart/2005/8/layout/hierarchy4"/>
    <dgm:cxn modelId="{2EE1B2F6-E121-44E5-BC95-7A2C2CFC75AF}" type="presParOf" srcId="{0F189562-A575-4DBA-93EA-0D1FF8B25976}" destId="{0583A5D6-8BCF-4AF5-940E-C45B019C00B6}" srcOrd="2" destOrd="0" presId="urn:microsoft.com/office/officeart/2005/8/layout/hierarchy4"/>
    <dgm:cxn modelId="{D41130A4-9783-4863-9058-BEE38372AD60}" type="presParOf" srcId="{0583A5D6-8BCF-4AF5-940E-C45B019C00B6}" destId="{2F7B3737-AED7-4E5F-8989-5B70F6005496}" srcOrd="0" destOrd="0" presId="urn:microsoft.com/office/officeart/2005/8/layout/hierarchy4"/>
    <dgm:cxn modelId="{3B4B7A32-3CA1-4C14-B67D-E5D5412680C1}" type="presParOf" srcId="{2F7B3737-AED7-4E5F-8989-5B70F6005496}" destId="{E5C97991-0EF2-43E6-9F3E-5F8B66278FC8}" srcOrd="0" destOrd="0" presId="urn:microsoft.com/office/officeart/2005/8/layout/hierarchy4"/>
    <dgm:cxn modelId="{8A7783BE-DE29-44F3-A3A9-D38E1BC9630C}" type="presParOf" srcId="{2F7B3737-AED7-4E5F-8989-5B70F6005496}" destId="{0CF5F818-B3C8-4E87-A80A-7422C51E72F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2B6168-8E7A-4F51-8CAB-33463B9EF6B1}">
      <dsp:nvSpPr>
        <dsp:cNvPr id="0" name=""/>
        <dsp:cNvSpPr/>
      </dsp:nvSpPr>
      <dsp:spPr>
        <a:xfrm>
          <a:off x="1628" y="1213"/>
          <a:ext cx="8500981" cy="1424285"/>
        </a:xfrm>
        <a:prstGeom prst="roundRect">
          <a:avLst>
            <a:gd name="adj" fmla="val 10000"/>
          </a:avLst>
        </a:prstGeom>
        <a:solidFill>
          <a:srgbClr val="D16349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Óptica </a:t>
          </a:r>
          <a:endParaRPr lang="es-MX" sz="6500" kern="1200" dirty="0">
            <a:solidFill>
              <a:sysClr val="window" lastClr="FFFFFF"/>
            </a:solidFill>
            <a:latin typeface="Georgia"/>
            <a:ea typeface="+mn-ea"/>
            <a:cs typeface="+mn-cs"/>
          </a:endParaRPr>
        </a:p>
      </dsp:txBody>
      <dsp:txXfrm>
        <a:off x="43344" y="42929"/>
        <a:ext cx="8417549" cy="1340853"/>
      </dsp:txXfrm>
    </dsp:sp>
    <dsp:sp modelId="{0AEC3357-559A-47D2-A015-B3B60C9A405B}">
      <dsp:nvSpPr>
        <dsp:cNvPr id="0" name=""/>
        <dsp:cNvSpPr/>
      </dsp:nvSpPr>
      <dsp:spPr>
        <a:xfrm>
          <a:off x="107296" y="1613792"/>
          <a:ext cx="2779863" cy="1424285"/>
        </a:xfrm>
        <a:prstGeom prst="roundRect">
          <a:avLst>
            <a:gd name="adj" fmla="val 10000"/>
          </a:avLst>
        </a:prstGeom>
        <a:solidFill>
          <a:srgbClr val="8CADAE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600" kern="1200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Geométrica </a:t>
          </a:r>
          <a:endParaRPr lang="es-MX" sz="3600" kern="1200" dirty="0">
            <a:solidFill>
              <a:sysClr val="window" lastClr="FFFFFF"/>
            </a:solidFill>
            <a:latin typeface="Georgia"/>
            <a:ea typeface="+mn-ea"/>
            <a:cs typeface="+mn-cs"/>
          </a:endParaRPr>
        </a:p>
      </dsp:txBody>
      <dsp:txXfrm>
        <a:off x="149012" y="1655508"/>
        <a:ext cx="2696431" cy="1340853"/>
      </dsp:txXfrm>
    </dsp:sp>
    <dsp:sp modelId="{23FA2E87-0EB8-4EFD-9FF5-C801FB1CFCE8}">
      <dsp:nvSpPr>
        <dsp:cNvPr id="0" name=""/>
        <dsp:cNvSpPr/>
      </dsp:nvSpPr>
      <dsp:spPr>
        <a:xfrm>
          <a:off x="295387" y="3146501"/>
          <a:ext cx="2208940" cy="1424285"/>
        </a:xfrm>
        <a:prstGeom prst="roundRect">
          <a:avLst>
            <a:gd name="adj" fmla="val 10000"/>
          </a:avLst>
        </a:prstGeom>
        <a:solidFill>
          <a:srgbClr val="8C7B70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Propagación rectilínea.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Velocidad finita.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Reflexión.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Refracción.</a:t>
          </a:r>
          <a:endParaRPr lang="es-MX" sz="1500" kern="1200" dirty="0">
            <a:solidFill>
              <a:sysClr val="window" lastClr="FFFFFF"/>
            </a:solidFill>
            <a:latin typeface="Georgia"/>
            <a:ea typeface="+mn-ea"/>
            <a:cs typeface="+mn-cs"/>
          </a:endParaRPr>
        </a:p>
      </dsp:txBody>
      <dsp:txXfrm>
        <a:off x="337103" y="3188217"/>
        <a:ext cx="2125508" cy="1340853"/>
      </dsp:txXfrm>
    </dsp:sp>
    <dsp:sp modelId="{E94FE7ED-0102-45AC-ADD2-A2503F581433}">
      <dsp:nvSpPr>
        <dsp:cNvPr id="0" name=""/>
        <dsp:cNvSpPr/>
      </dsp:nvSpPr>
      <dsp:spPr>
        <a:xfrm>
          <a:off x="2994315" y="1613792"/>
          <a:ext cx="2658857" cy="1424285"/>
        </a:xfrm>
        <a:prstGeom prst="roundRect">
          <a:avLst>
            <a:gd name="adj" fmla="val 10000"/>
          </a:avLst>
        </a:prstGeom>
        <a:solidFill>
          <a:srgbClr val="8CADAE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600" kern="1200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Física </a:t>
          </a:r>
          <a:endParaRPr lang="es-MX" sz="3600" kern="1200" dirty="0">
            <a:solidFill>
              <a:sysClr val="window" lastClr="FFFFFF"/>
            </a:solidFill>
            <a:latin typeface="Georgia"/>
            <a:ea typeface="+mn-ea"/>
            <a:cs typeface="+mn-cs"/>
          </a:endParaRPr>
        </a:p>
      </dsp:txBody>
      <dsp:txXfrm>
        <a:off x="3036031" y="1655508"/>
        <a:ext cx="2575425" cy="1340853"/>
      </dsp:txXfrm>
    </dsp:sp>
    <dsp:sp modelId="{DB11CFDD-2AD7-42DA-A408-AECE98B6DC63}">
      <dsp:nvSpPr>
        <dsp:cNvPr id="0" name=""/>
        <dsp:cNvSpPr/>
      </dsp:nvSpPr>
      <dsp:spPr>
        <a:xfrm>
          <a:off x="3200298" y="3146501"/>
          <a:ext cx="2208940" cy="1424285"/>
        </a:xfrm>
        <a:prstGeom prst="roundRect">
          <a:avLst>
            <a:gd name="adj" fmla="val 10000"/>
          </a:avLst>
        </a:prstGeom>
        <a:solidFill>
          <a:srgbClr val="8C7B70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Difracción.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Interferencia.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Polarización.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Doble refracción.</a:t>
          </a:r>
          <a:endParaRPr lang="es-MX" sz="1500" kern="1200" dirty="0">
            <a:solidFill>
              <a:sysClr val="window" lastClr="FFFFFF"/>
            </a:solidFill>
            <a:latin typeface="Georgia"/>
            <a:ea typeface="+mn-ea"/>
            <a:cs typeface="+mn-cs"/>
          </a:endParaRPr>
        </a:p>
      </dsp:txBody>
      <dsp:txXfrm>
        <a:off x="3242014" y="3188217"/>
        <a:ext cx="2125508" cy="1340853"/>
      </dsp:txXfrm>
    </dsp:sp>
    <dsp:sp modelId="{C4BF5CAC-923C-45D1-88F5-27DCD6954BC0}">
      <dsp:nvSpPr>
        <dsp:cNvPr id="0" name=""/>
        <dsp:cNvSpPr/>
      </dsp:nvSpPr>
      <dsp:spPr>
        <a:xfrm>
          <a:off x="5747980" y="1578017"/>
          <a:ext cx="2674563" cy="1424285"/>
        </a:xfrm>
        <a:prstGeom prst="roundRect">
          <a:avLst>
            <a:gd name="adj" fmla="val 10000"/>
          </a:avLst>
        </a:prstGeom>
        <a:solidFill>
          <a:srgbClr val="8CADAE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600" kern="1200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Cuántica </a:t>
          </a:r>
          <a:endParaRPr lang="es-MX" sz="3600" kern="1200" dirty="0">
            <a:solidFill>
              <a:sysClr val="window" lastClr="FFFFFF"/>
            </a:solidFill>
            <a:latin typeface="Georgia"/>
            <a:ea typeface="+mn-ea"/>
            <a:cs typeface="+mn-cs"/>
          </a:endParaRPr>
        </a:p>
      </dsp:txBody>
      <dsp:txXfrm>
        <a:off x="5789696" y="1619733"/>
        <a:ext cx="2591131" cy="1340853"/>
      </dsp:txXfrm>
    </dsp:sp>
    <dsp:sp modelId="{E5C97991-0EF2-43E6-9F3E-5F8B66278FC8}">
      <dsp:nvSpPr>
        <dsp:cNvPr id="0" name=""/>
        <dsp:cNvSpPr/>
      </dsp:nvSpPr>
      <dsp:spPr>
        <a:xfrm>
          <a:off x="6052560" y="3146501"/>
          <a:ext cx="2208940" cy="1424285"/>
        </a:xfrm>
        <a:prstGeom prst="roundRect">
          <a:avLst>
            <a:gd name="adj" fmla="val 10000"/>
          </a:avLst>
        </a:prstGeom>
        <a:solidFill>
          <a:srgbClr val="8C7B70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Efecto fotoeléctrico.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Efecto Compton.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Excitación atómica.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>
              <a:solidFill>
                <a:sysClr val="window" lastClr="FFFFFF"/>
              </a:solidFill>
              <a:latin typeface="Georgia"/>
              <a:ea typeface="+mn-ea"/>
              <a:cs typeface="+mn-cs"/>
            </a:rPr>
            <a:t>Producción de pares.</a:t>
          </a:r>
          <a:endParaRPr lang="es-MX" sz="1500" kern="1200" dirty="0">
            <a:solidFill>
              <a:sysClr val="window" lastClr="FFFFFF"/>
            </a:solidFill>
            <a:latin typeface="Georgia"/>
            <a:ea typeface="+mn-ea"/>
            <a:cs typeface="+mn-cs"/>
          </a:endParaRPr>
        </a:p>
      </dsp:txBody>
      <dsp:txXfrm>
        <a:off x="6094276" y="3188217"/>
        <a:ext cx="2125508" cy="13408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 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Física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 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Óptica y Física Moderna (Clasificación de la Óptica)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endParaRPr lang="es-MX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L.S.C.  José Rodolfo Herrerías Peralta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 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Enero / Junio 2016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19256" cy="1656184"/>
          </a:xfrm>
        </p:spPr>
        <p:txBody>
          <a:bodyPr>
            <a:normAutofit fontScale="90000"/>
          </a:bodyPr>
          <a:lstStyle/>
          <a:p>
            <a:r>
              <a:rPr lang="fr-FR" sz="2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sz="2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lnSpcReduction="10000"/>
          </a:bodyPr>
          <a:lstStyle/>
          <a:p>
            <a:r>
              <a:rPr lang="es-MX" dirty="0"/>
              <a:t>Refracción </a:t>
            </a:r>
          </a:p>
          <a:p>
            <a:pPr marL="1097280" lvl="4" indent="0">
              <a:buNone/>
            </a:pPr>
            <a:r>
              <a:rPr lang="es-MX" sz="2400" dirty="0"/>
              <a:t>Una onda de luz que pasa por un medio de una densidad a otro de distinta densidad, sufre una desviación en su trayectoria.</a:t>
            </a:r>
          </a:p>
          <a:p>
            <a:pPr marL="1097280" lvl="4" indent="0">
              <a:buNone/>
            </a:pPr>
            <a:endParaRPr lang="es-MX" sz="2400" dirty="0"/>
          </a:p>
          <a:p>
            <a:pPr marL="1097280" lvl="4" indent="0">
              <a:buNone/>
            </a:pPr>
            <a:r>
              <a:rPr lang="es-MX" sz="2400" dirty="0"/>
              <a:t>1ª ley de refracción: el seno del ángulo de incidencia entre el seno de cada ángulo de refracción son iguales para cada par de sustancia.</a:t>
            </a:r>
          </a:p>
          <a:p>
            <a:pPr marL="1097280" lvl="4" indent="0">
              <a:buNone/>
            </a:pPr>
            <a:endParaRPr lang="es-MX" sz="2400" dirty="0"/>
          </a:p>
          <a:p>
            <a:pPr marL="1097280" lvl="4" indent="0">
              <a:buNone/>
            </a:pPr>
            <a:r>
              <a:rPr lang="es-MX" sz="2400" dirty="0"/>
              <a:t>2ª ley de refracción: el ángulo de incidencia, el rayo refractado y la normal se encuentran en un mismo plano</a:t>
            </a:r>
            <a:r>
              <a:rPr lang="es-MX" sz="2400" dirty="0" smtClean="0"/>
              <a:t>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47705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 smtClean="0"/>
              <a:t>Referencias bibliográficas:</a:t>
            </a:r>
          </a:p>
          <a:p>
            <a:r>
              <a:rPr lang="es-MX" dirty="0" smtClean="0"/>
              <a:t>García Ordaz, M. I., &amp; Vargas Nava, M. (2013) Óptica y Física Moderna. México: Book </a:t>
            </a:r>
            <a:r>
              <a:rPr lang="es-MX" dirty="0" err="1" smtClean="0"/>
              <a:t>Mart</a:t>
            </a:r>
            <a:r>
              <a:rPr lang="es-MX" dirty="0" smtClean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097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19256" cy="1656184"/>
          </a:xfrm>
        </p:spPr>
        <p:txBody>
          <a:bodyPr>
            <a:normAutofit fontScale="90000"/>
          </a:bodyPr>
          <a:lstStyle/>
          <a:p>
            <a:r>
              <a:rPr lang="fr-FR" sz="2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sz="2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fr-FR" sz="1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sz="1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Clasificación de la Óptica</a:t>
            </a: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464496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 algn="ctr">
              <a:lnSpc>
                <a:spcPct val="90000"/>
              </a:lnSpc>
              <a:buNone/>
            </a:pPr>
            <a:r>
              <a:rPr lang="fr-FR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sz="8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sz="8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algn="ctr">
              <a:lnSpc>
                <a:spcPct val="90000"/>
              </a:lnSpc>
              <a:buNone/>
            </a:pPr>
            <a:endParaRPr lang="fr-FR" sz="8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Optics </a:t>
            </a:r>
            <a:r>
              <a:rPr 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 the branch of physics that studies the light, its nature and its phenomena. For this purpose, it is classified in three ways for study: geometrical optics, physical optics and quantum optics.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buNone/>
            </a:pPr>
            <a:endParaRPr lang="fr-FR" sz="8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170000"/>
              </a:lnSpc>
              <a:buNone/>
            </a:pPr>
            <a:r>
              <a:rPr lang="fr-FR" sz="8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Optics, light, phenomena, geometrical, physical, quantum.</a:t>
            </a:r>
            <a:endParaRPr lang="es-MX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19256" cy="1656184"/>
          </a:xfrm>
        </p:spPr>
        <p:txBody>
          <a:bodyPr>
            <a:normAutofit fontScale="90000"/>
          </a:bodyPr>
          <a:lstStyle/>
          <a:p>
            <a:r>
              <a:rPr lang="fr-FR" sz="2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sz="2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MX" dirty="0"/>
          </a:p>
        </p:txBody>
      </p:sp>
      <p:graphicFrame>
        <p:nvGraphicFramePr>
          <p:cNvPr id="6" name="7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3304104"/>
              </p:ext>
            </p:extLst>
          </p:nvPr>
        </p:nvGraphicFramePr>
        <p:xfrm>
          <a:off x="314709" y="1124744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2983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19256" cy="1656184"/>
          </a:xfrm>
        </p:spPr>
        <p:txBody>
          <a:bodyPr>
            <a:normAutofit fontScale="90000"/>
          </a:bodyPr>
          <a:lstStyle/>
          <a:p>
            <a:r>
              <a:rPr lang="fr-FR" sz="2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sz="2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Difracción</a:t>
            </a:r>
          </a:p>
          <a:p>
            <a:pPr marL="1097280" lvl="4" indent="0">
              <a:buNone/>
            </a:pPr>
            <a:r>
              <a:rPr lang="es-ES_tradnl" sz="2400" dirty="0">
                <a:solidFill>
                  <a:srgbClr val="000000"/>
                </a:solidFill>
              </a:rPr>
              <a:t>Es el cambio en la dirección de propagación que sufre una onda, sin cambiar de medio, cuando se encuentra un obstáculo en su camino.</a:t>
            </a:r>
            <a:endParaRPr lang="es-ES" sz="2400" b="1" dirty="0">
              <a:solidFill>
                <a:srgbClr val="000000"/>
              </a:solidFill>
            </a:endParaRPr>
          </a:p>
          <a:p>
            <a:r>
              <a:rPr lang="es-MX" dirty="0"/>
              <a:t>Polarización </a:t>
            </a:r>
          </a:p>
          <a:p>
            <a:pPr marL="1097280" lvl="4" indent="0" algn="just">
              <a:buNone/>
            </a:pPr>
            <a:r>
              <a:rPr lang="es-ES" sz="2800" dirty="0"/>
              <a:t>Es la propiedad por la cual uno o más de los múltiples planos en que vibran las ondas de luz se filtra impidiendo su paso. Esto produce efectos como eliminación de brillos.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5637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19256" cy="1656184"/>
          </a:xfrm>
        </p:spPr>
        <p:txBody>
          <a:bodyPr>
            <a:normAutofit fontScale="90000"/>
          </a:bodyPr>
          <a:lstStyle/>
          <a:p>
            <a:r>
              <a:rPr lang="fr-FR" sz="2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sz="2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Interferencia </a:t>
            </a:r>
          </a:p>
          <a:p>
            <a:pPr marL="1097280" lvl="4" indent="0">
              <a:buNone/>
            </a:pPr>
            <a:r>
              <a:rPr lang="es-MX" sz="2400" dirty="0"/>
              <a:t>Ocurre cuando un tren de ondas se propaga y se superpone. Es decir, cuando se cruzan dos o más ondas de la misma naturaleza y con la misma longitud de onda.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5297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19256" cy="1656184"/>
          </a:xfrm>
        </p:spPr>
        <p:txBody>
          <a:bodyPr>
            <a:normAutofit fontScale="90000"/>
          </a:bodyPr>
          <a:lstStyle/>
          <a:p>
            <a:r>
              <a:rPr lang="fr-FR" sz="2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sz="2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u="sng" dirty="0"/>
              <a:t>Efecto fotoeléctrico</a:t>
            </a:r>
            <a:r>
              <a:rPr lang="es-ES" sz="2800" u="sng" dirty="0" smtClean="0"/>
              <a:t>.</a:t>
            </a:r>
          </a:p>
          <a:p>
            <a:endParaRPr lang="es-ES" sz="2800" u="sng" dirty="0"/>
          </a:p>
          <a:p>
            <a:pPr marL="1097280" lvl="4" indent="0">
              <a:buNone/>
            </a:pPr>
            <a:r>
              <a:rPr lang="es-ES" sz="2400" u="sng" dirty="0"/>
              <a:t>Consiste en la transformación  de energía luminosa a energía eléctrica,</a:t>
            </a:r>
            <a:r>
              <a:rPr lang="es-ES" sz="2400" dirty="0"/>
              <a:t>  cuando un rayo de luz  de determinada frecuencia  incide sobre una placa metálica arrancándole un haz de electrones, por lo que se genera una corriente eléctrica</a:t>
            </a:r>
            <a:endParaRPr lang="es-MX" sz="2400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4499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19256" cy="1656184"/>
          </a:xfrm>
        </p:spPr>
        <p:txBody>
          <a:bodyPr>
            <a:normAutofit fontScale="90000"/>
          </a:bodyPr>
          <a:lstStyle/>
          <a:p>
            <a:r>
              <a:rPr lang="fr-FR" sz="2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sz="2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/>
              <a:t>Efecto </a:t>
            </a:r>
            <a:r>
              <a:rPr lang="es-MX" dirty="0" err="1"/>
              <a:t>Compton</a:t>
            </a:r>
            <a:r>
              <a:rPr lang="es-MX" dirty="0"/>
              <a:t>.</a:t>
            </a:r>
          </a:p>
          <a:p>
            <a:pPr marL="1097280" lvl="4" indent="0">
              <a:buNone/>
            </a:pPr>
            <a:r>
              <a:rPr lang="es-MX" sz="2400" dirty="0"/>
              <a:t>En 1921, A. H. </a:t>
            </a:r>
            <a:r>
              <a:rPr lang="es-MX" sz="2400" dirty="0" err="1"/>
              <a:t>Compton</a:t>
            </a:r>
            <a:r>
              <a:rPr lang="es-MX" sz="2400" dirty="0"/>
              <a:t>, determinó el movimiento de un fotón y un electrón antes y después de un choque entre ellos, encontrando que se comportaban como cuerpos materiales con energía cinética y cantidad de movimiento, conservando ambas magnitudes después del choque.</a:t>
            </a:r>
          </a:p>
          <a:p>
            <a:pPr marL="1097280" lvl="4" indent="0">
              <a:buNone/>
            </a:pPr>
            <a:endParaRPr lang="es-MX" sz="2400" dirty="0"/>
          </a:p>
          <a:p>
            <a:r>
              <a:rPr lang="es-MX" dirty="0"/>
              <a:t>Excitación atómica</a:t>
            </a:r>
          </a:p>
          <a:p>
            <a:pPr marL="1097280" lvl="4" indent="0">
              <a:buNone/>
            </a:pPr>
            <a:r>
              <a:rPr lang="es-MX" sz="2400" dirty="0"/>
              <a:t>Un átomo excitado libera su exceso de energía emitiéndolo en forma de fotón.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1469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19256" cy="1656184"/>
          </a:xfrm>
        </p:spPr>
        <p:txBody>
          <a:bodyPr>
            <a:normAutofit fontScale="90000"/>
          </a:bodyPr>
          <a:lstStyle/>
          <a:p>
            <a:r>
              <a:rPr lang="fr-FR" sz="2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sz="2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/>
              <a:t>Propagación rectilínea</a:t>
            </a:r>
            <a:r>
              <a:rPr lang="es-MX" dirty="0" smtClean="0"/>
              <a:t>.</a:t>
            </a:r>
          </a:p>
          <a:p>
            <a:pPr marL="0" indent="0">
              <a:buNone/>
            </a:pPr>
            <a:endParaRPr lang="es-MX" dirty="0"/>
          </a:p>
          <a:p>
            <a:pPr marL="400050" lvl="1" indent="0">
              <a:buNone/>
            </a:pPr>
            <a:r>
              <a:rPr lang="es-MX" dirty="0" smtClean="0"/>
              <a:t>La </a:t>
            </a:r>
            <a:r>
              <a:rPr lang="es-MX" dirty="0"/>
              <a:t>luz se propaga en línea recta. </a:t>
            </a:r>
          </a:p>
          <a:p>
            <a:pPr marL="400050" lvl="1" indent="0">
              <a:buNone/>
            </a:pPr>
            <a:r>
              <a:rPr lang="es-MX" dirty="0" smtClean="0"/>
              <a:t>Un </a:t>
            </a:r>
            <a:r>
              <a:rPr lang="es-MX" dirty="0"/>
              <a:t>hecho que demuestra la propagación rectilínea de la luz es la formación de sombras. </a:t>
            </a:r>
          </a:p>
          <a:p>
            <a:pPr marL="400050" lvl="1" indent="0">
              <a:buNone/>
            </a:pPr>
            <a:r>
              <a:rPr lang="es-MX" dirty="0"/>
              <a:t>Una sombra es una silueta oscura con la forma del objeto.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5972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19256" cy="1656184"/>
          </a:xfrm>
        </p:spPr>
        <p:txBody>
          <a:bodyPr>
            <a:normAutofit fontScale="90000"/>
          </a:bodyPr>
          <a:lstStyle/>
          <a:p>
            <a:r>
              <a:rPr lang="fr-FR" sz="2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sz="2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Reflexión </a:t>
            </a:r>
          </a:p>
          <a:p>
            <a:pPr marL="1097280" lvl="4" indent="0">
              <a:buNone/>
            </a:pPr>
            <a:r>
              <a:rPr lang="es-ES" sz="2400" dirty="0"/>
              <a:t>Cuando un rayo incide sobre una superficie pulida y lisa y rebota hacia el mismo medio decimos que se refleja.</a:t>
            </a:r>
          </a:p>
          <a:p>
            <a:pPr marL="1097280" lvl="4" indent="0">
              <a:buNone/>
            </a:pPr>
            <a:endParaRPr lang="es-ES" sz="2400" dirty="0"/>
          </a:p>
          <a:p>
            <a:pPr marL="1097280" lvl="4" indent="0">
              <a:buNone/>
            </a:pPr>
            <a:r>
              <a:rPr lang="es-ES" sz="2400" dirty="0"/>
              <a:t>1ª ley de reflexión: el ángulo de incidencia y de reflexión son iguales.</a:t>
            </a:r>
          </a:p>
          <a:p>
            <a:pPr marL="1097280" lvl="4" indent="0">
              <a:buNone/>
            </a:pPr>
            <a:endParaRPr lang="es-ES" sz="2400" dirty="0"/>
          </a:p>
          <a:p>
            <a:pPr marL="1097280" lvl="4" indent="0">
              <a:buNone/>
            </a:pPr>
            <a:r>
              <a:rPr lang="es-ES" sz="2400" dirty="0"/>
              <a:t>2ª ley de reflexión: el rayo de incidencia el rayo reflejado y la normal se encuentran en un mismo plano.</a:t>
            </a:r>
            <a:endParaRPr lang="es-MX" sz="2400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6574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1318</TotalTime>
  <Words>479</Words>
  <Application>Microsoft Office PowerPoint</Application>
  <PresentationFormat>Presentación en pantalla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Presentación de PowerPoint</vt:lpstr>
      <vt:lpstr> Tema:  Clasificación de la Óptica  </vt:lpstr>
      <vt:lpstr>  </vt:lpstr>
      <vt:lpstr>  </vt:lpstr>
      <vt:lpstr>  </vt:lpstr>
      <vt:lpstr>  </vt:lpstr>
      <vt:lpstr>  </vt:lpstr>
      <vt:lpstr>  </vt:lpstr>
      <vt:lpstr>  </vt:lpstr>
      <vt:lpstr>  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Tina</cp:lastModifiedBy>
  <cp:revision>71</cp:revision>
  <dcterms:created xsi:type="dcterms:W3CDTF">2014-07-09T15:06:15Z</dcterms:created>
  <dcterms:modified xsi:type="dcterms:W3CDTF">2016-01-19T22:28:26Z</dcterms:modified>
</cp:coreProperties>
</file>