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3" r:id="rId6"/>
    <p:sldId id="260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66"/>
    <a:srgbClr val="FFFF66"/>
    <a:srgbClr val="CC66FF"/>
    <a:srgbClr val="33CC33"/>
    <a:srgbClr val="00CC00"/>
    <a:srgbClr val="FFCC00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11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Informática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Informática I (Introducción)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L.I.E.  José Juan Arista Hernández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Enero / Junio 2015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4 Rectángulo redondeado"/>
          <p:cNvSpPr/>
          <p:nvPr/>
        </p:nvSpPr>
        <p:spPr>
          <a:xfrm>
            <a:off x="467544" y="548680"/>
            <a:ext cx="8208912" cy="5400600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Referencias bibliográficas:</a:t>
            </a:r>
          </a:p>
          <a:p>
            <a:pPr algn="ctr"/>
            <a:endParaRPr lang="es-MX" sz="24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Introducción a la computación, Peter Norton, McGraw-Hill Interamericana, Sexta Edición, Impreso en México, ISBN 0-07-297890-2</a:t>
            </a:r>
          </a:p>
          <a:p>
            <a:pPr algn="just"/>
            <a:endParaRPr lang="es-MX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Informática para preparatoria, Cecilia Pérez Chávez, ST Editorial, Primera edición, Impreso en México, ISBN 978 607 7529 54 5</a:t>
            </a:r>
          </a:p>
          <a:p>
            <a:pPr algn="just"/>
            <a:endParaRPr lang="es-MX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Introducción a la Informática, George </a:t>
            </a:r>
            <a:r>
              <a:rPr lang="es-MX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Beekman</a:t>
            </a: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MX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Parson</a:t>
            </a: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Prentice Hall, Sexta Edición, Impreso en España, ISBN 13: 978-84-205-4345-1</a:t>
            </a:r>
            <a:endParaRPr lang="es-MX" sz="2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97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656184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fr-FR" sz="1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1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Computing (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Introduction)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8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Nowadays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Computer Science is involved in all the activities of our society. The automation of processes is a constant. Therefore, it is important to know the meaning of some of the basic concepts that help us have a better comprehension of the information. </a:t>
            </a:r>
            <a:endParaRPr lang="es-MX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170000"/>
              </a:lnSpc>
              <a:buNone/>
            </a:pPr>
            <a:r>
              <a:rPr lang="fr-FR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Computer science, information, 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units of measure of 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information, computer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process, 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file 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types.</a:t>
            </a:r>
            <a:endParaRPr lang="es-MX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Introducción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395536" y="1844183"/>
            <a:ext cx="8352928" cy="3168993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endParaRPr lang="es-MX" sz="2400" b="1" u="sng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>
              <a:defRPr/>
            </a:pPr>
            <a:r>
              <a:rPr lang="es-MX" sz="2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DATOS</a:t>
            </a:r>
            <a:r>
              <a:rPr lang="es-MX" sz="24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hechos y cifras aisladas y que su interpretación 	    puede ser relativa.</a:t>
            </a:r>
          </a:p>
          <a:p>
            <a:pPr algn="just"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</a:p>
          <a:p>
            <a:pPr algn="ctr">
              <a:defRPr/>
            </a:pPr>
            <a:r>
              <a:rPr lang="es-ES" sz="2400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dato no tiene valor semántico (sentido) en sí mismo.</a:t>
            </a:r>
          </a:p>
          <a:p>
            <a:pPr algn="just">
              <a:defRPr/>
            </a:pPr>
            <a:endParaRPr lang="es-ES" sz="2400" b="1" u="sng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>
              <a:defRPr/>
            </a:pPr>
            <a:r>
              <a:rPr lang="es-ES" sz="24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INFORMACIÓN: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Es  un  conjunto  organizado   de  datos 		</a:t>
            </a:r>
            <a:r>
              <a:rPr lang="es-E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procesados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que constituyen un mensaje   </a:t>
            </a:r>
          </a:p>
          <a:p>
            <a:pPr algn="just"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sobre un determinado ente o fenómeno .</a:t>
            </a:r>
          </a:p>
          <a:p>
            <a:pPr algn="ctr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293096"/>
            <a:ext cx="5400600" cy="1507490"/>
          </a:xfrm>
          <a:prstGeom prst="roundRect">
            <a:avLst>
              <a:gd name="adj" fmla="val 16667"/>
            </a:avLst>
          </a:prstGeom>
          <a:ln w="28575">
            <a:solidFill>
              <a:schemeClr val="accent6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4 Rectángulo redondeado"/>
          <p:cNvSpPr/>
          <p:nvPr/>
        </p:nvSpPr>
        <p:spPr>
          <a:xfrm>
            <a:off x="653653" y="1052736"/>
            <a:ext cx="7806779" cy="2736945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endParaRPr lang="es-MX" sz="24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>
              <a:defRPr/>
            </a:pPr>
            <a:r>
              <a:rPr lang="es-ES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PROCESO</a:t>
            </a:r>
            <a:r>
              <a:rPr lang="es-ES" sz="2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s-ES" sz="2400" b="1" dirty="0">
                <a:solidFill>
                  <a:schemeClr val="tx1"/>
                </a:solidFill>
              </a:rPr>
              <a:t> </a:t>
            </a:r>
            <a:r>
              <a:rPr lang="es-ES" sz="2400" b="1" dirty="0" smtClean="0">
                <a:solidFill>
                  <a:schemeClr val="tx1"/>
                </a:solidFill>
              </a:rPr>
              <a:t>  </a:t>
            </a:r>
            <a:r>
              <a:rPr lang="es-ES" sz="2400" dirty="0" smtClean="0">
                <a:solidFill>
                  <a:schemeClr val="tx1"/>
                </a:solidFill>
              </a:rPr>
              <a:t>(</a:t>
            </a:r>
            <a:r>
              <a:rPr lang="es-ES" sz="2400" dirty="0">
                <a:solidFill>
                  <a:schemeClr val="tx1"/>
                </a:solidFill>
              </a:rPr>
              <a:t>Del latín </a:t>
            </a:r>
            <a:r>
              <a:rPr lang="es-ES" sz="2400" i="1" dirty="0" err="1">
                <a:solidFill>
                  <a:schemeClr val="tx1"/>
                </a:solidFill>
              </a:rPr>
              <a:t>processus</a:t>
            </a:r>
            <a:r>
              <a:rPr lang="es-ES" sz="2400" dirty="0">
                <a:solidFill>
                  <a:schemeClr val="tx1"/>
                </a:solidFill>
              </a:rPr>
              <a:t>) es un conjunto de 				actividades o 		eventos que se 			realizan o suceden (alternativa  o 				simultáneamente) con un determinado fin.</a:t>
            </a:r>
          </a:p>
          <a:p>
            <a:pPr algn="just">
              <a:defRPr/>
            </a:pPr>
            <a:endParaRPr lang="es-MX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17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4 Rectángulo redondeado"/>
          <p:cNvSpPr/>
          <p:nvPr/>
        </p:nvSpPr>
        <p:spPr>
          <a:xfrm>
            <a:off x="323528" y="908720"/>
            <a:ext cx="8568952" cy="1800200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Unidades de medida de la información</a:t>
            </a:r>
          </a:p>
          <a:p>
            <a:pPr algn="just"/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MX" sz="2400" dirty="0" smtClean="0">
                <a:solidFill>
                  <a:schemeClr val="tx1"/>
                </a:solidFill>
              </a:rPr>
              <a:t>Se refiere a la forma de medir la memoria y el almacenamiento  de información en las computadoras.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MX" sz="24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55" t="39470" r="47923" b="31290"/>
          <a:stretch/>
        </p:blipFill>
        <p:spPr bwMode="auto">
          <a:xfrm>
            <a:off x="683568" y="2867764"/>
            <a:ext cx="7704856" cy="2937500"/>
          </a:xfrm>
          <a:prstGeom prst="rect">
            <a:avLst/>
          </a:prstGeom>
          <a:ln w="38100" cap="sq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17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348880"/>
            <a:ext cx="8229600" cy="485740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4 Rectángulo redondeado"/>
          <p:cNvSpPr/>
          <p:nvPr/>
        </p:nvSpPr>
        <p:spPr>
          <a:xfrm>
            <a:off x="323528" y="908720"/>
            <a:ext cx="8568952" cy="5040560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INFORMÁTICA</a:t>
            </a:r>
            <a:r>
              <a:rPr lang="es-MX" sz="2400" dirty="0">
                <a:solidFill>
                  <a:schemeClr val="tx1"/>
                </a:solidFill>
              </a:rPr>
              <a:t>:  El termino proviene del francés </a:t>
            </a:r>
            <a:r>
              <a:rPr lang="es-MX" sz="2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informatique</a:t>
            </a:r>
            <a:r>
              <a:rPr lang="es-MX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algn="just"/>
            <a:r>
              <a:rPr lang="es-MX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</a:t>
            </a:r>
            <a:r>
              <a:rPr lang="es-MX" sz="2400" dirty="0" smtClean="0">
                <a:solidFill>
                  <a:schemeClr val="tx1"/>
                </a:solidFill>
              </a:rPr>
              <a:t>(información &amp; </a:t>
            </a:r>
            <a:r>
              <a:rPr lang="es-MX" sz="2400" dirty="0">
                <a:solidFill>
                  <a:schemeClr val="tx1"/>
                </a:solidFill>
              </a:rPr>
              <a:t>automática</a:t>
            </a:r>
            <a:r>
              <a:rPr lang="es-MX" sz="24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endParaRPr lang="es-MX" sz="2400" dirty="0">
              <a:solidFill>
                <a:schemeClr val="tx1"/>
              </a:solidFill>
            </a:endParaRPr>
          </a:p>
          <a:p>
            <a:pPr algn="just"/>
            <a:r>
              <a:rPr lang="es-MX" sz="2400" dirty="0" smtClean="0">
                <a:solidFill>
                  <a:schemeClr val="tx1"/>
                </a:solidFill>
              </a:rPr>
              <a:t>La informática se refiere al manejo de la información de manera automatizada y a través de equipos de cómputo. </a:t>
            </a:r>
          </a:p>
          <a:p>
            <a:pPr algn="just"/>
            <a:r>
              <a:rPr lang="es-MX" sz="2400" dirty="0" smtClean="0">
                <a:solidFill>
                  <a:schemeClr val="tx1"/>
                </a:solidFill>
              </a:rPr>
              <a:t> </a:t>
            </a:r>
            <a:r>
              <a:rPr lang="es-MX" sz="2400" dirty="0">
                <a:solidFill>
                  <a:schemeClr val="tx1"/>
                </a:solidFill>
              </a:rPr>
              <a:t/>
            </a:r>
            <a:br>
              <a:rPr lang="es-MX" sz="2400" dirty="0">
                <a:solidFill>
                  <a:schemeClr val="tx1"/>
                </a:solidFill>
              </a:rPr>
            </a:br>
            <a:r>
              <a:rPr lang="es-MX" sz="2400" dirty="0">
                <a:solidFill>
                  <a:schemeClr val="tx1"/>
                </a:solidFill>
              </a:rPr>
              <a:t/>
            </a:r>
            <a:br>
              <a:rPr lang="es-MX" sz="2400" dirty="0">
                <a:solidFill>
                  <a:schemeClr val="tx1"/>
                </a:solidFill>
              </a:rPr>
            </a:br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COMPUTADORA</a:t>
            </a:r>
            <a:r>
              <a:rPr lang="es-MX" sz="2400" dirty="0">
                <a:solidFill>
                  <a:schemeClr val="tx1"/>
                </a:solidFill>
              </a:rPr>
              <a:t>: </a:t>
            </a:r>
            <a:r>
              <a:rPr lang="es-MX" sz="2400" dirty="0" smtClean="0">
                <a:solidFill>
                  <a:schemeClr val="tx1"/>
                </a:solidFill>
              </a:rPr>
              <a:t>(del latín </a:t>
            </a:r>
            <a:r>
              <a:rPr lang="es-MX" sz="2400" dirty="0">
                <a:solidFill>
                  <a:schemeClr val="tx1"/>
                </a:solidFill>
              </a:rPr>
              <a:t>computare -calcular-), también 			denominada como ordenador o computador, </a:t>
            </a:r>
            <a:endParaRPr lang="es-MX" sz="2400" dirty="0" smtClean="0">
              <a:solidFill>
                <a:schemeClr val="tx1"/>
              </a:solidFill>
            </a:endParaRPr>
          </a:p>
          <a:p>
            <a:pPr algn="just"/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smtClean="0">
                <a:solidFill>
                  <a:schemeClr val="tx1"/>
                </a:solidFill>
              </a:rPr>
              <a:t>                          son máquinas electrónicas que permiten realizar </a:t>
            </a:r>
          </a:p>
          <a:p>
            <a:pPr algn="just"/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smtClean="0">
                <a:solidFill>
                  <a:schemeClr val="tx1"/>
                </a:solidFill>
              </a:rPr>
              <a:t>                          procedimientos aritméticos y lógicos para </a:t>
            </a:r>
          </a:p>
          <a:p>
            <a:pPr algn="just"/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smtClean="0">
                <a:solidFill>
                  <a:schemeClr val="tx1"/>
                </a:solidFill>
              </a:rPr>
              <a:t>                          convertir datos a información útil.</a:t>
            </a:r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Rectángulo redondeado"/>
          <p:cNvSpPr/>
          <p:nvPr/>
        </p:nvSpPr>
        <p:spPr>
          <a:xfrm>
            <a:off x="323528" y="1196752"/>
            <a:ext cx="8568952" cy="1512168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ARCHIVO</a:t>
            </a:r>
            <a:r>
              <a:rPr lang="es-MX" sz="2400" dirty="0" smtClean="0">
                <a:solidFill>
                  <a:schemeClr val="tx1"/>
                </a:solidFill>
              </a:rPr>
              <a:t>:  También se le suele llamar fichero, son un conjunto de datos que son almacenados en algún dispositivo, 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323528" y="3140968"/>
            <a:ext cx="8208912" cy="2232248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2400" dirty="0" smtClean="0"/>
          </a:p>
          <a:p>
            <a:pPr algn="ctr"/>
            <a:r>
              <a:rPr lang="es-MX" sz="2400" dirty="0" smtClean="0"/>
              <a:t>Un </a:t>
            </a:r>
            <a:r>
              <a:rPr lang="es-MX" sz="2400" dirty="0"/>
              <a:t>archivo es identificado por un </a:t>
            </a:r>
            <a:r>
              <a:rPr lang="es-MX" sz="2400" b="1" dirty="0" smtClean="0">
                <a:solidFill>
                  <a:srgbClr val="006600"/>
                </a:solidFill>
              </a:rPr>
              <a:t>nombre</a:t>
            </a:r>
            <a:r>
              <a:rPr lang="es-MX" sz="2400" dirty="0" smtClean="0"/>
              <a:t>, la </a:t>
            </a:r>
            <a:r>
              <a:rPr lang="es-MX" sz="2400" b="1" dirty="0" smtClean="0">
                <a:solidFill>
                  <a:srgbClr val="0000FF"/>
                </a:solidFill>
              </a:rPr>
              <a:t>extensión</a:t>
            </a:r>
            <a:r>
              <a:rPr lang="es-MX" sz="2400" dirty="0" smtClean="0"/>
              <a:t> </a:t>
            </a:r>
            <a:r>
              <a:rPr lang="es-MX" sz="2400" dirty="0"/>
              <a:t>y la descripción de la </a:t>
            </a: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carpeta o directorio </a:t>
            </a:r>
            <a:r>
              <a:rPr lang="es-MX" sz="2400" dirty="0"/>
              <a:t>que lo </a:t>
            </a:r>
            <a:r>
              <a:rPr lang="es-MX" sz="2400" dirty="0" smtClean="0"/>
              <a:t>contiene, así como el </a:t>
            </a:r>
            <a:r>
              <a:rPr lang="es-MX" sz="2400" b="1" dirty="0" smtClean="0">
                <a:solidFill>
                  <a:srgbClr val="C00000"/>
                </a:solidFill>
              </a:rPr>
              <a:t>medio (unidad)</a:t>
            </a:r>
            <a:r>
              <a:rPr lang="es-MX" sz="2400" b="1" dirty="0" smtClean="0"/>
              <a:t> </a:t>
            </a:r>
            <a:r>
              <a:rPr lang="es-MX" sz="2400" dirty="0" smtClean="0"/>
              <a:t>donde se almacena. </a:t>
            </a:r>
            <a:endParaRPr lang="es-MX" sz="2400" dirty="0"/>
          </a:p>
          <a:p>
            <a:pPr algn="ctr"/>
            <a:endParaRPr lang="es-MX" sz="2400" dirty="0"/>
          </a:p>
          <a:p>
            <a:pPr algn="ctr"/>
            <a:r>
              <a:rPr lang="es-MX" sz="2400" b="1" dirty="0">
                <a:solidFill>
                  <a:srgbClr val="C00000"/>
                </a:solidFill>
              </a:rPr>
              <a:t>C:</a:t>
            </a:r>
            <a:r>
              <a:rPr lang="es-MX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/Clases/Info </a:t>
            </a:r>
            <a:r>
              <a:rPr lang="es-MX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1/Gpo_12/</a:t>
            </a:r>
            <a:r>
              <a:rPr lang="es-MX" sz="24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lista_asist</a:t>
            </a:r>
            <a:r>
              <a:rPr lang="es-MX" sz="2400" dirty="0" smtClean="0"/>
              <a:t>.</a:t>
            </a:r>
            <a:r>
              <a:rPr lang="es-MX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xls</a:t>
            </a:r>
          </a:p>
          <a:p>
            <a:pPr algn="ctr"/>
            <a:endParaRPr lang="es-MX" sz="2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356047" y="5910381"/>
            <a:ext cx="3207841" cy="50006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400" dirty="0">
                <a:solidFill>
                  <a:schemeClr val="tx1"/>
                </a:solidFill>
              </a:rPr>
              <a:t>Nombre de archivo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6 Elipse"/>
          <p:cNvSpPr/>
          <p:nvPr/>
        </p:nvSpPr>
        <p:spPr>
          <a:xfrm>
            <a:off x="3707904" y="6254351"/>
            <a:ext cx="71437" cy="1428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" name="7 Rectángulo redondeado"/>
          <p:cNvSpPr/>
          <p:nvPr/>
        </p:nvSpPr>
        <p:spPr>
          <a:xfrm>
            <a:off x="3923928" y="5927880"/>
            <a:ext cx="1656184" cy="5000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400" dirty="0">
                <a:solidFill>
                  <a:schemeClr val="tx1"/>
                </a:solidFill>
              </a:rPr>
              <a:t>Extensión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6397302" y="1357313"/>
            <a:ext cx="2143125" cy="500062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ASCII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571500" y="1285875"/>
            <a:ext cx="2143125" cy="50006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Binarios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7 Conector recto de flecha"/>
          <p:cNvCxnSpPr>
            <a:endCxn id="6" idx="0"/>
          </p:cNvCxnSpPr>
          <p:nvPr/>
        </p:nvCxnSpPr>
        <p:spPr>
          <a:xfrm>
            <a:off x="6397302" y="839562"/>
            <a:ext cx="1071563" cy="5177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>
            <a:endCxn id="5" idx="0"/>
          </p:cNvCxnSpPr>
          <p:nvPr/>
        </p:nvCxnSpPr>
        <p:spPr>
          <a:xfrm rot="5400000">
            <a:off x="2072482" y="251619"/>
            <a:ext cx="604837" cy="14636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Elipse"/>
          <p:cNvSpPr/>
          <p:nvPr/>
        </p:nvSpPr>
        <p:spPr>
          <a:xfrm>
            <a:off x="2500298" y="482372"/>
            <a:ext cx="4143404" cy="714380"/>
          </a:xfrm>
          <a:prstGeom prst="ellipse">
            <a:avLst/>
          </a:prstGeom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400" b="1" dirty="0">
                <a:solidFill>
                  <a:schemeClr val="bg1"/>
                </a:solidFill>
              </a:rPr>
              <a:t>Tipos de archivos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42938" y="2214563"/>
            <a:ext cx="3357562" cy="35907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Imagen (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jpg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bmp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gif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 (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mpg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avi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Comprimidos (Zip, 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Rar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Ejecutables (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Procesadores de palabras (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220072" y="2286000"/>
            <a:ext cx="3357563" cy="3519264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Fuente (c, p, f)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Texto (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Txt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Intercambio (</a:t>
            </a:r>
            <a:r>
              <a:rPr lang="es-MX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Rtf</a:t>
            </a: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MX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Secuencias</a:t>
            </a:r>
          </a:p>
          <a:p>
            <a:pPr algn="just">
              <a:buFont typeface="Arial" pitchFamily="34" charset="0"/>
              <a:buChar char="•"/>
              <a:defRPr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10 Conector recto de flecha"/>
          <p:cNvCxnSpPr>
            <a:stCxn id="5" idx="2"/>
          </p:cNvCxnSpPr>
          <p:nvPr/>
        </p:nvCxnSpPr>
        <p:spPr>
          <a:xfrm rot="5400000">
            <a:off x="1427956" y="1999457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stCxn id="6" idx="2"/>
          </p:cNvCxnSpPr>
          <p:nvPr/>
        </p:nvCxnSpPr>
        <p:spPr>
          <a:xfrm rot="5400000">
            <a:off x="7255346" y="2070894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32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1648755" y="1907158"/>
            <a:ext cx="1915133" cy="46665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Especiales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5868144" y="1978595"/>
            <a:ext cx="1915133" cy="466650"/>
          </a:xfrm>
          <a:prstGeom prst="round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Usuario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7 Conector recto de flecha"/>
          <p:cNvCxnSpPr>
            <a:endCxn id="6" idx="0"/>
          </p:cNvCxnSpPr>
          <p:nvPr/>
        </p:nvCxnSpPr>
        <p:spPr>
          <a:xfrm flipH="1">
            <a:off x="2606322" y="1302320"/>
            <a:ext cx="1349680" cy="6048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>
            <a:endCxn id="7" idx="0"/>
          </p:cNvCxnSpPr>
          <p:nvPr/>
        </p:nvCxnSpPr>
        <p:spPr>
          <a:xfrm>
            <a:off x="5436096" y="1302320"/>
            <a:ext cx="1389615" cy="6762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5929312" y="2907283"/>
            <a:ext cx="3000376" cy="3015207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es-MX" sz="2000" b="1" dirty="0">
                <a:solidFill>
                  <a:schemeClr val="tx1"/>
                </a:solidFill>
              </a:rPr>
              <a:t>Son todos aquellos que crea el usuario final a través de alguna </a:t>
            </a:r>
            <a:r>
              <a:rPr lang="es-MX" sz="2000" b="1" dirty="0" smtClean="0">
                <a:solidFill>
                  <a:schemeClr val="tx1"/>
                </a:solidFill>
              </a:rPr>
              <a:t>aplicación.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1" name="10 Conector recto de flecha"/>
          <p:cNvCxnSpPr>
            <a:stCxn id="6" idx="2"/>
          </p:cNvCxnSpPr>
          <p:nvPr/>
        </p:nvCxnSpPr>
        <p:spPr>
          <a:xfrm flipH="1">
            <a:off x="2606321" y="2373808"/>
            <a:ext cx="1" cy="462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stCxn id="7" idx="2"/>
          </p:cNvCxnSpPr>
          <p:nvPr/>
        </p:nvCxnSpPr>
        <p:spPr>
          <a:xfrm>
            <a:off x="6825711" y="2445245"/>
            <a:ext cx="0" cy="4620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571499" y="2835845"/>
            <a:ext cx="3000375" cy="3086645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</a:t>
            </a:r>
            <a:r>
              <a: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 aquellos que emplea el computador para poder funcionar (S.O.), así como todos aquellos que son parte de la aplicación.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Elipse"/>
          <p:cNvSpPr/>
          <p:nvPr/>
        </p:nvSpPr>
        <p:spPr>
          <a:xfrm>
            <a:off x="2699792" y="692696"/>
            <a:ext cx="3702617" cy="666648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archivos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921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397</Words>
  <Application>Microsoft Office PowerPoint</Application>
  <PresentationFormat>Presentación en pantalla (4:3)</PresentationFormat>
  <Paragraphs>147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 Tema:  Computing (Introduction)  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pcenduser</cp:lastModifiedBy>
  <cp:revision>38</cp:revision>
  <dcterms:created xsi:type="dcterms:W3CDTF">2014-07-09T15:06:15Z</dcterms:created>
  <dcterms:modified xsi:type="dcterms:W3CDTF">2015-08-02T04:54:41Z</dcterms:modified>
</cp:coreProperties>
</file>