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59" r:id="rId5"/>
    <p:sldId id="260" r:id="rId6"/>
    <p:sldId id="271" r:id="rId7"/>
    <p:sldId id="266" r:id="rId8"/>
    <p:sldId id="267" r:id="rId9"/>
    <p:sldId id="268" r:id="rId10"/>
    <p:sldId id="269" r:id="rId11"/>
    <p:sldId id="270" r:id="rId12"/>
    <p:sldId id="263" r:id="rId13"/>
    <p:sldId id="264" r:id="rId14"/>
    <p:sldId id="272" r:id="rId15"/>
    <p:sldId id="275" r:id="rId16"/>
    <p:sldId id="274"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7CB0A-7790-084D-A22D-C9E91493DE33}" type="doc">
      <dgm:prSet loTypeId="urn:microsoft.com/office/officeart/2005/8/layout/chevron1" loCatId="" qsTypeId="urn:microsoft.com/office/officeart/2005/8/quickstyle/3D6" qsCatId="3D" csTypeId="urn:microsoft.com/office/officeart/2005/8/colors/colorful4" csCatId="colorful" phldr="1"/>
      <dgm:spPr/>
    </dgm:pt>
    <dgm:pt modelId="{5779C591-9125-BF47-B885-E65E833A69F8}">
      <dgm:prSet phldrT="[Text]" custT="1"/>
      <dgm:spPr/>
      <dgm:t>
        <a:bodyPr/>
        <a:lstStyle/>
        <a:p>
          <a:r>
            <a:rPr lang="es-ES_tradnl" sz="2800" dirty="0" smtClean="0"/>
            <a:t>Ubicación del Contexto</a:t>
          </a:r>
          <a:endParaRPr lang="es-ES_tradnl" sz="2800" dirty="0"/>
        </a:p>
      </dgm:t>
    </dgm:pt>
    <dgm:pt modelId="{808AB402-B7CE-5944-8DE8-640337D01430}" type="parTrans" cxnId="{DB706451-6958-0A4E-BB5E-BB2A91E6220C}">
      <dgm:prSet/>
      <dgm:spPr/>
      <dgm:t>
        <a:bodyPr/>
        <a:lstStyle/>
        <a:p>
          <a:endParaRPr lang="es-ES_tradnl"/>
        </a:p>
      </dgm:t>
    </dgm:pt>
    <dgm:pt modelId="{D27CE48D-08B9-A54C-9816-3979E611351B}" type="sibTrans" cxnId="{DB706451-6958-0A4E-BB5E-BB2A91E6220C}">
      <dgm:prSet/>
      <dgm:spPr/>
      <dgm:t>
        <a:bodyPr/>
        <a:lstStyle/>
        <a:p>
          <a:endParaRPr lang="es-ES_tradnl"/>
        </a:p>
      </dgm:t>
    </dgm:pt>
    <dgm:pt modelId="{C5D773CC-FB8F-1142-907B-0E6DF2CDCE97}">
      <dgm:prSet phldrT="[Text]"/>
      <dgm:spPr/>
      <dgm:t>
        <a:bodyPr/>
        <a:lstStyle/>
        <a:p>
          <a:r>
            <a:rPr lang="es-ES_tradnl" dirty="0" smtClean="0"/>
            <a:t>Propuesta y necesidad de implantación</a:t>
          </a:r>
          <a:endParaRPr lang="es-ES_tradnl" dirty="0"/>
        </a:p>
      </dgm:t>
    </dgm:pt>
    <dgm:pt modelId="{797BB8BB-4681-0443-88F6-8D801102D81A}" type="parTrans" cxnId="{8CDFF37D-FA78-5042-B7D3-74E8CBCBDD33}">
      <dgm:prSet/>
      <dgm:spPr/>
      <dgm:t>
        <a:bodyPr/>
        <a:lstStyle/>
        <a:p>
          <a:endParaRPr lang="es-ES_tradnl"/>
        </a:p>
      </dgm:t>
    </dgm:pt>
    <dgm:pt modelId="{117A3CC8-458C-ED4A-8106-1EC0461658B3}" type="sibTrans" cxnId="{8CDFF37D-FA78-5042-B7D3-74E8CBCBDD33}">
      <dgm:prSet/>
      <dgm:spPr/>
      <dgm:t>
        <a:bodyPr/>
        <a:lstStyle/>
        <a:p>
          <a:endParaRPr lang="es-ES_tradnl"/>
        </a:p>
      </dgm:t>
    </dgm:pt>
    <dgm:pt modelId="{D074688A-D106-2346-9256-31290239FCE6}">
      <dgm:prSet phldrT="[Text]" custT="1"/>
      <dgm:spPr/>
      <dgm:t>
        <a:bodyPr/>
        <a:lstStyle/>
        <a:p>
          <a:r>
            <a:rPr lang="es-ES_tradnl" sz="2400" dirty="0" smtClean="0"/>
            <a:t>Consecuencias de no aplicarse la propuesta</a:t>
          </a:r>
          <a:endParaRPr lang="es-ES_tradnl" sz="2400" dirty="0"/>
        </a:p>
      </dgm:t>
    </dgm:pt>
    <dgm:pt modelId="{38167D82-8385-AB40-86D2-ACEBA6AB24D5}" type="parTrans" cxnId="{78029385-002A-D147-82CF-3F991484D675}">
      <dgm:prSet/>
      <dgm:spPr/>
      <dgm:t>
        <a:bodyPr/>
        <a:lstStyle/>
        <a:p>
          <a:endParaRPr lang="es-ES_tradnl"/>
        </a:p>
      </dgm:t>
    </dgm:pt>
    <dgm:pt modelId="{0D7873A1-7A2F-D047-BEB8-AE17248B9FC4}" type="sibTrans" cxnId="{78029385-002A-D147-82CF-3F991484D675}">
      <dgm:prSet/>
      <dgm:spPr/>
      <dgm:t>
        <a:bodyPr/>
        <a:lstStyle/>
        <a:p>
          <a:endParaRPr lang="es-ES_tradnl"/>
        </a:p>
      </dgm:t>
    </dgm:pt>
    <dgm:pt modelId="{3499B888-74D6-904E-853F-558213D95208}" type="pres">
      <dgm:prSet presAssocID="{5897CB0A-7790-084D-A22D-C9E91493DE33}" presName="Name0" presStyleCnt="0">
        <dgm:presLayoutVars>
          <dgm:dir/>
          <dgm:animLvl val="lvl"/>
          <dgm:resizeHandles val="exact"/>
        </dgm:presLayoutVars>
      </dgm:prSet>
      <dgm:spPr/>
    </dgm:pt>
    <dgm:pt modelId="{7A4568EB-2055-BB4B-B8A0-2E3146D3305C}" type="pres">
      <dgm:prSet presAssocID="{5779C591-9125-BF47-B885-E65E833A69F8}" presName="parTxOnly" presStyleLbl="node1" presStyleIdx="0" presStyleCnt="3">
        <dgm:presLayoutVars>
          <dgm:chMax val="0"/>
          <dgm:chPref val="0"/>
          <dgm:bulletEnabled val="1"/>
        </dgm:presLayoutVars>
      </dgm:prSet>
      <dgm:spPr/>
      <dgm:t>
        <a:bodyPr/>
        <a:lstStyle/>
        <a:p>
          <a:endParaRPr lang="es-ES_tradnl"/>
        </a:p>
      </dgm:t>
    </dgm:pt>
    <dgm:pt modelId="{3A833D0C-75ED-FC44-B9D3-1872897AD90D}" type="pres">
      <dgm:prSet presAssocID="{D27CE48D-08B9-A54C-9816-3979E611351B}" presName="parTxOnlySpace" presStyleCnt="0"/>
      <dgm:spPr/>
    </dgm:pt>
    <dgm:pt modelId="{4486F4E8-486F-DD4F-99CE-2B36EFA7AD1C}" type="pres">
      <dgm:prSet presAssocID="{C5D773CC-FB8F-1142-907B-0E6DF2CDCE97}" presName="parTxOnly" presStyleLbl="node1" presStyleIdx="1" presStyleCnt="3">
        <dgm:presLayoutVars>
          <dgm:chMax val="0"/>
          <dgm:chPref val="0"/>
          <dgm:bulletEnabled val="1"/>
        </dgm:presLayoutVars>
      </dgm:prSet>
      <dgm:spPr/>
      <dgm:t>
        <a:bodyPr/>
        <a:lstStyle/>
        <a:p>
          <a:endParaRPr lang="es-ES_tradnl"/>
        </a:p>
      </dgm:t>
    </dgm:pt>
    <dgm:pt modelId="{6F9BBAF4-CBD5-074D-BEB6-7ECB76067CA9}" type="pres">
      <dgm:prSet presAssocID="{117A3CC8-458C-ED4A-8106-1EC0461658B3}" presName="parTxOnlySpace" presStyleCnt="0"/>
      <dgm:spPr/>
    </dgm:pt>
    <dgm:pt modelId="{FC2D6207-A83D-F847-ABD3-9BC6DD4E8C12}" type="pres">
      <dgm:prSet presAssocID="{D074688A-D106-2346-9256-31290239FCE6}" presName="parTxOnly" presStyleLbl="node1" presStyleIdx="2" presStyleCnt="3">
        <dgm:presLayoutVars>
          <dgm:chMax val="0"/>
          <dgm:chPref val="0"/>
          <dgm:bulletEnabled val="1"/>
        </dgm:presLayoutVars>
      </dgm:prSet>
      <dgm:spPr/>
      <dgm:t>
        <a:bodyPr/>
        <a:lstStyle/>
        <a:p>
          <a:endParaRPr lang="es-ES_tradnl"/>
        </a:p>
      </dgm:t>
    </dgm:pt>
  </dgm:ptLst>
  <dgm:cxnLst>
    <dgm:cxn modelId="{32425F58-0F70-4641-B8E7-9F34CDE49DCC}" type="presOf" srcId="{D074688A-D106-2346-9256-31290239FCE6}" destId="{FC2D6207-A83D-F847-ABD3-9BC6DD4E8C12}" srcOrd="0" destOrd="0" presId="urn:microsoft.com/office/officeart/2005/8/layout/chevron1"/>
    <dgm:cxn modelId="{88402DAB-5382-45CB-AE3A-B72F7FC20980}" type="presOf" srcId="{C5D773CC-FB8F-1142-907B-0E6DF2CDCE97}" destId="{4486F4E8-486F-DD4F-99CE-2B36EFA7AD1C}" srcOrd="0" destOrd="0" presId="urn:microsoft.com/office/officeart/2005/8/layout/chevron1"/>
    <dgm:cxn modelId="{DB706451-6958-0A4E-BB5E-BB2A91E6220C}" srcId="{5897CB0A-7790-084D-A22D-C9E91493DE33}" destId="{5779C591-9125-BF47-B885-E65E833A69F8}" srcOrd="0" destOrd="0" parTransId="{808AB402-B7CE-5944-8DE8-640337D01430}" sibTransId="{D27CE48D-08B9-A54C-9816-3979E611351B}"/>
    <dgm:cxn modelId="{8CDFF37D-FA78-5042-B7D3-74E8CBCBDD33}" srcId="{5897CB0A-7790-084D-A22D-C9E91493DE33}" destId="{C5D773CC-FB8F-1142-907B-0E6DF2CDCE97}" srcOrd="1" destOrd="0" parTransId="{797BB8BB-4681-0443-88F6-8D801102D81A}" sibTransId="{117A3CC8-458C-ED4A-8106-1EC0461658B3}"/>
    <dgm:cxn modelId="{5F215C5A-8CD5-44E1-8E0B-6954D2189F6C}" type="presOf" srcId="{5897CB0A-7790-084D-A22D-C9E91493DE33}" destId="{3499B888-74D6-904E-853F-558213D95208}" srcOrd="0" destOrd="0" presId="urn:microsoft.com/office/officeart/2005/8/layout/chevron1"/>
    <dgm:cxn modelId="{78029385-002A-D147-82CF-3F991484D675}" srcId="{5897CB0A-7790-084D-A22D-C9E91493DE33}" destId="{D074688A-D106-2346-9256-31290239FCE6}" srcOrd="2" destOrd="0" parTransId="{38167D82-8385-AB40-86D2-ACEBA6AB24D5}" sibTransId="{0D7873A1-7A2F-D047-BEB8-AE17248B9FC4}"/>
    <dgm:cxn modelId="{3204A390-60F1-4564-871A-A1BE77739477}" type="presOf" srcId="{5779C591-9125-BF47-B885-E65E833A69F8}" destId="{7A4568EB-2055-BB4B-B8A0-2E3146D3305C}" srcOrd="0" destOrd="0" presId="urn:microsoft.com/office/officeart/2005/8/layout/chevron1"/>
    <dgm:cxn modelId="{9059F7C6-0493-4A47-915C-F5AD57F5ED2F}" type="presParOf" srcId="{3499B888-74D6-904E-853F-558213D95208}" destId="{7A4568EB-2055-BB4B-B8A0-2E3146D3305C}" srcOrd="0" destOrd="0" presId="urn:microsoft.com/office/officeart/2005/8/layout/chevron1"/>
    <dgm:cxn modelId="{9FA1A73D-EF47-4DFD-BB49-E7F31BDCEA09}" type="presParOf" srcId="{3499B888-74D6-904E-853F-558213D95208}" destId="{3A833D0C-75ED-FC44-B9D3-1872897AD90D}" srcOrd="1" destOrd="0" presId="urn:microsoft.com/office/officeart/2005/8/layout/chevron1"/>
    <dgm:cxn modelId="{2DFC4339-3D3A-4522-8DC6-470F01843FF3}" type="presParOf" srcId="{3499B888-74D6-904E-853F-558213D95208}" destId="{4486F4E8-486F-DD4F-99CE-2B36EFA7AD1C}" srcOrd="2" destOrd="0" presId="urn:microsoft.com/office/officeart/2005/8/layout/chevron1"/>
    <dgm:cxn modelId="{7C736940-CA55-44E3-81F7-86FBEF29EDCD}" type="presParOf" srcId="{3499B888-74D6-904E-853F-558213D95208}" destId="{6F9BBAF4-CBD5-074D-BEB6-7ECB76067CA9}" srcOrd="3" destOrd="0" presId="urn:microsoft.com/office/officeart/2005/8/layout/chevron1"/>
    <dgm:cxn modelId="{F9BFBC1D-613E-459C-917F-717B2F3E8B64}" type="presParOf" srcId="{3499B888-74D6-904E-853F-558213D95208}" destId="{FC2D6207-A83D-F847-ABD3-9BC6DD4E8C1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568EB-2055-BB4B-B8A0-2E3146D3305C}">
      <dsp:nvSpPr>
        <dsp:cNvPr id="0" name=""/>
        <dsp:cNvSpPr/>
      </dsp:nvSpPr>
      <dsp:spPr>
        <a:xfrm>
          <a:off x="2678" y="2776239"/>
          <a:ext cx="3263800" cy="1305520"/>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s-ES_tradnl" sz="2800" kern="1200" dirty="0" smtClean="0"/>
            <a:t>Ubicación del Contexto</a:t>
          </a:r>
          <a:endParaRPr lang="es-ES_tradnl" sz="2800" kern="1200" dirty="0"/>
        </a:p>
      </dsp:txBody>
      <dsp:txXfrm>
        <a:off x="655438" y="2776239"/>
        <a:ext cx="1958280" cy="1305520"/>
      </dsp:txXfrm>
    </dsp:sp>
    <dsp:sp modelId="{4486F4E8-486F-DD4F-99CE-2B36EFA7AD1C}">
      <dsp:nvSpPr>
        <dsp:cNvPr id="0" name=""/>
        <dsp:cNvSpPr/>
      </dsp:nvSpPr>
      <dsp:spPr>
        <a:xfrm>
          <a:off x="2940099" y="2776239"/>
          <a:ext cx="3263800" cy="1305520"/>
        </a:xfrm>
        <a:prstGeom prst="chevron">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s-ES_tradnl" sz="2600" kern="1200" dirty="0" smtClean="0"/>
            <a:t>Propuesta y necesidad de implantación</a:t>
          </a:r>
          <a:endParaRPr lang="es-ES_tradnl" sz="2600" kern="1200" dirty="0"/>
        </a:p>
      </dsp:txBody>
      <dsp:txXfrm>
        <a:off x="3592859" y="2776239"/>
        <a:ext cx="1958280" cy="1305520"/>
      </dsp:txXfrm>
    </dsp:sp>
    <dsp:sp modelId="{FC2D6207-A83D-F847-ABD3-9BC6DD4E8C12}">
      <dsp:nvSpPr>
        <dsp:cNvPr id="0" name=""/>
        <dsp:cNvSpPr/>
      </dsp:nvSpPr>
      <dsp:spPr>
        <a:xfrm>
          <a:off x="5877520" y="2776239"/>
          <a:ext cx="3263800" cy="1305520"/>
        </a:xfrm>
        <a:prstGeom prst="chevron">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_tradnl" sz="2400" kern="1200" dirty="0" smtClean="0"/>
            <a:t>Consecuencias de no aplicarse la propuesta</a:t>
          </a:r>
          <a:endParaRPr lang="es-ES_tradnl" sz="2400" kern="1200" dirty="0"/>
        </a:p>
      </dsp:txBody>
      <dsp:txXfrm>
        <a:off x="6530280" y="2776239"/>
        <a:ext cx="1958280" cy="1305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306608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418709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55051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43290B8-0AA9-A44D-99E2-40724520E50E}" type="datetimeFigureOut">
              <a:rPr lang="en-US" smtClean="0"/>
              <a:pPr/>
              <a:t>8/17/2016</a:t>
            </a:fld>
            <a:endParaRPr lang="es-ES_tradnl"/>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s-ES_tradnl"/>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52D7019F-D6E2-C544-BC7B-D839B9A9A936}" type="slidenum">
              <a:rPr lang="es-ES_tradnl" smtClean="0"/>
              <a:pPr/>
              <a:t>‹Nº›</a:t>
            </a:fld>
            <a:endParaRPr lang="es-ES_tradnl"/>
          </a:p>
        </p:txBody>
      </p:sp>
    </p:spTree>
    <p:extLst>
      <p:ext uri="{BB962C8B-B14F-4D97-AF65-F5344CB8AC3E}">
        <p14:creationId xmlns:p14="http://schemas.microsoft.com/office/powerpoint/2010/main" val="41785167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18644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128641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89495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89658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49494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400297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15008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069BDE-CB26-4B65-B82A-5268310915C2}" type="datetimeFigureOut">
              <a:rPr lang="es-MX" smtClean="0"/>
              <a:t>17/08/2016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372719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69BDE-CB26-4B65-B82A-5268310915C2}" type="datetimeFigureOut">
              <a:rPr lang="es-MX" smtClean="0"/>
              <a:t>17/08/2016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AB1CC-A6BD-48EA-A6AF-248DBC5C6F99}" type="slidenum">
              <a:rPr lang="es-MX" smtClean="0"/>
              <a:t>‹Nº›</a:t>
            </a:fld>
            <a:endParaRPr lang="es-MX"/>
          </a:p>
        </p:txBody>
      </p:sp>
    </p:spTree>
    <p:extLst>
      <p:ext uri="{BB962C8B-B14F-4D97-AF65-F5344CB8AC3E}">
        <p14:creationId xmlns:p14="http://schemas.microsoft.com/office/powerpoint/2010/main" val="15548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Nanci\Desktop\prepa.%20MI\libro.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innovando.net/definicion-del-planteamiento-del-problem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779912" y="0"/>
            <a:ext cx="536408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Área Académica</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INVESTIGACIÒN</a:t>
            </a:r>
            <a:endParaRPr lang="es-MX"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Tema</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3.3.1 </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Planteamiento de un Problema</a:t>
            </a:r>
            <a:endParaRPr lang="es-MX"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Profesor</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s-MX" sz="16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L.E NANCI HERNÀNDEZ GONZÀLEZ</a:t>
            </a: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Periodo</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JULIO/ DICIEMBRE 2016</a:t>
            </a:r>
            <a:endPar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5926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337" y="297762"/>
            <a:ext cx="8681889" cy="1323439"/>
          </a:xfrm>
          <a:prstGeom prst="rect">
            <a:avLst/>
          </a:prstGeom>
          <a:noFill/>
        </p:spPr>
        <p:txBody>
          <a:bodyPr wrap="square" lIns="91440" tIns="45720" rIns="91440" bIns="45720">
            <a:spAutoFit/>
          </a:bodyPr>
          <a:lstStyle/>
          <a:p>
            <a:pPr algn="ctr"/>
            <a:r>
              <a:rPr lang="es-ES_tradnl"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oper Black"/>
                <a:cs typeface="Cooper Black"/>
              </a:rPr>
              <a:t>PROPUESTA Y NECESIDAD DE IMPLANTACIÓN </a:t>
            </a:r>
            <a:endParaRPr lang="es-ES_tradnl"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oper Black"/>
              <a:cs typeface="Cooper Black"/>
            </a:endParaRPr>
          </a:p>
        </p:txBody>
      </p:sp>
      <p:sp>
        <p:nvSpPr>
          <p:cNvPr id="4" name="TextBox 3"/>
          <p:cNvSpPr txBox="1"/>
          <p:nvPr/>
        </p:nvSpPr>
        <p:spPr>
          <a:xfrm>
            <a:off x="346421" y="4259997"/>
            <a:ext cx="8586806" cy="923330"/>
          </a:xfrm>
          <a:prstGeom prst="rect">
            <a:avLst/>
          </a:prstGeom>
          <a:noFill/>
        </p:spPr>
        <p:txBody>
          <a:bodyPr wrap="square" rtlCol="0">
            <a:spAutoFit/>
          </a:bodyPr>
          <a:lstStyle/>
          <a:p>
            <a:pPr algn="ctr"/>
            <a:r>
              <a:rPr lang="es-ES_tradnl" dirty="0" smtClean="0"/>
              <a:t>El investigador expuso su propuesta a través de las entrevistas no estructuradas, que realizó para recabar información, se debe identificar el nombre del o los entrevistado(s), cargo al cual representa (n), tipo de entrevista (estructurada o no estructurada) y fecha de la entrevista. </a:t>
            </a:r>
            <a:endParaRPr lang="es-ES_tradnl" dirty="0"/>
          </a:p>
        </p:txBody>
      </p:sp>
      <p:pic>
        <p:nvPicPr>
          <p:cNvPr id="5" name="Picture 4"/>
          <p:cNvPicPr>
            <a:picLocks noChangeAspect="1"/>
          </p:cNvPicPr>
          <p:nvPr/>
        </p:nvPicPr>
        <p:blipFill>
          <a:blip r:embed="rId2"/>
          <a:stretch>
            <a:fillRect/>
          </a:stretch>
        </p:blipFill>
        <p:spPr>
          <a:xfrm>
            <a:off x="727552" y="1703903"/>
            <a:ext cx="7751731" cy="2464611"/>
          </a:xfrm>
          <a:prstGeom prst="rect">
            <a:avLst/>
          </a:prstGeom>
        </p:spPr>
      </p:pic>
      <p:pic>
        <p:nvPicPr>
          <p:cNvPr id="6" name="Picture 5"/>
          <p:cNvPicPr>
            <a:picLocks noChangeAspect="1"/>
          </p:cNvPicPr>
          <p:nvPr/>
        </p:nvPicPr>
        <p:blipFill>
          <a:blip r:embed="rId3">
            <a:duotone>
              <a:prstClr val="black"/>
              <a:schemeClr val="accent1">
                <a:tint val="45000"/>
                <a:satMod val="400000"/>
              </a:schemeClr>
            </a:duotone>
          </a:blip>
          <a:stretch>
            <a:fillRect/>
          </a:stretch>
        </p:blipFill>
        <p:spPr>
          <a:xfrm>
            <a:off x="727552" y="5183327"/>
            <a:ext cx="7751731" cy="550904"/>
          </a:xfrm>
          <a:prstGeom prst="rect">
            <a:avLst/>
          </a:prstGeom>
        </p:spPr>
      </p:pic>
      <p:pic>
        <p:nvPicPr>
          <p:cNvPr id="7" name="Picture 6"/>
          <p:cNvPicPr>
            <a:picLocks noChangeAspect="1"/>
          </p:cNvPicPr>
          <p:nvPr/>
        </p:nvPicPr>
        <p:blipFill>
          <a:blip r:embed="rId4">
            <a:duotone>
              <a:prstClr val="black"/>
              <a:schemeClr val="accent4">
                <a:tint val="45000"/>
                <a:satMod val="400000"/>
              </a:schemeClr>
            </a:duotone>
          </a:blip>
          <a:stretch>
            <a:fillRect/>
          </a:stretch>
        </p:blipFill>
        <p:spPr>
          <a:xfrm>
            <a:off x="727551" y="5183327"/>
            <a:ext cx="7751731" cy="628743"/>
          </a:xfrm>
          <a:prstGeom prst="rect">
            <a:avLst/>
          </a:prstGeom>
        </p:spPr>
      </p:pic>
      <p:pic>
        <p:nvPicPr>
          <p:cNvPr id="8" name="Picture 7"/>
          <p:cNvPicPr>
            <a:picLocks noChangeAspect="1"/>
          </p:cNvPicPr>
          <p:nvPr/>
        </p:nvPicPr>
        <p:blipFill>
          <a:blip r:embed="rId5">
            <a:duotone>
              <a:prstClr val="black"/>
              <a:schemeClr val="accent6">
                <a:tint val="45000"/>
                <a:satMod val="400000"/>
              </a:schemeClr>
            </a:duotone>
          </a:blip>
          <a:stretch>
            <a:fillRect/>
          </a:stretch>
        </p:blipFill>
        <p:spPr>
          <a:xfrm>
            <a:off x="727552" y="5183328"/>
            <a:ext cx="7751730" cy="822876"/>
          </a:xfrm>
          <a:prstGeom prst="rect">
            <a:avLst/>
          </a:prstGeom>
        </p:spPr>
      </p:pic>
      <p:sp>
        <p:nvSpPr>
          <p:cNvPr id="9" name="TextBox 8"/>
          <p:cNvSpPr txBox="1"/>
          <p:nvPr/>
        </p:nvSpPr>
        <p:spPr>
          <a:xfrm>
            <a:off x="346421" y="5183328"/>
            <a:ext cx="8586806" cy="646331"/>
          </a:xfrm>
          <a:prstGeom prst="rect">
            <a:avLst/>
          </a:prstGeom>
          <a:noFill/>
        </p:spPr>
        <p:txBody>
          <a:bodyPr wrap="square" rtlCol="0">
            <a:spAutoFit/>
          </a:bodyPr>
          <a:lstStyle/>
          <a:p>
            <a:pPr algn="ctr"/>
            <a:r>
              <a:rPr lang="es-ES_tradnl" dirty="0" smtClean="0"/>
              <a:t>Para resaltar la necesidad de implantación el autor expresa de manera objetiva las ventajas, alcances, vinculaciones, etc., para que el lector visualice la vialidad de su tema</a:t>
            </a:r>
            <a:endParaRPr lang="es-ES_tradnl" dirty="0"/>
          </a:p>
        </p:txBody>
      </p:sp>
    </p:spTree>
    <p:extLst>
      <p:ext uri="{BB962C8B-B14F-4D97-AF65-F5344CB8AC3E}">
        <p14:creationId xmlns:p14="http://schemas.microsoft.com/office/powerpoint/2010/main" val="4260533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8" presetClass="entr" presetSubtype="1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xit" presetSubtype="12" fill="hold" nodeType="clickEffect">
                                  <p:stCondLst>
                                    <p:cond delay="0"/>
                                  </p:stCondLst>
                                  <p:childTnLst>
                                    <p:animEffect transition="out" filter="strips(downLef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par>
                          <p:cTn id="39" fill="hold">
                            <p:stCondLst>
                              <p:cond delay="500"/>
                            </p:stCondLst>
                            <p:childTnLst>
                              <p:par>
                                <p:cTn id="40" presetID="5" presetClass="entr" presetSubtype="1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nodeType="clickEffect">
                                  <p:stCondLst>
                                    <p:cond delay="0"/>
                                  </p:stCondLst>
                                  <p:childTnLst>
                                    <p:animEffect transition="out" filter="checkerboard(across)">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00"/>
                            </p:stCondLst>
                            <p:childTnLst>
                              <p:par>
                                <p:cTn id="49" presetID="2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edge">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37" y="774042"/>
            <a:ext cx="8681889" cy="1323439"/>
          </a:xfrm>
          <a:prstGeom prst="rect">
            <a:avLst/>
          </a:prstGeom>
          <a:noFill/>
        </p:spPr>
        <p:txBody>
          <a:bodyPr wrap="square" lIns="91440" tIns="45720" rIns="91440" bIns="45720">
            <a:spAutoFit/>
          </a:bodyPr>
          <a:lstStyle/>
          <a:p>
            <a:pPr algn="ct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oper Black"/>
                <a:cs typeface="Cooper Black"/>
              </a:rPr>
              <a:t>CONSECUENCIAS DE NO APLICARSE LA PROPUESTA</a:t>
            </a:r>
            <a:endParaRPr lang="es-ES_tradnl"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oper Black"/>
              <a:cs typeface="Cooper Black"/>
            </a:endParaRPr>
          </a:p>
        </p:txBody>
      </p:sp>
      <p:pic>
        <p:nvPicPr>
          <p:cNvPr id="4" name="Picture 3"/>
          <p:cNvPicPr>
            <a:picLocks noChangeAspect="1"/>
          </p:cNvPicPr>
          <p:nvPr/>
        </p:nvPicPr>
        <p:blipFill>
          <a:blip r:embed="rId2"/>
          <a:stretch>
            <a:fillRect/>
          </a:stretch>
        </p:blipFill>
        <p:spPr>
          <a:xfrm>
            <a:off x="489444" y="2239960"/>
            <a:ext cx="8443782" cy="1811285"/>
          </a:xfrm>
          <a:prstGeom prst="rect">
            <a:avLst/>
          </a:prstGeom>
        </p:spPr>
      </p:pic>
      <p:sp>
        <p:nvSpPr>
          <p:cNvPr id="5" name="TextBox 4"/>
          <p:cNvSpPr txBox="1"/>
          <p:nvPr/>
        </p:nvSpPr>
        <p:spPr>
          <a:xfrm>
            <a:off x="489444" y="4312923"/>
            <a:ext cx="8443782" cy="1200329"/>
          </a:xfrm>
          <a:prstGeom prst="rect">
            <a:avLst/>
          </a:prstGeom>
          <a:noFill/>
        </p:spPr>
        <p:txBody>
          <a:bodyPr wrap="square" rtlCol="0">
            <a:spAutoFit/>
          </a:bodyPr>
          <a:lstStyle/>
          <a:p>
            <a:pPr algn="ctr"/>
            <a:r>
              <a:rPr lang="es-ES_tradnl" dirty="0" smtClean="0"/>
              <a:t>El investigador resumió de manera clara y concisa, las debilidades de la situación actual y las desventajas que conllevan el no tomarse en cuenta la propuesta presentada. Esto es una medida, para crear dentro del lector aspectos negativos que se den por la omisión del proyecto de investigación.</a:t>
            </a:r>
            <a:endParaRPr lang="es-ES_tradnl" dirty="0"/>
          </a:p>
        </p:txBody>
      </p:sp>
    </p:spTree>
    <p:extLst>
      <p:ext uri="{BB962C8B-B14F-4D97-AF65-F5344CB8AC3E}">
        <p14:creationId xmlns:p14="http://schemas.microsoft.com/office/powerpoint/2010/main" val="1252834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800"/>
            <a:ext cx="8229600" cy="4137323"/>
          </a:xfrm>
        </p:spPr>
        <p:txBody>
          <a:bodyPr>
            <a:normAutofit fontScale="70000" lnSpcReduction="20000"/>
          </a:bodyPr>
          <a:lstStyle/>
          <a:p>
            <a:pPr>
              <a:lnSpc>
                <a:spcPct val="90000"/>
              </a:lnSpc>
              <a:buNone/>
            </a:pPr>
            <a:r>
              <a:rPr lang="es-MX" b="1" dirty="0"/>
              <a:t> Investiga en tu comunidad cuáles son los problemas principales que tiene para saber cuáles se pueden resolver mediante la indagación científica.</a:t>
            </a:r>
          </a:p>
          <a:p>
            <a:pPr>
              <a:lnSpc>
                <a:spcPct val="90000"/>
              </a:lnSpc>
              <a:buNone/>
            </a:pPr>
            <a:r>
              <a:rPr lang="es-MX" dirty="0"/>
              <a:t>¿Cómo lo resolverías? Competencia genérica</a:t>
            </a:r>
          </a:p>
          <a:p>
            <a:pPr>
              <a:lnSpc>
                <a:spcPct val="90000"/>
              </a:lnSpc>
              <a:buNone/>
            </a:pPr>
            <a:r>
              <a:rPr lang="es-MX" dirty="0"/>
              <a:t>Participa con una conciencia cívica y ética en la vida de su comunidad, </a:t>
            </a:r>
            <a:r>
              <a:rPr lang="es-MX" dirty="0" smtClean="0"/>
              <a:t>región.</a:t>
            </a:r>
            <a:endParaRPr lang="es-MX" dirty="0"/>
          </a:p>
          <a:p>
            <a:pPr>
              <a:lnSpc>
                <a:spcPct val="90000"/>
              </a:lnSpc>
              <a:buNone/>
            </a:pPr>
            <a:r>
              <a:rPr lang="es-MX" dirty="0"/>
              <a:t>Competencia disciplinar</a:t>
            </a:r>
          </a:p>
          <a:p>
            <a:pPr>
              <a:lnSpc>
                <a:spcPct val="90000"/>
              </a:lnSpc>
              <a:buNone/>
            </a:pPr>
            <a:r>
              <a:rPr lang="es-MX" dirty="0"/>
              <a:t>Interpreta su realidad social a partir de los procesos históricos locales, nacionales e internacionales que la han configurado.</a:t>
            </a:r>
          </a:p>
          <a:p>
            <a:pPr>
              <a:lnSpc>
                <a:spcPct val="90000"/>
              </a:lnSpc>
              <a:buNone/>
            </a:pPr>
            <a:r>
              <a:rPr lang="es-MX" dirty="0"/>
              <a:t>Competencia de unidad</a:t>
            </a:r>
          </a:p>
          <a:p>
            <a:pPr>
              <a:lnSpc>
                <a:spcPct val="90000"/>
              </a:lnSpc>
              <a:buNone/>
            </a:pPr>
            <a:r>
              <a:rPr lang="es-MX" dirty="0"/>
              <a:t>Establece la relación entre las dimensiones políticas, económicas, culturales y geográficas de un acontecimiento.</a:t>
            </a:r>
          </a:p>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2" name="CuadroTexto 1"/>
          <p:cNvSpPr txBox="1"/>
          <p:nvPr/>
        </p:nvSpPr>
        <p:spPr>
          <a:xfrm>
            <a:off x="683568" y="1052736"/>
            <a:ext cx="3888432" cy="369332"/>
          </a:xfrm>
          <a:prstGeom prst="rect">
            <a:avLst/>
          </a:prstGeom>
          <a:noFill/>
        </p:spPr>
        <p:txBody>
          <a:bodyPr wrap="square" rtlCol="0">
            <a:spAutoFit/>
          </a:bodyPr>
          <a:lstStyle/>
          <a:p>
            <a:r>
              <a:rPr lang="es-MX" b="1" u="sng" dirty="0" smtClean="0"/>
              <a:t>ACTIVIDAD: TRABAJO COLABORATIVO</a:t>
            </a:r>
            <a:endParaRPr lang="es-MX" b="1" u="sng" dirty="0"/>
          </a:p>
        </p:txBody>
      </p:sp>
    </p:spTree>
    <p:extLst>
      <p:ext uri="{BB962C8B-B14F-4D97-AF65-F5344CB8AC3E}">
        <p14:creationId xmlns:p14="http://schemas.microsoft.com/office/powerpoint/2010/main" val="355434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425355"/>
          </a:xfrm>
        </p:spPr>
        <p:txBody>
          <a:bodyPr>
            <a:normAutofit fontScale="62500" lnSpcReduction="20000"/>
          </a:bodyPr>
          <a:lstStyle/>
          <a:p>
            <a:pPr>
              <a:lnSpc>
                <a:spcPct val="90000"/>
              </a:lnSpc>
              <a:buNone/>
            </a:pPr>
            <a:r>
              <a:rPr lang="es-MX" sz="3400" b="1" dirty="0"/>
              <a:t>¿Qué tienes que hacer</a:t>
            </a:r>
            <a:r>
              <a:rPr lang="es-MX" sz="3400" b="1" dirty="0" smtClean="0"/>
              <a:t>?</a:t>
            </a:r>
          </a:p>
          <a:p>
            <a:pPr>
              <a:lnSpc>
                <a:spcPct val="90000"/>
              </a:lnSpc>
              <a:buNone/>
            </a:pPr>
            <a:endParaRPr lang="es-MX" b="1" dirty="0"/>
          </a:p>
          <a:p>
            <a:pPr>
              <a:lnSpc>
                <a:spcPct val="90000"/>
              </a:lnSpc>
              <a:buNone/>
            </a:pPr>
            <a:r>
              <a:rPr lang="es-MX" dirty="0"/>
              <a:t> 1. </a:t>
            </a:r>
            <a:r>
              <a:rPr lang="es-MX" sz="3400" dirty="0"/>
              <a:t>Ubica tu comunidad en un mapa (inclusive puedes usar Google </a:t>
            </a:r>
            <a:r>
              <a:rPr lang="es-MX" sz="3400" dirty="0" err="1"/>
              <a:t>earth</a:t>
            </a:r>
            <a:r>
              <a:rPr lang="es-MX" sz="3400" dirty="0"/>
              <a:t> para ello). </a:t>
            </a:r>
            <a:endParaRPr lang="es-MX" sz="3400" dirty="0" smtClean="0"/>
          </a:p>
          <a:p>
            <a:pPr>
              <a:lnSpc>
                <a:spcPct val="90000"/>
              </a:lnSpc>
              <a:buNone/>
            </a:pPr>
            <a:r>
              <a:rPr lang="es-MX" sz="3400" dirty="0" smtClean="0"/>
              <a:t>2</a:t>
            </a:r>
            <a:r>
              <a:rPr lang="es-MX" sz="3400" dirty="0"/>
              <a:t>. Consulta algunas fuentes documentales para saber cuál es la problemática general de la región. </a:t>
            </a:r>
            <a:endParaRPr lang="es-MX" sz="3400" dirty="0" smtClean="0"/>
          </a:p>
          <a:p>
            <a:pPr>
              <a:lnSpc>
                <a:spcPct val="90000"/>
              </a:lnSpc>
              <a:buNone/>
            </a:pPr>
            <a:r>
              <a:rPr lang="es-MX" sz="3400" dirty="0" smtClean="0"/>
              <a:t>3</a:t>
            </a:r>
            <a:r>
              <a:rPr lang="es-MX" sz="3400" dirty="0"/>
              <a:t>. Entrevista a personas de diferentes edades: ancianos, adultos, jóvenes y niños. </a:t>
            </a:r>
            <a:endParaRPr lang="es-MX" sz="3400" dirty="0" smtClean="0"/>
          </a:p>
          <a:p>
            <a:pPr>
              <a:lnSpc>
                <a:spcPct val="90000"/>
              </a:lnSpc>
              <a:buNone/>
            </a:pPr>
            <a:r>
              <a:rPr lang="es-MX" sz="3400" dirty="0" smtClean="0"/>
              <a:t>4</a:t>
            </a:r>
            <a:r>
              <a:rPr lang="es-MX" sz="3400" dirty="0"/>
              <a:t>. De los problemas detectados investiga si hay investigaciones en México o en el extranjero que los estén abordando o que los hayan estudiado. </a:t>
            </a:r>
            <a:endParaRPr lang="es-MX" sz="3400" dirty="0" smtClean="0"/>
          </a:p>
          <a:p>
            <a:pPr>
              <a:lnSpc>
                <a:spcPct val="90000"/>
              </a:lnSpc>
              <a:buNone/>
            </a:pPr>
            <a:r>
              <a:rPr lang="es-MX" sz="3400" dirty="0" smtClean="0"/>
              <a:t>5</a:t>
            </a:r>
            <a:r>
              <a:rPr lang="es-MX" sz="3400" dirty="0"/>
              <a:t>. Analiza los resultados de esas investigaciones y con la información que recabaste concluye si puede ser útil para tu comunidad. </a:t>
            </a:r>
            <a:endParaRPr lang="es-MX" sz="3400" dirty="0" smtClean="0"/>
          </a:p>
          <a:p>
            <a:pPr marL="0" indent="0">
              <a:lnSpc>
                <a:spcPct val="90000"/>
              </a:lnSpc>
              <a:buNone/>
            </a:pPr>
            <a:r>
              <a:rPr lang="en-US" sz="3600" b="1" dirty="0" smtClean="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Tree>
    <p:extLst>
      <p:ext uri="{BB962C8B-B14F-4D97-AF65-F5344CB8AC3E}">
        <p14:creationId xmlns:p14="http://schemas.microsoft.com/office/powerpoint/2010/main" val="4017549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2" name="Rectángulo 1"/>
          <p:cNvSpPr/>
          <p:nvPr/>
        </p:nvSpPr>
        <p:spPr>
          <a:xfrm>
            <a:off x="683568" y="908720"/>
            <a:ext cx="7776864" cy="5555367"/>
          </a:xfrm>
          <a:prstGeom prst="rect">
            <a:avLst/>
          </a:prstGeom>
        </p:spPr>
        <p:txBody>
          <a:bodyPr wrap="square">
            <a:spAutoFit/>
          </a:bodyPr>
          <a:lstStyle/>
          <a:p>
            <a:r>
              <a:rPr lang="es-MX" sz="2000" b="1" dirty="0"/>
              <a:t>¿Cómo sabes que lo hiciste bien?</a:t>
            </a:r>
          </a:p>
          <a:p>
            <a:r>
              <a:rPr lang="es-MX" sz="2000" dirty="0"/>
              <a:t>Rúbrica del desarrollo de </a:t>
            </a:r>
            <a:r>
              <a:rPr lang="es-MX" sz="2000" dirty="0" smtClean="0"/>
              <a:t>actividades</a:t>
            </a:r>
          </a:p>
          <a:p>
            <a:endParaRPr lang="es-MX" sz="2100" dirty="0" smtClean="0"/>
          </a:p>
          <a:p>
            <a:r>
              <a:rPr lang="es-MX" sz="2100" dirty="0" smtClean="0"/>
              <a:t> </a:t>
            </a:r>
            <a:r>
              <a:rPr lang="es-MX" sz="2100" dirty="0"/>
              <a:t>1. ¿Pudiste distinguir con claridad cuáles son los problemas que la investigación científica puede resolver</a:t>
            </a:r>
            <a:r>
              <a:rPr lang="es-MX" sz="2100" dirty="0" smtClean="0"/>
              <a:t>?</a:t>
            </a:r>
          </a:p>
          <a:p>
            <a:r>
              <a:rPr lang="es-MX" sz="2100" dirty="0" smtClean="0"/>
              <a:t> </a:t>
            </a:r>
            <a:r>
              <a:rPr lang="es-MX" sz="2100" dirty="0"/>
              <a:t>2. ¿Detectaste los problemas principales de la comunidad y los jerarquizaste de mayor a menor importancia? </a:t>
            </a:r>
            <a:endParaRPr lang="es-MX" sz="2100" dirty="0" smtClean="0"/>
          </a:p>
          <a:p>
            <a:r>
              <a:rPr lang="es-MX" sz="2100" dirty="0" smtClean="0"/>
              <a:t>3</a:t>
            </a:r>
            <a:r>
              <a:rPr lang="es-MX" sz="2100" dirty="0"/>
              <a:t>. ¿Encontraste investigaciones que puedan resolver de manera directa o con algunas modificaciones algunos de los problemas de tu comunidad</a:t>
            </a:r>
            <a:r>
              <a:rPr lang="es-MX" sz="2100" dirty="0" smtClean="0"/>
              <a:t>?</a:t>
            </a:r>
          </a:p>
          <a:p>
            <a:r>
              <a:rPr lang="es-MX" sz="2100" dirty="0" smtClean="0"/>
              <a:t> </a:t>
            </a:r>
            <a:r>
              <a:rPr lang="es-MX" sz="2100" dirty="0"/>
              <a:t>4. ¿Identificaste que cada grupo de edad expone problemas diferentes? </a:t>
            </a:r>
            <a:endParaRPr lang="es-MX" sz="2100" dirty="0" smtClean="0"/>
          </a:p>
          <a:p>
            <a:r>
              <a:rPr lang="es-MX" sz="2100" dirty="0" smtClean="0"/>
              <a:t>5</a:t>
            </a:r>
            <a:r>
              <a:rPr lang="es-MX" sz="2100" dirty="0"/>
              <a:t>. ¿Qué elementos, de los encontrados en las investigaciones, mejorarían la situación o resolverían uno o más problemas de la comunidad</a:t>
            </a:r>
            <a:r>
              <a:rPr lang="es-MX" sz="2100" dirty="0" smtClean="0"/>
              <a:t>?</a:t>
            </a:r>
          </a:p>
          <a:p>
            <a:r>
              <a:rPr lang="es-MX" sz="2100" dirty="0" smtClean="0"/>
              <a:t> </a:t>
            </a:r>
            <a:r>
              <a:rPr lang="es-MX" sz="2100" dirty="0"/>
              <a:t>6. ¿En qué crees que tu propuesta pueda mejorar para que la tomen en cuenta las autoridades?</a:t>
            </a:r>
          </a:p>
        </p:txBody>
      </p:sp>
    </p:spTree>
    <p:extLst>
      <p:ext uri="{BB962C8B-B14F-4D97-AF65-F5344CB8AC3E}">
        <p14:creationId xmlns:p14="http://schemas.microsoft.com/office/powerpoint/2010/main" val="243952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1"/>
            <a:ext cx="8229600" cy="2808312"/>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2" name="Rectángulo 1"/>
          <p:cNvSpPr/>
          <p:nvPr/>
        </p:nvSpPr>
        <p:spPr>
          <a:xfrm>
            <a:off x="683568" y="1195179"/>
            <a:ext cx="7776864" cy="3231654"/>
          </a:xfrm>
          <a:prstGeom prst="rect">
            <a:avLst/>
          </a:prstGeom>
        </p:spPr>
        <p:txBody>
          <a:bodyPr wrap="square">
            <a:spAutoFit/>
          </a:bodyPr>
          <a:lstStyle/>
          <a:p>
            <a:r>
              <a:rPr lang="es-MX" sz="2000" b="1" dirty="0"/>
              <a:t>Sugerencia de </a:t>
            </a:r>
            <a:r>
              <a:rPr lang="es-MX" sz="2000" b="1" dirty="0" smtClean="0"/>
              <a:t>evidencias</a:t>
            </a:r>
          </a:p>
          <a:p>
            <a:endParaRPr lang="es-MX" sz="2000" b="1" dirty="0" smtClean="0"/>
          </a:p>
          <a:p>
            <a:endParaRPr lang="es-MX" sz="2000" b="1" dirty="0"/>
          </a:p>
          <a:p>
            <a:pPr marL="342900" indent="-342900">
              <a:buFont typeface="Arial" panose="020B0604020202020204" pitchFamily="34" charset="0"/>
              <a:buChar char="•"/>
            </a:pPr>
            <a:r>
              <a:rPr lang="es-MX" sz="2000" b="1" dirty="0" smtClean="0"/>
              <a:t> </a:t>
            </a:r>
            <a:r>
              <a:rPr lang="es-MX" sz="2400" dirty="0" smtClean="0"/>
              <a:t>Un </a:t>
            </a:r>
            <a:r>
              <a:rPr lang="es-MX" sz="2400" dirty="0"/>
              <a:t>archivo con materiales sobre la región en la que se asienta la comunidad. </a:t>
            </a:r>
            <a:endParaRPr lang="es-MX" sz="2400" dirty="0" smtClean="0"/>
          </a:p>
          <a:p>
            <a:pPr marL="342900" indent="-342900">
              <a:buFont typeface="Arial" panose="020B0604020202020204" pitchFamily="34" charset="0"/>
              <a:buChar char="•"/>
            </a:pPr>
            <a:r>
              <a:rPr lang="es-MX" sz="2400" dirty="0" smtClean="0"/>
              <a:t>Una </a:t>
            </a:r>
            <a:r>
              <a:rPr lang="es-MX" sz="2400" dirty="0"/>
              <a:t>transcripción de las entrevistas hechas a la comunidad. </a:t>
            </a:r>
            <a:r>
              <a:rPr lang="es-MX" sz="2400" dirty="0" smtClean="0"/>
              <a:t> </a:t>
            </a:r>
          </a:p>
          <a:p>
            <a:pPr marL="342900" indent="-342900">
              <a:buFont typeface="Arial" panose="020B0604020202020204" pitchFamily="34" charset="0"/>
              <a:buChar char="•"/>
            </a:pPr>
            <a:r>
              <a:rPr lang="es-MX" sz="2400" dirty="0" smtClean="0"/>
              <a:t>Un </a:t>
            </a:r>
            <a:r>
              <a:rPr lang="es-MX" sz="2400" dirty="0"/>
              <a:t>ensayo describiendo la experiencia de campo. </a:t>
            </a:r>
            <a:endParaRPr lang="es-MX" sz="2400" dirty="0" smtClean="0"/>
          </a:p>
          <a:p>
            <a:pPr marL="342900" indent="-342900">
              <a:buFont typeface="Arial" panose="020B0604020202020204" pitchFamily="34" charset="0"/>
              <a:buChar char="•"/>
            </a:pPr>
            <a:r>
              <a:rPr lang="es-MX" sz="2400" dirty="0" smtClean="0"/>
              <a:t> </a:t>
            </a:r>
            <a:r>
              <a:rPr lang="es-MX" sz="2400" dirty="0"/>
              <a:t>Un reporte con los resultados</a:t>
            </a:r>
          </a:p>
        </p:txBody>
      </p:sp>
      <p:sp>
        <p:nvSpPr>
          <p:cNvPr id="5" name="CuadroTexto 4"/>
          <p:cNvSpPr txBox="1"/>
          <p:nvPr/>
        </p:nvSpPr>
        <p:spPr>
          <a:xfrm>
            <a:off x="539552" y="5169966"/>
            <a:ext cx="4680520" cy="1015663"/>
          </a:xfrm>
          <a:prstGeom prst="rect">
            <a:avLst/>
          </a:prstGeom>
          <a:noFill/>
        </p:spPr>
        <p:txBody>
          <a:bodyPr wrap="square" rtlCol="0">
            <a:spAutoFit/>
          </a:bodyPr>
          <a:lstStyle/>
          <a:p>
            <a:r>
              <a:rPr lang="es-MX" sz="2000">
                <a:latin typeface="AR BERKLEY" panose="02000000000000000000" pitchFamily="2" charset="0"/>
              </a:rPr>
              <a:t>Descubrir una nueva teoría es como subir a una montaña desde donde podemos tener más amplios y nuevos panoramas. Albert Einstein</a:t>
            </a:r>
            <a:endParaRPr lang="es-MX" sz="2000" dirty="0">
              <a:latin typeface="AR BERKLEY" panose="02000000000000000000" pitchFamily="2" charset="0"/>
            </a:endParaRPr>
          </a:p>
        </p:txBody>
      </p:sp>
    </p:spTree>
    <p:extLst>
      <p:ext uri="{BB962C8B-B14F-4D97-AF65-F5344CB8AC3E}">
        <p14:creationId xmlns:p14="http://schemas.microsoft.com/office/powerpoint/2010/main" val="10003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smtClean="0"/>
          </a:p>
          <a:p>
            <a:pPr>
              <a:lnSpc>
                <a:spcPct val="90000"/>
              </a:lnSpc>
              <a:buNone/>
            </a:pPr>
            <a:r>
              <a:rPr lang="fr-FR" sz="2000" dirty="0" smtClean="0"/>
              <a:t>LASES, </a:t>
            </a:r>
            <a:r>
              <a:rPr lang="fr-FR" sz="2000" dirty="0" err="1" smtClean="0"/>
              <a:t>Franyutti</a:t>
            </a:r>
            <a:r>
              <a:rPr lang="fr-FR" sz="2000" dirty="0" smtClean="0"/>
              <a:t> Ma. Angélica (2013) </a:t>
            </a:r>
            <a:r>
              <a:rPr lang="fr-FR" sz="2000" u="sng" dirty="0" smtClean="0"/>
              <a:t>Un </a:t>
            </a:r>
            <a:r>
              <a:rPr lang="fr-FR" sz="2000" u="sng" dirty="0" err="1" smtClean="0"/>
              <a:t>nuevo</a:t>
            </a:r>
            <a:r>
              <a:rPr lang="fr-FR" sz="2000" u="sng" dirty="0" smtClean="0"/>
              <a:t> </a:t>
            </a:r>
            <a:r>
              <a:rPr lang="fr-FR" sz="2000" u="sng" dirty="0" err="1" smtClean="0"/>
              <a:t>enfoque</a:t>
            </a:r>
            <a:r>
              <a:rPr lang="fr-FR" sz="2000" u="sng" dirty="0" smtClean="0"/>
              <a:t> </a:t>
            </a:r>
            <a:r>
              <a:rPr lang="fr-FR" sz="2000" u="sng" dirty="0" err="1" smtClean="0"/>
              <a:t>basado</a:t>
            </a:r>
            <a:r>
              <a:rPr lang="fr-FR" sz="2000" u="sng" dirty="0" smtClean="0"/>
              <a:t> en  </a:t>
            </a:r>
            <a:r>
              <a:rPr lang="fr-FR" sz="2000" u="sng" dirty="0" err="1" smtClean="0"/>
              <a:t>competencias</a:t>
            </a:r>
            <a:r>
              <a:rPr lang="fr-FR" sz="2000" u="sng" dirty="0" smtClean="0"/>
              <a:t>, </a:t>
            </a:r>
            <a:r>
              <a:rPr lang="fr-FR" sz="2000" u="sng" dirty="0" err="1" smtClean="0"/>
              <a:t>Lases</a:t>
            </a:r>
            <a:r>
              <a:rPr lang="fr-FR" sz="2000" u="sng" dirty="0" smtClean="0"/>
              <a:t> </a:t>
            </a:r>
            <a:r>
              <a:rPr lang="fr-FR" sz="2000" u="sng" dirty="0" err="1" smtClean="0"/>
              <a:t>Print</a:t>
            </a:r>
            <a:r>
              <a:rPr lang="fr-FR" sz="2000" u="sng" dirty="0" smtClean="0"/>
              <a:t>.</a:t>
            </a:r>
            <a:endParaRPr lang="fr-FR" sz="2000" u="sng"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2" name="Rectángulo 1"/>
          <p:cNvSpPr/>
          <p:nvPr/>
        </p:nvSpPr>
        <p:spPr>
          <a:xfrm>
            <a:off x="457200" y="908720"/>
            <a:ext cx="8003232" cy="2031325"/>
          </a:xfrm>
          <a:prstGeom prst="rect">
            <a:avLst/>
          </a:prstGeom>
        </p:spPr>
        <p:txBody>
          <a:bodyPr wrap="square">
            <a:spAutoFit/>
          </a:bodyPr>
          <a:lstStyle/>
          <a:p>
            <a:r>
              <a:rPr lang="es-MX" sz="2100" dirty="0" smtClean="0"/>
              <a:t>BIBLIOGRAFIA:</a:t>
            </a:r>
          </a:p>
          <a:p>
            <a:endParaRPr lang="es-MX" sz="2100" dirty="0"/>
          </a:p>
          <a:p>
            <a:endParaRPr lang="es-MX" sz="2100" dirty="0" smtClean="0"/>
          </a:p>
          <a:p>
            <a:r>
              <a:rPr lang="es-MX" sz="2100" dirty="0">
                <a:hlinkClick r:id="rId3" action="ppaction://hlinkfile"/>
              </a:rPr>
              <a:t>file:///C:/Users/Nanci/Desktop/prepa.%</a:t>
            </a:r>
            <a:r>
              <a:rPr lang="es-MX" sz="2100" dirty="0" smtClean="0">
                <a:hlinkClick r:id="rId3" action="ppaction://hlinkfile"/>
              </a:rPr>
              <a:t>20MI/libro.pdf</a:t>
            </a:r>
            <a:endParaRPr lang="es-MX" sz="2100" dirty="0" smtClean="0"/>
          </a:p>
          <a:p>
            <a:r>
              <a:rPr lang="es-MX" sz="2100" dirty="0">
                <a:hlinkClick r:id="rId4"/>
              </a:rPr>
              <a:t>http://innovando.net/definicion-del-planteamiento-del-problema</a:t>
            </a:r>
            <a:r>
              <a:rPr lang="es-MX" sz="2100" dirty="0" smtClean="0">
                <a:hlinkClick r:id="rId4"/>
              </a:rPr>
              <a:t>/</a:t>
            </a:r>
            <a:endParaRPr lang="es-MX" sz="2100" dirty="0" smtClean="0"/>
          </a:p>
          <a:p>
            <a:pPr lvl="1"/>
            <a:endParaRPr lang="es-MX" sz="2100" dirty="0"/>
          </a:p>
        </p:txBody>
      </p:sp>
    </p:spTree>
    <p:extLst>
      <p:ext uri="{BB962C8B-B14F-4D97-AF65-F5344CB8AC3E}">
        <p14:creationId xmlns:p14="http://schemas.microsoft.com/office/powerpoint/2010/main" val="219434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fontScale="90000"/>
          </a:bodyPr>
          <a:lstStyle/>
          <a:p>
            <a:r>
              <a:rPr lang="fr-FR" b="1" u="sng" dirty="0">
                <a:effectLst>
                  <a:outerShdw blurRad="38100" dist="38100" dir="2700000" algn="tl">
                    <a:srgbClr val="000000">
                      <a:alpha val="43137"/>
                    </a:srgbClr>
                  </a:outerShdw>
                </a:effectLst>
                <a:latin typeface="Arial" pitchFamily="34" charset="0"/>
                <a:cs typeface="Arial" pitchFamily="34" charset="0"/>
              </a:rPr>
              <a:t>Tema</a:t>
            </a:r>
            <a:r>
              <a:rPr lang="fr-FR" b="1" u="sng" dirty="0" smtClean="0">
                <a:effectLst>
                  <a:outerShdw blurRad="38100" dist="38100" dir="2700000" algn="tl">
                    <a:srgbClr val="000000">
                      <a:alpha val="43137"/>
                    </a:srgbClr>
                  </a:outerShdw>
                </a:effectLst>
                <a:latin typeface="Arial" pitchFamily="34" charset="0"/>
                <a:cs typeface="Arial" pitchFamily="34" charset="0"/>
              </a:rPr>
              <a:t>: </a:t>
            </a:r>
            <a:r>
              <a:rPr lang="fr-FR" b="1" u="sng" dirty="0" err="1" smtClean="0">
                <a:effectLst>
                  <a:outerShdw blurRad="38100" dist="38100" dir="2700000" algn="tl">
                    <a:srgbClr val="000000">
                      <a:alpha val="43137"/>
                    </a:srgbClr>
                  </a:outerShdw>
                </a:effectLst>
                <a:latin typeface="Arial" pitchFamily="34" charset="0"/>
                <a:cs typeface="Arial" pitchFamily="34" charset="0"/>
              </a:rPr>
              <a:t>Planteamiento</a:t>
            </a:r>
            <a:r>
              <a:rPr lang="fr-FR" b="1" u="sng" dirty="0" smtClean="0">
                <a:effectLst>
                  <a:outerShdw blurRad="38100" dist="38100" dir="2700000" algn="tl">
                    <a:srgbClr val="000000">
                      <a:alpha val="43137"/>
                    </a:srgbClr>
                  </a:outerShdw>
                </a:effectLst>
                <a:latin typeface="Arial" pitchFamily="34" charset="0"/>
                <a:cs typeface="Arial" pitchFamily="34" charset="0"/>
              </a:rPr>
              <a:t> de un </a:t>
            </a:r>
            <a:r>
              <a:rPr lang="fr-FR" b="1" u="sng" dirty="0" err="1" smtClean="0">
                <a:effectLst>
                  <a:outerShdw blurRad="38100" dist="38100" dir="2700000" algn="tl">
                    <a:srgbClr val="000000">
                      <a:alpha val="43137"/>
                    </a:srgbClr>
                  </a:outerShdw>
                </a:effectLst>
                <a:latin typeface="Arial" pitchFamily="34" charset="0"/>
                <a:cs typeface="Arial" pitchFamily="34" charset="0"/>
              </a:rPr>
              <a:t>problema</a:t>
            </a:r>
            <a:r>
              <a:rPr lang="fr-FR" b="1" u="sng" dirty="0">
                <a:effectLst>
                  <a:outerShdw blurRad="38100" dist="38100" dir="2700000" algn="tl">
                    <a:srgbClr val="000000">
                      <a:alpha val="43137"/>
                    </a:srgbClr>
                  </a:outerShdw>
                </a:effectLst>
                <a:latin typeface="Arial" pitchFamily="34" charset="0"/>
                <a:cs typeface="Arial" pitchFamily="34" charset="0"/>
              </a:rPr>
              <a:t/>
            </a:r>
            <a:br>
              <a:rPr lang="fr-FR" b="1" u="sng" dirty="0">
                <a:effectLst>
                  <a:outerShdw blurRad="38100" dist="38100" dir="2700000" algn="tl">
                    <a:srgbClr val="000000">
                      <a:alpha val="43137"/>
                    </a:srgbClr>
                  </a:outerShdw>
                </a:effectLst>
                <a:latin typeface="Arial" pitchFamily="34" charset="0"/>
                <a:cs typeface="Arial" pitchFamily="34" charset="0"/>
              </a:rPr>
            </a:br>
            <a:endParaRPr lang="es-MX" dirty="0"/>
          </a:p>
        </p:txBody>
      </p:sp>
      <p:sp>
        <p:nvSpPr>
          <p:cNvPr id="3" name="2 Marcador de contenido"/>
          <p:cNvSpPr>
            <a:spLocks noGrp="1"/>
          </p:cNvSpPr>
          <p:nvPr>
            <p:ph idx="1"/>
          </p:nvPr>
        </p:nvSpPr>
        <p:spPr>
          <a:xfrm>
            <a:off x="457200" y="1556792"/>
            <a:ext cx="8229600" cy="4569371"/>
          </a:xfrm>
        </p:spPr>
        <p:txBody>
          <a:bodyPr>
            <a:normAutofit fontScale="25000" lnSpcReduction="20000"/>
          </a:bodyPr>
          <a:lstStyle/>
          <a:p>
            <a:pPr marL="0" indent="0" algn="ctr">
              <a:lnSpc>
                <a:spcPct val="90000"/>
              </a:lnSpc>
              <a:buNone/>
            </a:pPr>
            <a:endParaRPr lang="fr-FR" sz="4300" dirty="0"/>
          </a:p>
          <a:p>
            <a:pPr marL="0" indent="0" algn="ctr">
              <a:lnSpc>
                <a:spcPct val="90000"/>
              </a:lnSpc>
              <a:buNone/>
            </a:pPr>
            <a:r>
              <a:rPr lang="fr-FR" sz="5600" b="1" u="sng" dirty="0" err="1" smtClean="0">
                <a:effectLst>
                  <a:outerShdw blurRad="38100" dist="38100" dir="2700000" algn="tl">
                    <a:srgbClr val="000000">
                      <a:alpha val="43137"/>
                    </a:srgbClr>
                  </a:outerShdw>
                </a:effectLst>
                <a:latin typeface="Arial" pitchFamily="34" charset="0"/>
                <a:cs typeface="Arial" pitchFamily="34" charset="0"/>
              </a:rPr>
              <a:t>Resumen</a:t>
            </a:r>
            <a:r>
              <a:rPr lang="fr-FR" sz="5600" b="1" u="sng" dirty="0" smtClean="0">
                <a:effectLst>
                  <a:outerShdw blurRad="38100" dist="38100" dir="2700000" algn="tl">
                    <a:srgbClr val="000000">
                      <a:alpha val="43137"/>
                    </a:srgbClr>
                  </a:outerShdw>
                </a:effectLst>
                <a:latin typeface="Arial" pitchFamily="34" charset="0"/>
                <a:cs typeface="Arial" pitchFamily="34" charset="0"/>
              </a:rPr>
              <a:t>:</a:t>
            </a:r>
          </a:p>
          <a:p>
            <a:pPr marL="0" indent="0" algn="ctr">
              <a:lnSpc>
                <a:spcPct val="90000"/>
              </a:lnSpc>
              <a:buNone/>
            </a:pPr>
            <a:endParaRPr lang="fr-FR" sz="4300" b="1" u="sng" dirty="0">
              <a:effectLst>
                <a:outerShdw blurRad="38100" dist="38100" dir="2700000" algn="tl">
                  <a:srgbClr val="000000">
                    <a:alpha val="43137"/>
                  </a:srgbClr>
                </a:outerShdw>
              </a:effectLst>
              <a:latin typeface="Arial" pitchFamily="34" charset="0"/>
              <a:cs typeface="Arial" pitchFamily="34" charset="0"/>
            </a:endParaRPr>
          </a:p>
          <a:p>
            <a:pPr marL="0" indent="0" algn="just" fontAlgn="base">
              <a:buNone/>
            </a:pPr>
            <a:r>
              <a:rPr lang="es-MX" sz="6800" dirty="0"/>
              <a:t>El objetivo de este tema es lograr obtener los conocimientos necesarios para que a la  hora de redactar el planteamiento del problema de un proyecto, no se convierta en un dolor de cabeza, para ello debes estar consciente que todo planteamiento del problema comienza por una idea general y termina en una particular, su importancia radica en crear especies de engranajes que unan una idea con otra y así sucesivamente. Así mismo debes tomar en cuenta que el desarrollo del planteamiento del problema de un proyecto depende de los estatutos que solicite tu institución, también debes tomar muy en cuenta que la función primordial de un planteamiento del problema de un proyecto de investigación se basa en describir de forma clara y concisa la situación actual del problema detectado, las dificultades o discrepancias entre lo que es (situación actual) y lo que debe ser (propuesta del investigador) y las posibles consecuencias de mantenerse la situación actual.</a:t>
            </a:r>
          </a:p>
          <a:p>
            <a:pPr marL="0" indent="0">
              <a:buNone/>
            </a:pPr>
            <a:r>
              <a:rPr lang="es-MX" sz="6400" dirty="0"/>
              <a:t> </a:t>
            </a:r>
          </a:p>
          <a:p>
            <a:pPr marL="0" indent="0">
              <a:lnSpc>
                <a:spcPct val="90000"/>
              </a:lnSpc>
              <a:buNone/>
            </a:pPr>
            <a:endParaRPr lang="en-US" sz="6400" dirty="0" smtClean="0"/>
          </a:p>
          <a:p>
            <a:pPr marL="0" indent="0">
              <a:lnSpc>
                <a:spcPct val="90000"/>
              </a:lnSpc>
              <a:buNone/>
            </a:pPr>
            <a:endParaRPr lang="en-US" sz="6400" dirty="0"/>
          </a:p>
          <a:p>
            <a:pPr marL="0" indent="0">
              <a:lnSpc>
                <a:spcPct val="90000"/>
              </a:lnSpc>
              <a:buNone/>
            </a:pPr>
            <a:r>
              <a:rPr lang="fr-FR" sz="6400" b="1" u="sng" dirty="0" smtClean="0">
                <a:effectLst>
                  <a:outerShdw blurRad="38100" dist="38100" dir="2700000" algn="tl">
                    <a:srgbClr val="000000">
                      <a:alpha val="43137"/>
                    </a:srgbClr>
                  </a:outerShdw>
                </a:effectLst>
                <a:latin typeface="Arial" pitchFamily="34" charset="0"/>
                <a:cs typeface="Arial" pitchFamily="34" charset="0"/>
              </a:rPr>
              <a:t>Palabras Clave</a:t>
            </a:r>
            <a:r>
              <a:rPr lang="fr-FR" sz="6400" b="1" dirty="0" smtClean="0">
                <a:effectLst>
                  <a:outerShdw blurRad="38100" dist="38100" dir="2700000" algn="tl">
                    <a:srgbClr val="000000">
                      <a:alpha val="43137"/>
                    </a:srgbClr>
                  </a:outerShdw>
                </a:effectLst>
                <a:latin typeface="Arial" pitchFamily="34" charset="0"/>
                <a:cs typeface="Arial" pitchFamily="34" charset="0"/>
              </a:rPr>
              <a:t>:</a:t>
            </a:r>
            <a:endParaRPr lang="es-MX" sz="6400" b="1" dirty="0">
              <a:effectLst>
                <a:outerShdw blurRad="38100" dist="38100" dir="2700000" algn="tl">
                  <a:srgbClr val="000000">
                    <a:alpha val="43137"/>
                  </a:srgbClr>
                </a:outerShdw>
              </a:effectLst>
              <a:latin typeface="Arial" pitchFamily="34" charset="0"/>
              <a:cs typeface="Arial" pitchFamily="34" charset="0"/>
            </a:endParaRPr>
          </a:p>
          <a:p>
            <a:pPr marL="0" indent="0">
              <a:lnSpc>
                <a:spcPct val="90000"/>
              </a:lnSpc>
              <a:buNone/>
            </a:pPr>
            <a:endParaRPr lang="en-US" sz="6400" dirty="0"/>
          </a:p>
          <a:p>
            <a:pPr marL="0" indent="0">
              <a:buNone/>
            </a:pPr>
            <a:r>
              <a:rPr lang="es-MX" sz="6800" dirty="0"/>
              <a:t>Planteamiento del problema, Proyecto, Investigación, propuesta.</a:t>
            </a:r>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Tree>
    <p:extLst>
      <p:ext uri="{BB962C8B-B14F-4D97-AF65-F5344CB8AC3E}">
        <p14:creationId xmlns:p14="http://schemas.microsoft.com/office/powerpoint/2010/main" val="200571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fontScale="90000"/>
          </a:bodyPr>
          <a:lstStyle/>
          <a:p>
            <a:r>
              <a:rPr lang="fr-FR" b="1" u="sng" dirty="0">
                <a:effectLst>
                  <a:outerShdw blurRad="38100" dist="38100" dir="2700000" algn="tl">
                    <a:srgbClr val="000000">
                      <a:alpha val="43137"/>
                    </a:srgbClr>
                  </a:outerShdw>
                </a:effectLst>
                <a:latin typeface="Arial" pitchFamily="34" charset="0"/>
                <a:cs typeface="Arial" pitchFamily="34" charset="0"/>
              </a:rPr>
              <a:t>Tema</a:t>
            </a:r>
            <a:r>
              <a:rPr lang="fr-FR" b="1" u="sng" dirty="0" smtClean="0">
                <a:effectLst>
                  <a:outerShdw blurRad="38100" dist="38100" dir="2700000" algn="tl">
                    <a:srgbClr val="000000">
                      <a:alpha val="43137"/>
                    </a:srgbClr>
                  </a:outerShdw>
                </a:effectLst>
                <a:latin typeface="Arial" pitchFamily="34" charset="0"/>
                <a:cs typeface="Arial" pitchFamily="34" charset="0"/>
              </a:rPr>
              <a:t>: </a:t>
            </a:r>
            <a:r>
              <a:rPr lang="fr-FR" b="1" u="sng" dirty="0" err="1" smtClean="0">
                <a:effectLst>
                  <a:outerShdw blurRad="38100" dist="38100" dir="2700000" algn="tl">
                    <a:srgbClr val="000000">
                      <a:alpha val="43137"/>
                    </a:srgbClr>
                  </a:outerShdw>
                </a:effectLst>
                <a:latin typeface="Arial" pitchFamily="34" charset="0"/>
                <a:cs typeface="Arial" pitchFamily="34" charset="0"/>
              </a:rPr>
              <a:t>Planteamiento</a:t>
            </a:r>
            <a:r>
              <a:rPr lang="fr-FR" b="1" u="sng" dirty="0" smtClean="0">
                <a:effectLst>
                  <a:outerShdw blurRad="38100" dist="38100" dir="2700000" algn="tl">
                    <a:srgbClr val="000000">
                      <a:alpha val="43137"/>
                    </a:srgbClr>
                  </a:outerShdw>
                </a:effectLst>
                <a:latin typeface="Arial" pitchFamily="34" charset="0"/>
                <a:cs typeface="Arial" pitchFamily="34" charset="0"/>
              </a:rPr>
              <a:t> de un </a:t>
            </a:r>
            <a:r>
              <a:rPr lang="fr-FR" b="1" u="sng" dirty="0" err="1" smtClean="0">
                <a:effectLst>
                  <a:outerShdw blurRad="38100" dist="38100" dir="2700000" algn="tl">
                    <a:srgbClr val="000000">
                      <a:alpha val="43137"/>
                    </a:srgbClr>
                  </a:outerShdw>
                </a:effectLst>
                <a:latin typeface="Arial" pitchFamily="34" charset="0"/>
                <a:cs typeface="Arial" pitchFamily="34" charset="0"/>
              </a:rPr>
              <a:t>problema</a:t>
            </a:r>
            <a:r>
              <a:rPr lang="fr-FR" b="1" u="sng" dirty="0">
                <a:effectLst>
                  <a:outerShdw blurRad="38100" dist="38100" dir="2700000" algn="tl">
                    <a:srgbClr val="000000">
                      <a:alpha val="43137"/>
                    </a:srgbClr>
                  </a:outerShdw>
                </a:effectLst>
                <a:latin typeface="Arial" pitchFamily="34" charset="0"/>
                <a:cs typeface="Arial" pitchFamily="34" charset="0"/>
              </a:rPr>
              <a:t/>
            </a:r>
            <a:br>
              <a:rPr lang="fr-FR" b="1" u="sng" dirty="0">
                <a:effectLst>
                  <a:outerShdw blurRad="38100" dist="38100" dir="2700000" algn="tl">
                    <a:srgbClr val="000000">
                      <a:alpha val="43137"/>
                    </a:srgbClr>
                  </a:outerShdw>
                </a:effectLst>
                <a:latin typeface="Arial" pitchFamily="34" charset="0"/>
                <a:cs typeface="Arial" pitchFamily="34" charset="0"/>
              </a:rPr>
            </a:br>
            <a:endParaRPr lang="es-MX" dirty="0"/>
          </a:p>
        </p:txBody>
      </p:sp>
      <p:sp>
        <p:nvSpPr>
          <p:cNvPr id="3" name="2 Marcador de contenido"/>
          <p:cNvSpPr>
            <a:spLocks noGrp="1"/>
          </p:cNvSpPr>
          <p:nvPr>
            <p:ph idx="1"/>
          </p:nvPr>
        </p:nvSpPr>
        <p:spPr>
          <a:xfrm>
            <a:off x="457200" y="1556792"/>
            <a:ext cx="8229600" cy="4569371"/>
          </a:xfrm>
        </p:spPr>
        <p:txBody>
          <a:bodyPr>
            <a:normAutofit fontScale="40000" lnSpcReduction="20000"/>
          </a:bodyPr>
          <a:lstStyle/>
          <a:p>
            <a:pPr algn="ctr">
              <a:lnSpc>
                <a:spcPct val="90000"/>
              </a:lnSpc>
              <a:buNone/>
            </a:pPr>
            <a:endParaRPr lang="fr-FR" sz="4300" dirty="0"/>
          </a:p>
          <a:p>
            <a:pPr marL="0" indent="0" algn="ctr">
              <a:lnSpc>
                <a:spcPct val="90000"/>
              </a:lnSpc>
              <a:buNone/>
            </a:pPr>
            <a:r>
              <a:rPr lang="fr-FR" sz="4300" b="1" u="sng" dirty="0">
                <a:effectLst>
                  <a:outerShdw blurRad="38100" dist="38100" dir="2700000" algn="tl">
                    <a:srgbClr val="000000">
                      <a:alpha val="43137"/>
                    </a:srgbClr>
                  </a:outerShdw>
                </a:effectLst>
                <a:latin typeface="Arial" pitchFamily="34" charset="0"/>
                <a:cs typeface="Arial" pitchFamily="34" charset="0"/>
              </a:rPr>
              <a:t>Abstract:</a:t>
            </a:r>
          </a:p>
          <a:p>
            <a:pPr marL="0" indent="0" algn="just">
              <a:lnSpc>
                <a:spcPct val="90000"/>
              </a:lnSpc>
              <a:buNone/>
            </a:pPr>
            <a:r>
              <a:rPr lang="en-US" sz="4900" dirty="0" smtClean="0"/>
              <a:t>The </a:t>
            </a:r>
            <a:r>
              <a:rPr lang="en-US" sz="4900" dirty="0"/>
              <a:t>objective of this theme is to obtain the necessary knowledge so that when drafting the problem statement of a project does not become a headache, for that you must be aware that any approach to the problem begins with a general idea and it ends on a particular importance lies in creating species of gears linking one idea to another and so on. Also you must take into account that the development of approach to the problem of a project depends on the statutes applying your institution, you should also take into account that the primary function of a problem statement of a research project is based on describing clear and concise the current situation of the problem identified form, difficulties or discrepancies between what is (current situation) and what should be (given the researcher) and the possible consequences of the current situation continues</a:t>
            </a:r>
            <a:r>
              <a:rPr lang="en-US" sz="4900" dirty="0" smtClean="0"/>
              <a:t>.</a:t>
            </a:r>
          </a:p>
          <a:p>
            <a:pPr marL="0" indent="0">
              <a:lnSpc>
                <a:spcPct val="90000"/>
              </a:lnSpc>
              <a:buNone/>
            </a:pPr>
            <a:endParaRPr lang="en-US" sz="4900" dirty="0" smtClean="0"/>
          </a:p>
          <a:p>
            <a:pPr marL="0" indent="0">
              <a:lnSpc>
                <a:spcPct val="90000"/>
              </a:lnSpc>
              <a:buNone/>
            </a:pPr>
            <a:endParaRPr lang="en-US" sz="6000" dirty="0"/>
          </a:p>
          <a:p>
            <a:pPr marL="0" indent="0">
              <a:lnSpc>
                <a:spcPct val="90000"/>
              </a:lnSpc>
              <a:buNone/>
            </a:pPr>
            <a:r>
              <a:rPr lang="fr-FR" sz="4000" b="1" u="sng" dirty="0">
                <a:effectLst>
                  <a:outerShdw blurRad="38100" dist="38100" dir="2700000" algn="tl">
                    <a:srgbClr val="000000">
                      <a:alpha val="43137"/>
                    </a:srgbClr>
                  </a:outerShdw>
                </a:effectLst>
                <a:latin typeface="Arial" pitchFamily="34" charset="0"/>
                <a:cs typeface="Arial" pitchFamily="34" charset="0"/>
              </a:rPr>
              <a:t>Keywords</a:t>
            </a:r>
            <a:r>
              <a:rPr lang="fr-FR" sz="4000" b="1" dirty="0">
                <a:effectLst>
                  <a:outerShdw blurRad="38100" dist="38100" dir="2700000" algn="tl">
                    <a:srgbClr val="000000">
                      <a:alpha val="43137"/>
                    </a:srgbClr>
                  </a:outerShdw>
                </a:effectLst>
                <a:latin typeface="Arial" pitchFamily="34" charset="0"/>
                <a:cs typeface="Arial" pitchFamily="34" charset="0"/>
              </a:rPr>
              <a:t>:</a:t>
            </a:r>
            <a:endParaRPr lang="es-MX" sz="9000" b="1" dirty="0">
              <a:effectLst>
                <a:outerShdw blurRad="38100" dist="38100" dir="2700000" algn="tl">
                  <a:srgbClr val="000000">
                    <a:alpha val="43137"/>
                  </a:srgbClr>
                </a:outerShdw>
              </a:effectLst>
              <a:latin typeface="Arial" pitchFamily="34" charset="0"/>
              <a:cs typeface="Arial" pitchFamily="34" charset="0"/>
            </a:endParaRPr>
          </a:p>
          <a:p>
            <a:pPr marL="0" indent="0">
              <a:lnSpc>
                <a:spcPct val="90000"/>
              </a:lnSpc>
              <a:buNone/>
            </a:pPr>
            <a:endParaRPr lang="en-US" sz="4900" dirty="0"/>
          </a:p>
          <a:p>
            <a:pPr marL="0" indent="0">
              <a:lnSpc>
                <a:spcPct val="90000"/>
              </a:lnSpc>
              <a:buNone/>
            </a:pPr>
            <a:r>
              <a:rPr lang="en-US" sz="4900" dirty="0"/>
              <a:t>Problem, Project, Research, proposal.</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Tree>
    <p:extLst>
      <p:ext uri="{BB962C8B-B14F-4D97-AF65-F5344CB8AC3E}">
        <p14:creationId xmlns:p14="http://schemas.microsoft.com/office/powerpoint/2010/main" val="105419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194920" cy="1143000"/>
          </a:xfrm>
        </p:spPr>
        <p:txBody>
          <a:bodyPr>
            <a:noAutofit/>
          </a:bodyPr>
          <a:lstStyle/>
          <a:p>
            <a:r>
              <a:rPr lang="es-MX" sz="3200" dirty="0" smtClean="0"/>
              <a:t>3.3.1. </a:t>
            </a:r>
            <a:r>
              <a:rPr lang="es-MX" sz="3200" b="1" dirty="0" smtClean="0"/>
              <a:t>PLANTEAMIENTO </a:t>
            </a:r>
            <a:r>
              <a:rPr lang="es-MX" sz="3200" b="1" dirty="0" smtClean="0"/>
              <a:t>DEL PROBLEMA</a:t>
            </a:r>
            <a:endParaRPr lang="es-MX" sz="3200" b="1" dirty="0"/>
          </a:p>
        </p:txBody>
      </p:sp>
      <p:sp>
        <p:nvSpPr>
          <p:cNvPr id="6" name="Marcador de contenido 5"/>
          <p:cNvSpPr>
            <a:spLocks noGrp="1"/>
          </p:cNvSpPr>
          <p:nvPr>
            <p:ph idx="1"/>
          </p:nvPr>
        </p:nvSpPr>
        <p:spPr/>
        <p:txBody>
          <a:bodyPr>
            <a:normAutofit/>
          </a:bodyPr>
          <a:lstStyle/>
          <a:p>
            <a:pPr marL="0" indent="0" algn="just">
              <a:buNone/>
            </a:pPr>
            <a:r>
              <a:rPr lang="es-MX" sz="2800" dirty="0" smtClean="0"/>
              <a:t>Recapitulación</a:t>
            </a:r>
          </a:p>
          <a:p>
            <a:pPr marL="0" indent="0" algn="just">
              <a:buNone/>
            </a:pPr>
            <a:endParaRPr lang="es-MX" sz="2800" dirty="0"/>
          </a:p>
          <a:p>
            <a:pPr marL="0" indent="0" algn="just">
              <a:buNone/>
            </a:pPr>
            <a:r>
              <a:rPr lang="es-MX" sz="2800" dirty="0" smtClean="0"/>
              <a:t>“Para llegar a la </a:t>
            </a:r>
            <a:r>
              <a:rPr lang="es-MX" sz="2800" u="sng" dirty="0" smtClean="0"/>
              <a:t>ciencia</a:t>
            </a:r>
            <a:r>
              <a:rPr lang="es-MX" sz="2800" dirty="0" smtClean="0"/>
              <a:t> se requiere del </a:t>
            </a:r>
            <a:r>
              <a:rPr lang="es-MX" sz="2800" u="sng" dirty="0" smtClean="0"/>
              <a:t>conocimiento científico</a:t>
            </a:r>
            <a:r>
              <a:rPr lang="es-MX" sz="2800" dirty="0" smtClean="0"/>
              <a:t>; para la obtención de este tipo de conocimiento es necesario apoyarse de la </a:t>
            </a:r>
            <a:r>
              <a:rPr lang="es-MX" sz="2800" u="sng" dirty="0" smtClean="0"/>
              <a:t>metodología</a:t>
            </a:r>
            <a:r>
              <a:rPr lang="es-MX" sz="2800" dirty="0" smtClean="0"/>
              <a:t>, que a través de sus </a:t>
            </a:r>
            <a:r>
              <a:rPr lang="es-MX" sz="2800" u="sng" dirty="0" smtClean="0"/>
              <a:t>métodos y técnicas </a:t>
            </a:r>
            <a:r>
              <a:rPr lang="es-MX" sz="2800" dirty="0" smtClean="0"/>
              <a:t>nos lleva a la obtención del conocimiento científico, la investigación cumple un papel fundamental; por lo que Metodología e Investigación tienen una estrecha relación”</a:t>
            </a:r>
            <a:endParaRPr lang="es-MX" sz="2800" dirty="0"/>
          </a:p>
        </p:txBody>
      </p:sp>
      <p:pic>
        <p:nvPicPr>
          <p:cNvPr id="7" name="Imagen 6"/>
          <p:cNvPicPr>
            <a:picLocks noChangeAspect="1"/>
          </p:cNvPicPr>
          <p:nvPr/>
        </p:nvPicPr>
        <p:blipFill>
          <a:blip r:embed="rId3"/>
          <a:stretch>
            <a:fillRect/>
          </a:stretch>
        </p:blipFill>
        <p:spPr>
          <a:xfrm>
            <a:off x="5868144" y="661684"/>
            <a:ext cx="2919825" cy="1877031"/>
          </a:xfrm>
          <a:prstGeom prst="rect">
            <a:avLst/>
          </a:prstGeom>
        </p:spPr>
      </p:pic>
    </p:spTree>
    <p:extLst>
      <p:ext uri="{BB962C8B-B14F-4D97-AF65-F5344CB8AC3E}">
        <p14:creationId xmlns:p14="http://schemas.microsoft.com/office/powerpoint/2010/main" val="3857592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Llamada de nube 9"/>
          <p:cNvSpPr/>
          <p:nvPr/>
        </p:nvSpPr>
        <p:spPr>
          <a:xfrm>
            <a:off x="-108520" y="1988840"/>
            <a:ext cx="8812212" cy="342294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ln>
                <a:solidFill>
                  <a:schemeClr val="accent6">
                    <a:lumMod val="50000"/>
                  </a:schemeClr>
                </a:solidFill>
              </a:ln>
            </a:endParaRPr>
          </a:p>
        </p:txBody>
      </p:sp>
      <p:sp>
        <p:nvSpPr>
          <p:cNvPr id="3" name="2 Marcador de contenido"/>
          <p:cNvSpPr>
            <a:spLocks noGrp="1"/>
          </p:cNvSpPr>
          <p:nvPr>
            <p:ph idx="1"/>
          </p:nvPr>
        </p:nvSpPr>
        <p:spPr>
          <a:xfrm>
            <a:off x="1115616" y="2564904"/>
            <a:ext cx="7571184" cy="3561259"/>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pic>
        <p:nvPicPr>
          <p:cNvPr id="5" name="Imagen 4"/>
          <p:cNvPicPr>
            <a:picLocks noChangeAspect="1"/>
          </p:cNvPicPr>
          <p:nvPr/>
        </p:nvPicPr>
        <p:blipFill>
          <a:blip r:embed="rId3"/>
          <a:stretch>
            <a:fillRect/>
          </a:stretch>
        </p:blipFill>
        <p:spPr>
          <a:xfrm>
            <a:off x="8136" y="0"/>
            <a:ext cx="4203824" cy="1027705"/>
          </a:xfrm>
          <a:prstGeom prst="rect">
            <a:avLst/>
          </a:prstGeom>
        </p:spPr>
      </p:pic>
      <p:sp>
        <p:nvSpPr>
          <p:cNvPr id="7" name="Marcador de contenido 5"/>
          <p:cNvSpPr txBox="1">
            <a:spLocks/>
          </p:cNvSpPr>
          <p:nvPr/>
        </p:nvSpPr>
        <p:spPr>
          <a:xfrm>
            <a:off x="457200" y="1027706"/>
            <a:ext cx="8229600" cy="46642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800" dirty="0" smtClean="0"/>
              <a:t>Surge cuando el investigador encuentra una laguna teórica, dentro de un conjunto de datos conocidos, o un hecho no abarcado por una teoría, un tropiezo o un acontecimiento que no encaja dentro de las expectativas de su campo de estudio.  </a:t>
            </a:r>
          </a:p>
          <a:p>
            <a:pPr marL="0" indent="0" algn="just">
              <a:buFont typeface="Arial" panose="020B0604020202020204" pitchFamily="34" charset="0"/>
              <a:buNone/>
            </a:pPr>
            <a:endParaRPr lang="es-MX" sz="1800" dirty="0" smtClean="0"/>
          </a:p>
          <a:p>
            <a:pPr marL="0" indent="0">
              <a:buNone/>
            </a:pPr>
            <a:endParaRPr lang="es-MX" sz="2800" dirty="0"/>
          </a:p>
          <a:p>
            <a:pPr marL="0" indent="0">
              <a:buNone/>
            </a:pPr>
            <a:r>
              <a:rPr lang="es-MX" sz="2000" b="1" dirty="0" smtClean="0">
                <a:solidFill>
                  <a:schemeClr val="accent6">
                    <a:lumMod val="50000"/>
                  </a:schemeClr>
                </a:solidFill>
              </a:rPr>
              <a:t>         </a:t>
            </a:r>
            <a:r>
              <a:rPr lang="es-MX" sz="2000" b="1" i="1" dirty="0" smtClean="0">
                <a:solidFill>
                  <a:schemeClr val="accent6">
                    <a:lumMod val="50000"/>
                  </a:schemeClr>
                </a:solidFill>
                <a:latin typeface="Agency FB" panose="020B0503020202020204" pitchFamily="34" charset="0"/>
              </a:rPr>
              <a:t>Albert </a:t>
            </a:r>
            <a:r>
              <a:rPr lang="es-MX" sz="2000" b="1" i="1" dirty="0">
                <a:solidFill>
                  <a:schemeClr val="accent6">
                    <a:lumMod val="50000"/>
                  </a:schemeClr>
                </a:solidFill>
                <a:latin typeface="Agency FB" panose="020B0503020202020204" pitchFamily="34" charset="0"/>
              </a:rPr>
              <a:t>Einstein una vez dijo que, si tenía una hora para salvar el mundo, </a:t>
            </a:r>
            <a:r>
              <a:rPr lang="es-MX" sz="2000" b="1" i="1" dirty="0" smtClean="0">
                <a:solidFill>
                  <a:schemeClr val="accent6">
                    <a:lumMod val="50000"/>
                  </a:schemeClr>
                </a:solidFill>
                <a:latin typeface="Agency FB" panose="020B0503020202020204" pitchFamily="34" charset="0"/>
              </a:rPr>
              <a:t>     iba </a:t>
            </a:r>
            <a:r>
              <a:rPr lang="es-MX" sz="2000" b="1" i="1" dirty="0">
                <a:solidFill>
                  <a:schemeClr val="accent6">
                    <a:lumMod val="50000"/>
                  </a:schemeClr>
                </a:solidFill>
                <a:latin typeface="Agency FB" panose="020B0503020202020204" pitchFamily="34" charset="0"/>
              </a:rPr>
              <a:t>a utilizar cincuenta y cinco minutos para definir el problema y sólo cinco minutos para encontrar la solución.</a:t>
            </a:r>
          </a:p>
          <a:p>
            <a:pPr marL="0" indent="0">
              <a:buNone/>
            </a:pPr>
            <a:r>
              <a:rPr lang="es-MX" sz="2000" b="1" i="1" dirty="0">
                <a:solidFill>
                  <a:schemeClr val="accent6">
                    <a:lumMod val="50000"/>
                  </a:schemeClr>
                </a:solidFill>
                <a:latin typeface="Agency FB" panose="020B0503020202020204" pitchFamily="34" charset="0"/>
              </a:rPr>
              <a:t>Esta cita ilustra un punto importante: antes de saltar directamente a la solución de un conflicto, debemos dar un paso atrás e invertir tiempo y esfuerzo para mejorar nuestra comprensión del mismo</a:t>
            </a:r>
          </a:p>
          <a:p>
            <a:pPr marL="0" indent="0" algn="just">
              <a:buFont typeface="Arial" panose="020B0604020202020204" pitchFamily="34" charset="0"/>
              <a:buNone/>
            </a:pPr>
            <a:endParaRPr lang="es-MX" sz="2400" b="1" i="1" dirty="0">
              <a:solidFill>
                <a:schemeClr val="accent6">
                  <a:lumMod val="50000"/>
                </a:schemeClr>
              </a:solidFill>
              <a:latin typeface="Agency FB" panose="020B0503020202020204" pitchFamily="34" charset="0"/>
            </a:endParaRPr>
          </a:p>
        </p:txBody>
      </p:sp>
      <p:pic>
        <p:nvPicPr>
          <p:cNvPr id="9" name="Imagen 8"/>
          <p:cNvPicPr>
            <a:picLocks noChangeAspect="1"/>
          </p:cNvPicPr>
          <p:nvPr/>
        </p:nvPicPr>
        <p:blipFill>
          <a:blip r:embed="rId4"/>
          <a:stretch>
            <a:fillRect/>
          </a:stretch>
        </p:blipFill>
        <p:spPr>
          <a:xfrm>
            <a:off x="899592" y="5392540"/>
            <a:ext cx="1428750" cy="1428750"/>
          </a:xfrm>
          <a:prstGeom prst="rect">
            <a:avLst/>
          </a:prstGeom>
        </p:spPr>
      </p:pic>
    </p:spTree>
    <p:extLst>
      <p:ext uri="{BB962C8B-B14F-4D97-AF65-F5344CB8AC3E}">
        <p14:creationId xmlns:p14="http://schemas.microsoft.com/office/powerpoint/2010/main" val="121021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2564904"/>
            <a:ext cx="7571184" cy="3561259"/>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pic>
        <p:nvPicPr>
          <p:cNvPr id="2" name="Imagen 1"/>
          <p:cNvPicPr>
            <a:picLocks noChangeAspect="1"/>
          </p:cNvPicPr>
          <p:nvPr/>
        </p:nvPicPr>
        <p:blipFill>
          <a:blip r:embed="rId3"/>
          <a:stretch>
            <a:fillRect/>
          </a:stretch>
        </p:blipFill>
        <p:spPr>
          <a:xfrm>
            <a:off x="8136" y="1700808"/>
            <a:ext cx="6557900" cy="4918426"/>
          </a:xfrm>
          <a:prstGeom prst="rect">
            <a:avLst/>
          </a:prstGeom>
        </p:spPr>
      </p:pic>
      <p:pic>
        <p:nvPicPr>
          <p:cNvPr id="5" name="Imagen 4"/>
          <p:cNvPicPr>
            <a:picLocks noChangeAspect="1"/>
          </p:cNvPicPr>
          <p:nvPr/>
        </p:nvPicPr>
        <p:blipFill>
          <a:blip r:embed="rId4"/>
          <a:stretch>
            <a:fillRect/>
          </a:stretch>
        </p:blipFill>
        <p:spPr>
          <a:xfrm>
            <a:off x="1311802" y="548680"/>
            <a:ext cx="4203824" cy="1700808"/>
          </a:xfrm>
          <a:prstGeom prst="rect">
            <a:avLst/>
          </a:prstGeom>
        </p:spPr>
      </p:pic>
    </p:spTree>
    <p:extLst>
      <p:ext uri="{BB962C8B-B14F-4D97-AF65-F5344CB8AC3E}">
        <p14:creationId xmlns:p14="http://schemas.microsoft.com/office/powerpoint/2010/main" val="38794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ctrTitle"/>
          </p:nvPr>
        </p:nvSpPr>
        <p:spPr>
          <a:xfrm>
            <a:off x="3579124" y="1702633"/>
            <a:ext cx="5612068" cy="507167"/>
          </a:xfrm>
        </p:spPr>
        <p:txBody>
          <a:bodyPr/>
          <a:lstStyle/>
          <a:p>
            <a:pPr algn="r"/>
            <a:r>
              <a:rPr lang="es-ES_tradnl" sz="2800" dirty="0" smtClean="0"/>
              <a:t>Del planteamiento de un problema</a:t>
            </a:r>
            <a:endParaRPr lang="es-ES_tradnl" sz="2800" dirty="0"/>
          </a:p>
        </p:txBody>
      </p:sp>
      <p:sp>
        <p:nvSpPr>
          <p:cNvPr id="5" name="Text Placeholder 4"/>
          <p:cNvSpPr>
            <a:spLocks noGrp="1"/>
          </p:cNvSpPr>
          <p:nvPr>
            <p:ph type="body" sz="quarter" idx="13"/>
          </p:nvPr>
        </p:nvSpPr>
        <p:spPr>
          <a:xfrm>
            <a:off x="1122218" y="0"/>
            <a:ext cx="8021782" cy="2209800"/>
          </a:xfrm>
        </p:spPr>
        <p:txBody>
          <a:bodyPr/>
          <a:lstStyle/>
          <a:p>
            <a:r>
              <a:rPr lang="es-ES_tradnl" dirty="0" smtClean="0"/>
              <a:t>Estructura </a:t>
            </a:r>
            <a:endParaRPr lang="es-ES_tradnl" dirty="0"/>
          </a:p>
        </p:txBody>
      </p:sp>
      <p:sp>
        <p:nvSpPr>
          <p:cNvPr id="6" name="Notched Right Arrow 5"/>
          <p:cNvSpPr/>
          <p:nvPr/>
        </p:nvSpPr>
        <p:spPr>
          <a:xfrm>
            <a:off x="1362506" y="4352606"/>
            <a:ext cx="2936662" cy="1256831"/>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smtClean="0">
                <a:latin typeface="Braggadocio"/>
                <a:cs typeface="Braggadocio"/>
              </a:rPr>
              <a:t>General</a:t>
            </a:r>
            <a:endParaRPr lang="es-ES_tradnl" dirty="0">
              <a:latin typeface="Braggadocio"/>
              <a:cs typeface="Braggadocio"/>
            </a:endParaRPr>
          </a:p>
        </p:txBody>
      </p:sp>
      <p:sp>
        <p:nvSpPr>
          <p:cNvPr id="7" name="Notched Right Arrow 6"/>
          <p:cNvSpPr/>
          <p:nvPr/>
        </p:nvSpPr>
        <p:spPr>
          <a:xfrm>
            <a:off x="4472304" y="4352606"/>
            <a:ext cx="2936662" cy="125683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latin typeface="Braggadocio"/>
                <a:cs typeface="Braggadocio"/>
              </a:rPr>
              <a:t>Particular</a:t>
            </a:r>
            <a:endParaRPr lang="es-ES_tradnl" dirty="0">
              <a:latin typeface="Braggadocio"/>
              <a:cs typeface="Braggadocio"/>
            </a:endParaRPr>
          </a:p>
        </p:txBody>
      </p:sp>
    </p:spTree>
    <p:extLst>
      <p:ext uri="{BB962C8B-B14F-4D97-AF65-F5344CB8AC3E}">
        <p14:creationId xmlns:p14="http://schemas.microsoft.com/office/powerpoint/2010/main" val="514490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
                                        <p:tgtEl>
                                          <p:spTgt spid="7"/>
                                        </p:tgtEl>
                                      </p:cBhvr>
                                    </p:animEffect>
                                    <p:anim calcmode="lin" valueType="num">
                                      <p:cBhvr>
                                        <p:cTn id="22" dur="400" fill="hold"/>
                                        <p:tgtEl>
                                          <p:spTgt spid="7"/>
                                        </p:tgtEl>
                                        <p:attrNameLst>
                                          <p:attrName>ppt_x</p:attrName>
                                        </p:attrNameLst>
                                      </p:cBhvr>
                                      <p:tavLst>
                                        <p:tav tm="0">
                                          <p:val>
                                            <p:strVal val="#ppt_x"/>
                                          </p:val>
                                        </p:tav>
                                        <p:tav tm="100000">
                                          <p:val>
                                            <p:strVal val="#ppt_x"/>
                                          </p:val>
                                        </p:tav>
                                      </p:tavLst>
                                    </p:anim>
                                    <p:anim calcmode="lin" valueType="num">
                                      <p:cBhvr>
                                        <p:cTn id="23" dur="400" fill="hold"/>
                                        <p:tgtEl>
                                          <p:spTgt spid="7"/>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660"/>
            <a:ext cx="9144000" cy="50783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a:cs typeface="Bauhaus 93"/>
              </a:rPr>
              <a:t>PORTAL WEB PARA LA ESCUELA DE HOTELERIA Y TURISMO (EHT) DE LA UNIVERSIDAD DE ORIENTE, NUCLEO DE LA NUEVA ESPARTA (UDONE)</a:t>
            </a:r>
            <a:endParaRPr lang="es-ES_trad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a:cs typeface="Bauhaus 93"/>
            </a:endParaRPr>
          </a:p>
        </p:txBody>
      </p:sp>
    </p:spTree>
    <p:extLst>
      <p:ext uri="{BB962C8B-B14F-4D97-AF65-F5344CB8AC3E}">
        <p14:creationId xmlns:p14="http://schemas.microsoft.com/office/powerpoint/2010/main" val="824550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802" y="1323164"/>
            <a:ext cx="8545424" cy="2673478"/>
          </a:xfrm>
          <a:prstGeom prst="rect">
            <a:avLst/>
          </a:prstGeom>
        </p:spPr>
      </p:pic>
      <p:sp>
        <p:nvSpPr>
          <p:cNvPr id="3" name="Rectangle 2"/>
          <p:cNvSpPr/>
          <p:nvPr/>
        </p:nvSpPr>
        <p:spPr>
          <a:xfrm>
            <a:off x="346420" y="562358"/>
            <a:ext cx="8586806" cy="707886"/>
          </a:xfrm>
          <a:prstGeom prst="rect">
            <a:avLst/>
          </a:prstGeom>
          <a:noFill/>
        </p:spPr>
        <p:txBody>
          <a:bodyPr wrap="none" lIns="91440" tIns="45720" rIns="91440" bIns="45720">
            <a:spAutoFit/>
          </a:bodyPr>
          <a:lstStyle/>
          <a:p>
            <a:pPr algn="ctr"/>
            <a:r>
              <a:rPr lang="es-ES_tradnl"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a:cs typeface="Cooper Black"/>
              </a:rPr>
              <a:t>UBICACIÓN DEL CONTEXTO</a:t>
            </a:r>
            <a:endParaRPr lang="es-ES_tradnl"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a:cs typeface="Cooper Black"/>
            </a:endParaRPr>
          </a:p>
        </p:txBody>
      </p:sp>
      <p:sp>
        <p:nvSpPr>
          <p:cNvPr id="4" name="TextBox 3"/>
          <p:cNvSpPr txBox="1"/>
          <p:nvPr/>
        </p:nvSpPr>
        <p:spPr>
          <a:xfrm>
            <a:off x="346420" y="4193848"/>
            <a:ext cx="8586806" cy="1477328"/>
          </a:xfrm>
          <a:prstGeom prst="rect">
            <a:avLst/>
          </a:prstGeom>
          <a:noFill/>
        </p:spPr>
        <p:txBody>
          <a:bodyPr wrap="square" rtlCol="0">
            <a:spAutoFit/>
          </a:bodyPr>
          <a:lstStyle/>
          <a:p>
            <a:pPr algn="ctr"/>
            <a:r>
              <a:rPr lang="es-ES_tradnl" dirty="0" smtClean="0"/>
              <a:t>El autor ubico el contexto (1era Etapa) en la historia de la UDONE para luego conectarla con la EHT que es donde se basa su estudio, esto para que la persona que lea la información pueda ubicarse sin manejar la información del tema. También aplicó una definición de referencial, es decir, una hecha por alguien en algún momento determinado, identificando su autor y año de publicación ya que debemos tener argumentos solidos. </a:t>
            </a:r>
            <a:endParaRPr lang="es-ES_tradnl" dirty="0"/>
          </a:p>
        </p:txBody>
      </p:sp>
    </p:spTree>
    <p:extLst>
      <p:ext uri="{BB962C8B-B14F-4D97-AF65-F5344CB8AC3E}">
        <p14:creationId xmlns:p14="http://schemas.microsoft.com/office/powerpoint/2010/main" val="1685766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1056</Words>
  <Application>Microsoft Office PowerPoint</Application>
  <PresentationFormat>Presentación en pantalla (4:3)</PresentationFormat>
  <Paragraphs>185</Paragraphs>
  <Slides>16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Agency FB</vt:lpstr>
      <vt:lpstr>AR BERKLEY</vt:lpstr>
      <vt:lpstr>Arial</vt:lpstr>
      <vt:lpstr>Bauhaus 93</vt:lpstr>
      <vt:lpstr>Braggadocio</vt:lpstr>
      <vt:lpstr>Calibri</vt:lpstr>
      <vt:lpstr>Cooper Black</vt:lpstr>
      <vt:lpstr>Impact</vt:lpstr>
      <vt:lpstr>Rockwell</vt:lpstr>
      <vt:lpstr>Tema de Office</vt:lpstr>
      <vt:lpstr>Presentación de PowerPoint</vt:lpstr>
      <vt:lpstr>Tema: Planteamiento de un problema </vt:lpstr>
      <vt:lpstr>Tema: Planteamiento de un problema </vt:lpstr>
      <vt:lpstr>3.3.1. PLANTEAMIENTO DEL PROBLEMA</vt:lpstr>
      <vt:lpstr>Presentación de PowerPoint</vt:lpstr>
      <vt:lpstr>Presentación de PowerPoint</vt:lpstr>
      <vt:lpstr>Del planteamiento de un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webdesign1</dc:creator>
  <cp:lastModifiedBy>Nanci</cp:lastModifiedBy>
  <cp:revision>22</cp:revision>
  <dcterms:created xsi:type="dcterms:W3CDTF">2014-07-09T15:06:15Z</dcterms:created>
  <dcterms:modified xsi:type="dcterms:W3CDTF">2016-08-18T05:01:07Z</dcterms:modified>
</cp:coreProperties>
</file>