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6" r:id="rId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D0069BDE-CB26-4B65-B82A-5268310915C2}" type="datetimeFigureOut">
              <a:rPr lang="es-MX" smtClean="0"/>
              <a:t>23/04/2017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87AB1CC-A6BD-48EA-A6AF-248DBC5C6F99}" type="slidenum">
              <a:rPr lang="es-MX" smtClean="0"/>
              <a:t>‹Nº›</a:t>
            </a:fld>
            <a:endParaRPr lang="es-MX"/>
          </a:p>
        </p:txBody>
      </p:sp>
    </p:spTree>
    <p:extLst>
      <p:ext uri="{BB962C8B-B14F-4D97-AF65-F5344CB8AC3E}">
        <p14:creationId xmlns:p14="http://schemas.microsoft.com/office/powerpoint/2010/main" val="3066083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0069BDE-CB26-4B65-B82A-5268310915C2}" type="datetimeFigureOut">
              <a:rPr lang="es-MX" smtClean="0"/>
              <a:t>23/04/2017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87AB1CC-A6BD-48EA-A6AF-248DBC5C6F99}" type="slidenum">
              <a:rPr lang="es-MX" smtClean="0"/>
              <a:t>‹Nº›</a:t>
            </a:fld>
            <a:endParaRPr lang="es-MX"/>
          </a:p>
        </p:txBody>
      </p:sp>
    </p:spTree>
    <p:extLst>
      <p:ext uri="{BB962C8B-B14F-4D97-AF65-F5344CB8AC3E}">
        <p14:creationId xmlns:p14="http://schemas.microsoft.com/office/powerpoint/2010/main" val="4187091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0069BDE-CB26-4B65-B82A-5268310915C2}" type="datetimeFigureOut">
              <a:rPr lang="es-MX" smtClean="0"/>
              <a:t>23/04/2017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87AB1CC-A6BD-48EA-A6AF-248DBC5C6F99}" type="slidenum">
              <a:rPr lang="es-MX" smtClean="0"/>
              <a:t>‹Nº›</a:t>
            </a:fld>
            <a:endParaRPr lang="es-MX"/>
          </a:p>
        </p:txBody>
      </p:sp>
    </p:spTree>
    <p:extLst>
      <p:ext uri="{BB962C8B-B14F-4D97-AF65-F5344CB8AC3E}">
        <p14:creationId xmlns:p14="http://schemas.microsoft.com/office/powerpoint/2010/main" val="2550512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0069BDE-CB26-4B65-B82A-5268310915C2}" type="datetimeFigureOut">
              <a:rPr lang="es-MX" smtClean="0"/>
              <a:t>23/04/2017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87AB1CC-A6BD-48EA-A6AF-248DBC5C6F99}" type="slidenum">
              <a:rPr lang="es-MX" smtClean="0"/>
              <a:t>‹Nº›</a:t>
            </a:fld>
            <a:endParaRPr lang="es-MX"/>
          </a:p>
        </p:txBody>
      </p:sp>
    </p:spTree>
    <p:extLst>
      <p:ext uri="{BB962C8B-B14F-4D97-AF65-F5344CB8AC3E}">
        <p14:creationId xmlns:p14="http://schemas.microsoft.com/office/powerpoint/2010/main" val="218644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0069BDE-CB26-4B65-B82A-5268310915C2}" type="datetimeFigureOut">
              <a:rPr lang="es-MX" smtClean="0"/>
              <a:t>23/04/2017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87AB1CC-A6BD-48EA-A6AF-248DBC5C6F99}" type="slidenum">
              <a:rPr lang="es-MX" smtClean="0"/>
              <a:t>‹Nº›</a:t>
            </a:fld>
            <a:endParaRPr lang="es-MX"/>
          </a:p>
        </p:txBody>
      </p:sp>
    </p:spTree>
    <p:extLst>
      <p:ext uri="{BB962C8B-B14F-4D97-AF65-F5344CB8AC3E}">
        <p14:creationId xmlns:p14="http://schemas.microsoft.com/office/powerpoint/2010/main" val="1286413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D0069BDE-CB26-4B65-B82A-5268310915C2}" type="datetimeFigureOut">
              <a:rPr lang="es-MX" smtClean="0"/>
              <a:t>23/04/2017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87AB1CC-A6BD-48EA-A6AF-248DBC5C6F99}" type="slidenum">
              <a:rPr lang="es-MX" smtClean="0"/>
              <a:t>‹Nº›</a:t>
            </a:fld>
            <a:endParaRPr lang="es-MX"/>
          </a:p>
        </p:txBody>
      </p:sp>
    </p:spTree>
    <p:extLst>
      <p:ext uri="{BB962C8B-B14F-4D97-AF65-F5344CB8AC3E}">
        <p14:creationId xmlns:p14="http://schemas.microsoft.com/office/powerpoint/2010/main" val="894951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D0069BDE-CB26-4B65-B82A-5268310915C2}" type="datetimeFigureOut">
              <a:rPr lang="es-MX" smtClean="0"/>
              <a:t>23/04/2017</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187AB1CC-A6BD-48EA-A6AF-248DBC5C6F99}" type="slidenum">
              <a:rPr lang="es-MX" smtClean="0"/>
              <a:t>‹Nº›</a:t>
            </a:fld>
            <a:endParaRPr lang="es-MX"/>
          </a:p>
        </p:txBody>
      </p:sp>
    </p:spTree>
    <p:extLst>
      <p:ext uri="{BB962C8B-B14F-4D97-AF65-F5344CB8AC3E}">
        <p14:creationId xmlns:p14="http://schemas.microsoft.com/office/powerpoint/2010/main" val="2896583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D0069BDE-CB26-4B65-B82A-5268310915C2}" type="datetimeFigureOut">
              <a:rPr lang="es-MX" smtClean="0"/>
              <a:t>23/04/2017</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187AB1CC-A6BD-48EA-A6AF-248DBC5C6F99}" type="slidenum">
              <a:rPr lang="es-MX" smtClean="0"/>
              <a:t>‹Nº›</a:t>
            </a:fld>
            <a:endParaRPr lang="es-MX"/>
          </a:p>
        </p:txBody>
      </p:sp>
    </p:spTree>
    <p:extLst>
      <p:ext uri="{BB962C8B-B14F-4D97-AF65-F5344CB8AC3E}">
        <p14:creationId xmlns:p14="http://schemas.microsoft.com/office/powerpoint/2010/main" val="2494940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0069BDE-CB26-4B65-B82A-5268310915C2}" type="datetimeFigureOut">
              <a:rPr lang="es-MX" smtClean="0"/>
              <a:t>23/04/2017</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187AB1CC-A6BD-48EA-A6AF-248DBC5C6F99}" type="slidenum">
              <a:rPr lang="es-MX" smtClean="0"/>
              <a:t>‹Nº›</a:t>
            </a:fld>
            <a:endParaRPr lang="es-MX"/>
          </a:p>
        </p:txBody>
      </p:sp>
    </p:spTree>
    <p:extLst>
      <p:ext uri="{BB962C8B-B14F-4D97-AF65-F5344CB8AC3E}">
        <p14:creationId xmlns:p14="http://schemas.microsoft.com/office/powerpoint/2010/main" val="400297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0069BDE-CB26-4B65-B82A-5268310915C2}" type="datetimeFigureOut">
              <a:rPr lang="es-MX" smtClean="0"/>
              <a:t>23/04/2017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87AB1CC-A6BD-48EA-A6AF-248DBC5C6F99}" type="slidenum">
              <a:rPr lang="es-MX" smtClean="0"/>
              <a:t>‹Nº›</a:t>
            </a:fld>
            <a:endParaRPr lang="es-MX"/>
          </a:p>
        </p:txBody>
      </p:sp>
    </p:spTree>
    <p:extLst>
      <p:ext uri="{BB962C8B-B14F-4D97-AF65-F5344CB8AC3E}">
        <p14:creationId xmlns:p14="http://schemas.microsoft.com/office/powerpoint/2010/main" val="1500888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0069BDE-CB26-4B65-B82A-5268310915C2}" type="datetimeFigureOut">
              <a:rPr lang="es-MX" smtClean="0"/>
              <a:t>23/04/2017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87AB1CC-A6BD-48EA-A6AF-248DBC5C6F99}" type="slidenum">
              <a:rPr lang="es-MX" smtClean="0"/>
              <a:t>‹Nº›</a:t>
            </a:fld>
            <a:endParaRPr lang="es-MX"/>
          </a:p>
        </p:txBody>
      </p:sp>
    </p:spTree>
    <p:extLst>
      <p:ext uri="{BB962C8B-B14F-4D97-AF65-F5344CB8AC3E}">
        <p14:creationId xmlns:p14="http://schemas.microsoft.com/office/powerpoint/2010/main" val="3727196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069BDE-CB26-4B65-B82A-5268310915C2}" type="datetimeFigureOut">
              <a:rPr lang="es-MX" smtClean="0"/>
              <a:t>23/04/2017</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AB1CC-A6BD-48EA-A6AF-248DBC5C6F99}" type="slidenum">
              <a:rPr lang="es-MX" smtClean="0"/>
              <a:t>‹Nº›</a:t>
            </a:fld>
            <a:endParaRPr lang="es-MX"/>
          </a:p>
        </p:txBody>
      </p:sp>
    </p:spTree>
    <p:extLst>
      <p:ext uri="{BB962C8B-B14F-4D97-AF65-F5344CB8AC3E}">
        <p14:creationId xmlns:p14="http://schemas.microsoft.com/office/powerpoint/2010/main" val="1554875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3779912" y="0"/>
            <a:ext cx="5364088"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s-MX" dirty="0">
                <a:solidFill>
                  <a:schemeClr val="tx1"/>
                </a:solidFill>
                <a:effectLst>
                  <a:outerShdw blurRad="38100" dist="38100" dir="2700000" algn="tl">
                    <a:srgbClr val="000000">
                      <a:alpha val="43137"/>
                    </a:srgbClr>
                  </a:outerShdw>
                </a:effectLst>
                <a:latin typeface="Arial" pitchFamily="34" charset="0"/>
                <a:cs typeface="Arial" pitchFamily="34" charset="0"/>
              </a:rPr>
              <a:t>Área Académica</a:t>
            </a:r>
            <a:r>
              <a:rPr lang="es-MX"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Biología</a:t>
            </a:r>
            <a:endParaRPr lang="es-MX" sz="20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lvl="1"/>
            <a:r>
              <a:rPr lang="es-MX" sz="2000" dirty="0">
                <a:solidFill>
                  <a:schemeClr val="tx1"/>
                </a:solidFill>
                <a:effectLst>
                  <a:outerShdw blurRad="38100" dist="38100" dir="2700000" algn="tl">
                    <a:srgbClr val="000000">
                      <a:alpha val="43137"/>
                    </a:srgbClr>
                  </a:outerShdw>
                </a:effectLst>
                <a:latin typeface="Arial" pitchFamily="34" charset="0"/>
                <a:cs typeface="Arial" pitchFamily="34" charset="0"/>
              </a:rPr>
              <a:t/>
            </a:r>
            <a:br>
              <a:rPr lang="es-MX" sz="2000" dirty="0">
                <a:solidFill>
                  <a:schemeClr val="tx1"/>
                </a:solidFill>
                <a:effectLst>
                  <a:outerShdw blurRad="38100" dist="38100" dir="2700000" algn="tl">
                    <a:srgbClr val="000000">
                      <a:alpha val="43137"/>
                    </a:srgbClr>
                  </a:outerShdw>
                </a:effectLst>
                <a:latin typeface="Arial" pitchFamily="34" charset="0"/>
                <a:cs typeface="Arial" pitchFamily="34" charset="0"/>
              </a:rPr>
            </a:br>
            <a:r>
              <a:rPr lang="es-MX" sz="2000" dirty="0">
                <a:solidFill>
                  <a:schemeClr val="tx1"/>
                </a:solidFill>
                <a:effectLst>
                  <a:outerShdw blurRad="38100" dist="38100" dir="2700000" algn="tl">
                    <a:srgbClr val="000000">
                      <a:alpha val="43137"/>
                    </a:srgbClr>
                  </a:outerShdw>
                </a:effectLst>
                <a:latin typeface="Arial" pitchFamily="34" charset="0"/>
                <a:cs typeface="Arial" pitchFamily="34" charset="0"/>
              </a:rPr>
              <a:t/>
            </a:r>
            <a:br>
              <a:rPr lang="es-MX" sz="2000" dirty="0">
                <a:solidFill>
                  <a:schemeClr val="tx1"/>
                </a:solidFill>
                <a:effectLst>
                  <a:outerShdw blurRad="38100" dist="38100" dir="2700000" algn="tl">
                    <a:srgbClr val="000000">
                      <a:alpha val="43137"/>
                    </a:srgbClr>
                  </a:outerShdw>
                </a:effectLst>
                <a:latin typeface="Arial" pitchFamily="34" charset="0"/>
                <a:cs typeface="Arial" pitchFamily="34" charset="0"/>
              </a:rPr>
            </a:br>
            <a:r>
              <a:rPr lang="es-MX" dirty="0">
                <a:solidFill>
                  <a:schemeClr val="tx1"/>
                </a:solidFill>
                <a:effectLst>
                  <a:outerShdw blurRad="38100" dist="38100" dir="2700000" algn="tl">
                    <a:srgbClr val="000000">
                      <a:alpha val="43137"/>
                    </a:srgbClr>
                  </a:outerShdw>
                </a:effectLst>
                <a:latin typeface="Arial" pitchFamily="34" charset="0"/>
                <a:cs typeface="Arial" pitchFamily="34" charset="0"/>
              </a:rPr>
              <a:t>Tema</a:t>
            </a:r>
            <a:r>
              <a:rPr lang="es-MX"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DNA (ADN)</a:t>
            </a:r>
            <a:endParaRPr lang="es-MX" sz="20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lvl="1"/>
            <a:r>
              <a:rPr lang="es-MX" sz="2000" dirty="0">
                <a:solidFill>
                  <a:schemeClr val="tx1"/>
                </a:solidFill>
                <a:effectLst>
                  <a:outerShdw blurRad="38100" dist="38100" dir="2700000" algn="tl">
                    <a:srgbClr val="000000">
                      <a:alpha val="43137"/>
                    </a:srgbClr>
                  </a:outerShdw>
                </a:effectLst>
                <a:latin typeface="Arial" pitchFamily="34" charset="0"/>
                <a:cs typeface="Arial" pitchFamily="34" charset="0"/>
              </a:rPr>
              <a:t/>
            </a:r>
            <a:br>
              <a:rPr lang="es-MX" sz="2000" dirty="0">
                <a:solidFill>
                  <a:schemeClr val="tx1"/>
                </a:solidFill>
                <a:effectLst>
                  <a:outerShdw blurRad="38100" dist="38100" dir="2700000" algn="tl">
                    <a:srgbClr val="000000">
                      <a:alpha val="43137"/>
                    </a:srgbClr>
                  </a:outerShdw>
                </a:effectLst>
                <a:latin typeface="Arial" pitchFamily="34" charset="0"/>
                <a:cs typeface="Arial" pitchFamily="34" charset="0"/>
              </a:rPr>
            </a:br>
            <a:r>
              <a:rPr lang="es-MX" dirty="0">
                <a:solidFill>
                  <a:schemeClr val="tx1"/>
                </a:solidFill>
                <a:effectLst>
                  <a:outerShdw blurRad="38100" dist="38100" dir="2700000" algn="tl">
                    <a:srgbClr val="000000">
                      <a:alpha val="43137"/>
                    </a:srgbClr>
                  </a:outerShdw>
                </a:effectLst>
                <a:latin typeface="Arial" pitchFamily="34" charset="0"/>
                <a:cs typeface="Arial" pitchFamily="34" charset="0"/>
              </a:rPr>
              <a:t>Profesor</a:t>
            </a:r>
            <a:r>
              <a:rPr lang="es-MX"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L. B. Cristián R. Delgado González</a:t>
            </a:r>
            <a:r>
              <a:rPr lang="es-MX" sz="2000" dirty="0">
                <a:solidFill>
                  <a:schemeClr val="tx1"/>
                </a:solidFill>
                <a:effectLst>
                  <a:outerShdw blurRad="38100" dist="38100" dir="2700000" algn="tl">
                    <a:srgbClr val="000000">
                      <a:alpha val="43137"/>
                    </a:srgbClr>
                  </a:outerShdw>
                </a:effectLst>
                <a:latin typeface="Arial" pitchFamily="34" charset="0"/>
                <a:cs typeface="Arial" pitchFamily="34" charset="0"/>
              </a:rPr>
              <a:t/>
            </a:r>
            <a:br>
              <a:rPr lang="es-MX" sz="2000" dirty="0">
                <a:solidFill>
                  <a:schemeClr val="tx1"/>
                </a:solidFill>
                <a:effectLst>
                  <a:outerShdw blurRad="38100" dist="38100" dir="2700000" algn="tl">
                    <a:srgbClr val="000000">
                      <a:alpha val="43137"/>
                    </a:srgbClr>
                  </a:outerShdw>
                </a:effectLst>
                <a:latin typeface="Arial" pitchFamily="34" charset="0"/>
                <a:cs typeface="Arial" pitchFamily="34" charset="0"/>
              </a:rPr>
            </a:br>
            <a:r>
              <a:rPr lang="es-MX" sz="2000" dirty="0">
                <a:solidFill>
                  <a:schemeClr val="tx1"/>
                </a:solidFill>
                <a:effectLst>
                  <a:outerShdw blurRad="38100" dist="38100" dir="2700000" algn="tl">
                    <a:srgbClr val="000000">
                      <a:alpha val="43137"/>
                    </a:srgbClr>
                  </a:outerShdw>
                </a:effectLst>
                <a:latin typeface="Arial" pitchFamily="34" charset="0"/>
                <a:cs typeface="Arial" pitchFamily="34" charset="0"/>
              </a:rPr>
              <a:t/>
            </a:r>
            <a:br>
              <a:rPr lang="es-MX" sz="2000" dirty="0">
                <a:solidFill>
                  <a:schemeClr val="tx1"/>
                </a:solidFill>
                <a:effectLst>
                  <a:outerShdw blurRad="38100" dist="38100" dir="2700000" algn="tl">
                    <a:srgbClr val="000000">
                      <a:alpha val="43137"/>
                    </a:srgbClr>
                  </a:outerShdw>
                </a:effectLst>
                <a:latin typeface="Arial" pitchFamily="34" charset="0"/>
                <a:cs typeface="Arial" pitchFamily="34" charset="0"/>
              </a:rPr>
            </a:br>
            <a:r>
              <a:rPr lang="es-MX" dirty="0">
                <a:solidFill>
                  <a:schemeClr val="tx1"/>
                </a:solidFill>
                <a:effectLst>
                  <a:outerShdw blurRad="38100" dist="38100" dir="2700000" algn="tl">
                    <a:srgbClr val="000000">
                      <a:alpha val="43137"/>
                    </a:srgbClr>
                  </a:outerShdw>
                </a:effectLst>
                <a:latin typeface="Arial" pitchFamily="34" charset="0"/>
                <a:cs typeface="Arial" pitchFamily="34" charset="0"/>
              </a:rPr>
              <a:t>Periodo</a:t>
            </a:r>
            <a:r>
              <a:rPr lang="es-MX"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Enero-Junio 2017</a:t>
            </a:r>
            <a:endParaRPr lang="es-MX" sz="2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959261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1824"/>
            <a:ext cx="8219256" cy="1143000"/>
          </a:xfrm>
        </p:spPr>
        <p:txBody>
          <a:bodyPr>
            <a:normAutofit fontScale="90000"/>
          </a:bodyPr>
          <a:lstStyle/>
          <a:p>
            <a:r>
              <a:rPr lang="fr-FR" b="1" u="sng" dirty="0">
                <a:effectLst>
                  <a:outerShdw blurRad="38100" dist="38100" dir="2700000" algn="tl">
                    <a:srgbClr val="000000">
                      <a:alpha val="43137"/>
                    </a:srgbClr>
                  </a:outerShdw>
                </a:effectLst>
                <a:latin typeface="Arial" pitchFamily="34" charset="0"/>
                <a:cs typeface="Arial" pitchFamily="34" charset="0"/>
              </a:rPr>
              <a:t>Tema:</a:t>
            </a:r>
            <a:br>
              <a:rPr lang="fr-FR" b="1" u="sng" dirty="0">
                <a:effectLst>
                  <a:outerShdw blurRad="38100" dist="38100" dir="2700000" algn="tl">
                    <a:srgbClr val="000000">
                      <a:alpha val="43137"/>
                    </a:srgbClr>
                  </a:outerShdw>
                </a:effectLst>
                <a:latin typeface="Arial" pitchFamily="34" charset="0"/>
                <a:cs typeface="Arial" pitchFamily="34" charset="0"/>
              </a:rPr>
            </a:br>
            <a:endParaRPr lang="es-MX" dirty="0"/>
          </a:p>
        </p:txBody>
      </p:sp>
      <p:sp>
        <p:nvSpPr>
          <p:cNvPr id="3" name="2 Marcador de contenido"/>
          <p:cNvSpPr>
            <a:spLocks noGrp="1"/>
          </p:cNvSpPr>
          <p:nvPr>
            <p:ph idx="1"/>
          </p:nvPr>
        </p:nvSpPr>
        <p:spPr>
          <a:xfrm>
            <a:off x="457200" y="1988840"/>
            <a:ext cx="8229600" cy="4137323"/>
          </a:xfrm>
        </p:spPr>
        <p:txBody>
          <a:bodyPr>
            <a:normAutofit fontScale="70000" lnSpcReduction="20000"/>
          </a:bodyPr>
          <a:lstStyle/>
          <a:p>
            <a:pPr>
              <a:lnSpc>
                <a:spcPct val="90000"/>
              </a:lnSpc>
              <a:buNone/>
            </a:pPr>
            <a:endParaRPr lang="fr-FR" dirty="0"/>
          </a:p>
          <a:p>
            <a:pPr marL="0" indent="0">
              <a:lnSpc>
                <a:spcPct val="90000"/>
              </a:lnSpc>
              <a:buNone/>
            </a:pPr>
            <a:r>
              <a:rPr lang="en-US" sz="3600" b="1" dirty="0">
                <a:effectLst>
                  <a:outerShdw blurRad="38100" dist="38100" dir="2700000" algn="tl">
                    <a:srgbClr val="000000">
                      <a:alpha val="43137"/>
                    </a:srgbClr>
                  </a:outerShdw>
                </a:effectLst>
                <a:latin typeface="Arial" pitchFamily="34" charset="0"/>
                <a:cs typeface="Arial" pitchFamily="34" charset="0"/>
              </a:rPr>
              <a:t> </a:t>
            </a:r>
            <a:endParaRPr lang="fr-FR" dirty="0"/>
          </a:p>
          <a:p>
            <a:pPr algn="ctr">
              <a:lnSpc>
                <a:spcPct val="90000"/>
              </a:lnSpc>
              <a:buNone/>
            </a:pPr>
            <a:r>
              <a:rPr lang="fr-FR" b="1" dirty="0">
                <a:effectLst>
                  <a:outerShdw blurRad="38100" dist="38100" dir="2700000" algn="tl">
                    <a:srgbClr val="000000">
                      <a:alpha val="43137"/>
                    </a:srgbClr>
                  </a:outerShdw>
                </a:effectLst>
                <a:latin typeface="Arial" pitchFamily="34" charset="0"/>
                <a:cs typeface="Arial" pitchFamily="34" charset="0"/>
              </a:rPr>
              <a:t>      </a:t>
            </a:r>
            <a:r>
              <a:rPr lang="fr-FR" b="1" u="sng" dirty="0">
                <a:effectLst>
                  <a:outerShdw blurRad="38100" dist="38100" dir="2700000" algn="tl">
                    <a:srgbClr val="000000">
                      <a:alpha val="43137"/>
                    </a:srgbClr>
                  </a:outerShdw>
                </a:effectLst>
                <a:latin typeface="Arial" pitchFamily="34" charset="0"/>
                <a:cs typeface="Arial" pitchFamily="34" charset="0"/>
              </a:rPr>
              <a:t> Abstract:</a:t>
            </a:r>
          </a:p>
          <a:p>
            <a:pPr>
              <a:lnSpc>
                <a:spcPct val="90000"/>
              </a:lnSpc>
              <a:buNone/>
            </a:pPr>
            <a:endParaRPr lang="fr-FR" dirty="0"/>
          </a:p>
          <a:p>
            <a:pPr>
              <a:lnSpc>
                <a:spcPct val="90000"/>
              </a:lnSpc>
              <a:buNone/>
            </a:pPr>
            <a:r>
              <a:rPr lang="fr-FR" dirty="0"/>
              <a:t>The DNA (Deoxyribonucleic </a:t>
            </a:r>
            <a:r>
              <a:rPr lang="fr-FR" dirty="0" smtClean="0"/>
              <a:t>Acid) is the molecule where the genetic information is codified. </a:t>
            </a:r>
            <a:r>
              <a:rPr lang="en-US" dirty="0"/>
              <a:t>The sequences of different nitrogenous bases causes differences in the genomic </a:t>
            </a:r>
            <a:r>
              <a:rPr lang="en-US" dirty="0" smtClean="0"/>
              <a:t>expression, causing variance in the organisms. There are four principal organelles in eukaryotic cell where the DNA can be found, chloroplast, mitochondria, nucleus and ribosome, but the DNA in the nucleus participate in most of </a:t>
            </a:r>
            <a:r>
              <a:rPr lang="en-US" dirty="0"/>
              <a:t>the phenotypic expression</a:t>
            </a:r>
            <a:endParaRPr lang="fr-FR" dirty="0" smtClean="0"/>
          </a:p>
          <a:p>
            <a:pPr>
              <a:lnSpc>
                <a:spcPct val="90000"/>
              </a:lnSpc>
              <a:buNone/>
            </a:pPr>
            <a:endParaRPr lang="fr-FR" dirty="0"/>
          </a:p>
          <a:p>
            <a:pPr>
              <a:lnSpc>
                <a:spcPct val="90000"/>
              </a:lnSpc>
              <a:buNone/>
            </a:pPr>
            <a:r>
              <a:rPr lang="fr-FR" b="1" u="sng" dirty="0">
                <a:effectLst>
                  <a:outerShdw blurRad="38100" dist="38100" dir="2700000" algn="tl">
                    <a:srgbClr val="000000">
                      <a:alpha val="43137"/>
                    </a:srgbClr>
                  </a:outerShdw>
                </a:effectLst>
                <a:latin typeface="Arial" pitchFamily="34" charset="0"/>
                <a:cs typeface="Arial" pitchFamily="34" charset="0"/>
              </a:rPr>
              <a:t>Keywords</a:t>
            </a:r>
            <a:r>
              <a:rPr lang="fr-FR" b="1" dirty="0" smtClean="0">
                <a:effectLst>
                  <a:outerShdw blurRad="38100" dist="38100" dir="2700000" algn="tl">
                    <a:srgbClr val="000000">
                      <a:alpha val="43137"/>
                    </a:srgbClr>
                  </a:outerShdw>
                </a:effectLst>
                <a:latin typeface="Arial" pitchFamily="34" charset="0"/>
                <a:cs typeface="Arial" pitchFamily="34" charset="0"/>
              </a:rPr>
              <a:t>: </a:t>
            </a:r>
            <a:r>
              <a:rPr lang="fr-FR" sz="3600" dirty="0" smtClean="0"/>
              <a:t>Deoxyribonucleic, acid, </a:t>
            </a:r>
            <a:r>
              <a:rPr lang="en-US" sz="3600" dirty="0" smtClean="0"/>
              <a:t>genomic, expression, phenotypic</a:t>
            </a:r>
            <a:endParaRPr lang="es-MX" sz="3600"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545321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5194920" cy="1143000"/>
          </a:xfrm>
        </p:spPr>
        <p:txBody>
          <a:bodyPr>
            <a:normAutofit fontScale="90000"/>
          </a:bodyPr>
          <a:lstStyle/>
          <a:p>
            <a:r>
              <a:rPr lang="es-MX" dirty="0" smtClean="0"/>
              <a:t>¿Qué es el DNA (ADN)?</a:t>
            </a:r>
            <a:endParaRPr lang="es-MX" dirty="0"/>
          </a:p>
        </p:txBody>
      </p:sp>
      <p:sp>
        <p:nvSpPr>
          <p:cNvPr id="4" name="CuadroTexto 3"/>
          <p:cNvSpPr txBox="1"/>
          <p:nvPr/>
        </p:nvSpPr>
        <p:spPr>
          <a:xfrm>
            <a:off x="395536" y="1844824"/>
            <a:ext cx="3888432"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s-MX" dirty="0" smtClean="0"/>
              <a:t>El ADN (o DNA por sus siglas en ingles) significa ácido desoxirribonucleico</a:t>
            </a:r>
            <a:endParaRPr lang="es-MX" dirty="0"/>
          </a:p>
        </p:txBody>
      </p:sp>
      <p:sp>
        <p:nvSpPr>
          <p:cNvPr id="5" name="CuadroTexto 4"/>
          <p:cNvSpPr txBox="1"/>
          <p:nvPr/>
        </p:nvSpPr>
        <p:spPr>
          <a:xfrm>
            <a:off x="791580" y="2918341"/>
            <a:ext cx="3096344"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s-MX" dirty="0" smtClean="0"/>
              <a:t>Es una biomolécula clasificada dentro de los ácidos nucleicos.</a:t>
            </a:r>
            <a:endParaRPr lang="es-MX" dirty="0"/>
          </a:p>
        </p:txBody>
      </p:sp>
      <p:sp>
        <p:nvSpPr>
          <p:cNvPr id="6" name="CuadroTexto 5"/>
          <p:cNvSpPr txBox="1"/>
          <p:nvPr/>
        </p:nvSpPr>
        <p:spPr>
          <a:xfrm>
            <a:off x="998431" y="4162007"/>
            <a:ext cx="2682641" cy="923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MX" dirty="0" smtClean="0"/>
              <a:t>Se puede encontrar en los ribosomas, mitocondrias, núcleo y cloroplastos.</a:t>
            </a:r>
            <a:endParaRPr lang="es-MX" dirty="0"/>
          </a:p>
        </p:txBody>
      </p:sp>
      <p:grpSp>
        <p:nvGrpSpPr>
          <p:cNvPr id="23" name="Grupo 22"/>
          <p:cNvGrpSpPr/>
          <p:nvPr/>
        </p:nvGrpSpPr>
        <p:grpSpPr>
          <a:xfrm>
            <a:off x="4499992" y="2132856"/>
            <a:ext cx="4308070" cy="3025300"/>
            <a:chOff x="1958333" y="3687389"/>
            <a:chExt cx="3825444" cy="2488409"/>
          </a:xfrm>
        </p:grpSpPr>
        <p:pic>
          <p:nvPicPr>
            <p:cNvPr id="7" name="Picture 2" descr="Resultado de imagen de celula animal sin nombres"/>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124" b="100000" l="2817" r="100000"/>
                      </a14:imgEffect>
                    </a14:imgLayer>
                  </a14:imgProps>
                </a:ext>
              </a:extLst>
            </a:blip>
            <a:srcRect/>
            <a:stretch>
              <a:fillRect/>
            </a:stretch>
          </p:blipFill>
          <p:spPr bwMode="auto">
            <a:xfrm>
              <a:off x="1958333" y="4023834"/>
              <a:ext cx="2575102" cy="2151964"/>
            </a:xfrm>
            <a:prstGeom prst="rect">
              <a:avLst/>
            </a:prstGeom>
            <a:noFill/>
          </p:spPr>
        </p:pic>
        <p:cxnSp>
          <p:nvCxnSpPr>
            <p:cNvPr id="8" name="5 Conector recto de flecha"/>
            <p:cNvCxnSpPr/>
            <p:nvPr/>
          </p:nvCxnSpPr>
          <p:spPr>
            <a:xfrm flipV="1">
              <a:off x="3446216" y="4797153"/>
              <a:ext cx="1413816" cy="201789"/>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9" name="6 Conector recto de flecha"/>
            <p:cNvCxnSpPr/>
            <p:nvPr/>
          </p:nvCxnSpPr>
          <p:spPr>
            <a:xfrm flipV="1">
              <a:off x="2915816" y="4149080"/>
              <a:ext cx="1512168" cy="36004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pic>
          <p:nvPicPr>
            <p:cNvPr id="10" name="Picture 6" descr="Imagen relacionada"/>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800" b="100000" l="0" r="100000"/>
                      </a14:imgEffect>
                    </a14:imgLayer>
                  </a14:imgProps>
                </a:ext>
              </a:extLst>
            </a:blip>
            <a:srcRect/>
            <a:stretch>
              <a:fillRect/>
            </a:stretch>
          </p:blipFill>
          <p:spPr bwMode="auto">
            <a:xfrm>
              <a:off x="4753736" y="4430059"/>
              <a:ext cx="1030041" cy="858367"/>
            </a:xfrm>
            <a:prstGeom prst="rect">
              <a:avLst/>
            </a:prstGeom>
            <a:noFill/>
          </p:spPr>
        </p:pic>
        <p:pic>
          <p:nvPicPr>
            <p:cNvPr id="11" name="Picture 8" descr="Resultado de imagen de mitocondria sin nombres"/>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1148" b="99016" l="0" r="100000"/>
                      </a14:imgEffect>
                    </a14:imgLayer>
                  </a14:imgProps>
                </a:ext>
              </a:extLst>
            </a:blip>
            <a:srcRect t="14872" b="8290"/>
            <a:stretch>
              <a:fillRect/>
            </a:stretch>
          </p:blipFill>
          <p:spPr bwMode="auto">
            <a:xfrm>
              <a:off x="4392521" y="3687389"/>
              <a:ext cx="867225" cy="708153"/>
            </a:xfrm>
            <a:prstGeom prst="rect">
              <a:avLst/>
            </a:prstGeom>
            <a:noFill/>
          </p:spPr>
        </p:pic>
      </p:grpSp>
      <p:sp>
        <p:nvSpPr>
          <p:cNvPr id="24" name="CuadroTexto 23"/>
          <p:cNvSpPr txBox="1"/>
          <p:nvPr/>
        </p:nvSpPr>
        <p:spPr>
          <a:xfrm>
            <a:off x="620046" y="5656818"/>
            <a:ext cx="3474729"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MX" dirty="0" smtClean="0"/>
              <a:t>En el DNA se encuentra codificada la información genética</a:t>
            </a:r>
            <a:endParaRPr lang="es-MX" dirty="0"/>
          </a:p>
        </p:txBody>
      </p:sp>
      <p:sp>
        <p:nvSpPr>
          <p:cNvPr id="25" name="11 CuadroTexto"/>
          <p:cNvSpPr txBox="1"/>
          <p:nvPr/>
        </p:nvSpPr>
        <p:spPr>
          <a:xfrm>
            <a:off x="4956042" y="5299492"/>
            <a:ext cx="3918319" cy="584775"/>
          </a:xfrm>
          <a:prstGeom prst="rect">
            <a:avLst/>
          </a:prstGeom>
          <a:noFill/>
        </p:spPr>
        <p:txBody>
          <a:bodyPr wrap="square" rtlCol="0">
            <a:spAutoFit/>
          </a:bodyPr>
          <a:lstStyle/>
          <a:p>
            <a:pPr algn="ctr"/>
            <a:r>
              <a:rPr lang="es-MX" sz="1600" dirty="0" smtClean="0"/>
              <a:t>Fig. 1 Célula eucarionte, </a:t>
            </a:r>
            <a:r>
              <a:rPr lang="es-MX" sz="1600" dirty="0"/>
              <a:t>m</a:t>
            </a:r>
            <a:r>
              <a:rPr lang="es-MX" sz="1600" dirty="0" smtClean="0"/>
              <a:t>odificada de Gama-Fuentes, 2012</a:t>
            </a:r>
            <a:endParaRPr lang="es-MX" sz="1600" dirty="0"/>
          </a:p>
        </p:txBody>
      </p:sp>
    </p:spTree>
    <p:extLst>
      <p:ext uri="{BB962C8B-B14F-4D97-AF65-F5344CB8AC3E}">
        <p14:creationId xmlns:p14="http://schemas.microsoft.com/office/powerpoint/2010/main" val="3857592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988840"/>
            <a:ext cx="8229600" cy="4137323"/>
          </a:xfrm>
        </p:spPr>
        <p:txBody>
          <a:bodyPr>
            <a:normAutofit/>
          </a:bodyPr>
          <a:lstStyle/>
          <a:p>
            <a:pPr>
              <a:lnSpc>
                <a:spcPct val="90000"/>
              </a:lnSpc>
              <a:buNone/>
            </a:pPr>
            <a:endParaRPr lang="fr-FR" dirty="0"/>
          </a:p>
          <a:p>
            <a:pPr marL="0" indent="0">
              <a:lnSpc>
                <a:spcPct val="90000"/>
              </a:lnSpc>
              <a:buNone/>
            </a:pPr>
            <a:r>
              <a:rPr lang="en-US" sz="3600" b="1" dirty="0">
                <a:effectLst>
                  <a:outerShdw blurRad="38100" dist="38100" dir="2700000" algn="tl">
                    <a:srgbClr val="000000">
                      <a:alpha val="43137"/>
                    </a:srgbClr>
                  </a:outerShdw>
                </a:effectLst>
                <a:latin typeface="Arial" pitchFamily="34" charset="0"/>
                <a:cs typeface="Arial" pitchFamily="34" charset="0"/>
              </a:rPr>
              <a:t> </a:t>
            </a: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endParaRPr lang="es-MX" dirty="0"/>
          </a:p>
        </p:txBody>
      </p:sp>
      <p:sp>
        <p:nvSpPr>
          <p:cNvPr id="4" name="CuadroTexto 3"/>
          <p:cNvSpPr txBox="1"/>
          <p:nvPr/>
        </p:nvSpPr>
        <p:spPr>
          <a:xfrm>
            <a:off x="2951820" y="332656"/>
            <a:ext cx="3240360" cy="36933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s-MX" dirty="0" smtClean="0"/>
              <a:t>¿Quién descubrió su estructura?</a:t>
            </a:r>
            <a:endParaRPr lang="es-MX" dirty="0"/>
          </a:p>
        </p:txBody>
      </p:sp>
      <p:sp>
        <p:nvSpPr>
          <p:cNvPr id="9" name="11 CuadroTexto"/>
          <p:cNvSpPr txBox="1"/>
          <p:nvPr/>
        </p:nvSpPr>
        <p:spPr>
          <a:xfrm>
            <a:off x="2529456" y="3117017"/>
            <a:ext cx="1728192" cy="369332"/>
          </a:xfrm>
          <a:prstGeom prst="rect">
            <a:avLst/>
          </a:prstGeom>
          <a:noFill/>
        </p:spPr>
        <p:txBody>
          <a:bodyPr wrap="square" rtlCol="0">
            <a:spAutoFit/>
          </a:bodyPr>
          <a:lstStyle/>
          <a:p>
            <a:pPr algn="ctr"/>
            <a:r>
              <a:rPr lang="es-MX" dirty="0" smtClean="0"/>
              <a:t>Fotografía 51</a:t>
            </a:r>
            <a:endParaRPr lang="es-MX" dirty="0"/>
          </a:p>
        </p:txBody>
      </p:sp>
      <p:sp>
        <p:nvSpPr>
          <p:cNvPr id="10" name="11 CuadroTexto"/>
          <p:cNvSpPr txBox="1"/>
          <p:nvPr/>
        </p:nvSpPr>
        <p:spPr>
          <a:xfrm>
            <a:off x="4572000" y="1667200"/>
            <a:ext cx="4298284"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MX" dirty="0" err="1" smtClean="0"/>
              <a:t>Rosalind</a:t>
            </a:r>
            <a:r>
              <a:rPr lang="es-MX" dirty="0" smtClean="0"/>
              <a:t> Franklin fue una de las primeras investigadoras en obtener información sólida a cerca de la estructura del DNA. En 1952 tomo la famosa fotografía 51.</a:t>
            </a:r>
            <a:endParaRPr lang="es-MX" dirty="0"/>
          </a:p>
        </p:txBody>
      </p:sp>
      <p:pic>
        <p:nvPicPr>
          <p:cNvPr id="11" name="Imagen 10"/>
          <p:cNvPicPr>
            <a:picLocks noChangeAspect="1"/>
          </p:cNvPicPr>
          <p:nvPr/>
        </p:nvPicPr>
        <p:blipFill rotWithShape="1">
          <a:blip r:embed="rId3"/>
          <a:srcRect l="72690" t="25391" r="6279" b="22438"/>
          <a:stretch/>
        </p:blipFill>
        <p:spPr>
          <a:xfrm>
            <a:off x="443821" y="1492193"/>
            <a:ext cx="1803452" cy="251534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p:cNvPicPr>
            <a:picLocks noChangeAspect="1"/>
          </p:cNvPicPr>
          <p:nvPr/>
        </p:nvPicPr>
        <p:blipFill rotWithShape="1">
          <a:blip r:embed="rId3"/>
          <a:srcRect l="18454" t="64765" r="64943" b="9641"/>
          <a:stretch/>
        </p:blipFill>
        <p:spPr>
          <a:xfrm>
            <a:off x="2413185" y="1417714"/>
            <a:ext cx="1960734" cy="1699303"/>
          </a:xfrm>
          <a:prstGeom prst="ellipse">
            <a:avLst/>
          </a:prstGeom>
          <a:ln>
            <a:noFill/>
          </a:ln>
          <a:effectLst>
            <a:softEdge rad="112500"/>
          </a:effectLst>
        </p:spPr>
      </p:pic>
      <p:sp>
        <p:nvSpPr>
          <p:cNvPr id="15" name="11 CuadroTexto"/>
          <p:cNvSpPr txBox="1"/>
          <p:nvPr/>
        </p:nvSpPr>
        <p:spPr>
          <a:xfrm>
            <a:off x="4592635" y="4207918"/>
            <a:ext cx="4298284"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MX" dirty="0" smtClean="0"/>
              <a:t>Posteriormente, apoyándose de los estudios </a:t>
            </a:r>
            <a:r>
              <a:rPr lang="es-MX" dirty="0"/>
              <a:t>de Franklin, Francis Harry </a:t>
            </a:r>
            <a:r>
              <a:rPr lang="es-MX" dirty="0" err="1"/>
              <a:t>Compton</a:t>
            </a:r>
            <a:r>
              <a:rPr lang="es-MX" dirty="0"/>
              <a:t> </a:t>
            </a:r>
            <a:r>
              <a:rPr lang="es-MX" dirty="0" smtClean="0"/>
              <a:t>Crick </a:t>
            </a:r>
            <a:r>
              <a:rPr lang="es-MX" dirty="0"/>
              <a:t>y James Dewey </a:t>
            </a:r>
            <a:r>
              <a:rPr lang="es-MX" dirty="0" smtClean="0"/>
              <a:t>Watson publicaron en 1953 la estructura de doble hélice del DNA</a:t>
            </a:r>
            <a:endParaRPr lang="es-MX" dirty="0"/>
          </a:p>
        </p:txBody>
      </p:sp>
      <p:pic>
        <p:nvPicPr>
          <p:cNvPr id="16" name="Imagen 15"/>
          <p:cNvPicPr>
            <a:picLocks noChangeAspect="1"/>
          </p:cNvPicPr>
          <p:nvPr/>
        </p:nvPicPr>
        <p:blipFill rotWithShape="1">
          <a:blip r:embed="rId4"/>
          <a:srcRect l="28082" t="21197" r="52741" b="46762"/>
          <a:stretch/>
        </p:blipFill>
        <p:spPr>
          <a:xfrm>
            <a:off x="971599" y="4293097"/>
            <a:ext cx="2376265" cy="22322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8" name="11 CuadroTexto"/>
          <p:cNvSpPr txBox="1"/>
          <p:nvPr/>
        </p:nvSpPr>
        <p:spPr>
          <a:xfrm>
            <a:off x="819556" y="836712"/>
            <a:ext cx="3464412" cy="584775"/>
          </a:xfrm>
          <a:prstGeom prst="rect">
            <a:avLst/>
          </a:prstGeom>
          <a:noFill/>
        </p:spPr>
        <p:txBody>
          <a:bodyPr wrap="square" rtlCol="0">
            <a:spAutoFit/>
          </a:bodyPr>
          <a:lstStyle/>
          <a:p>
            <a:pPr algn="ctr"/>
            <a:r>
              <a:rPr lang="es-MX" sz="1600" dirty="0" smtClean="0"/>
              <a:t>Fig. 2 y </a:t>
            </a:r>
            <a:r>
              <a:rPr lang="es-MX" sz="1600" dirty="0"/>
              <a:t>3 </a:t>
            </a:r>
            <a:r>
              <a:rPr lang="es-MX" sz="1600" dirty="0" err="1" smtClean="0"/>
              <a:t>Rosalind</a:t>
            </a:r>
            <a:r>
              <a:rPr lang="es-MX" sz="1600" dirty="0" smtClean="0"/>
              <a:t> Franklin. Modificadas </a:t>
            </a:r>
            <a:r>
              <a:rPr lang="es-MX" sz="1600" dirty="0"/>
              <a:t>de http://www.100ciaquimica.net</a:t>
            </a:r>
          </a:p>
        </p:txBody>
      </p:sp>
      <p:sp>
        <p:nvSpPr>
          <p:cNvPr id="19" name="11 CuadroTexto"/>
          <p:cNvSpPr txBox="1"/>
          <p:nvPr/>
        </p:nvSpPr>
        <p:spPr>
          <a:xfrm>
            <a:off x="3347864" y="5741411"/>
            <a:ext cx="2454889" cy="830997"/>
          </a:xfrm>
          <a:prstGeom prst="rect">
            <a:avLst/>
          </a:prstGeom>
          <a:noFill/>
        </p:spPr>
        <p:txBody>
          <a:bodyPr wrap="square" rtlCol="0">
            <a:spAutoFit/>
          </a:bodyPr>
          <a:lstStyle/>
          <a:p>
            <a:pPr algn="ctr"/>
            <a:r>
              <a:rPr lang="es-MX" sz="1600" dirty="0" smtClean="0"/>
              <a:t>Fig. 4 Watson y Crick, </a:t>
            </a:r>
            <a:r>
              <a:rPr lang="es-MX" sz="1600" dirty="0"/>
              <a:t>modificada de http://www.biologia.edu.ar </a:t>
            </a:r>
          </a:p>
        </p:txBody>
      </p:sp>
    </p:spTree>
    <p:extLst>
      <p:ext uri="{BB962C8B-B14F-4D97-AF65-F5344CB8AC3E}">
        <p14:creationId xmlns:p14="http://schemas.microsoft.com/office/powerpoint/2010/main" val="1210213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988840"/>
            <a:ext cx="8229600" cy="4137323"/>
          </a:xfrm>
        </p:spPr>
        <p:txBody>
          <a:bodyPr>
            <a:normAutofit/>
          </a:bodyPr>
          <a:lstStyle/>
          <a:p>
            <a:pPr>
              <a:lnSpc>
                <a:spcPct val="90000"/>
              </a:lnSpc>
              <a:buNone/>
            </a:pPr>
            <a:endParaRPr lang="fr-FR" dirty="0"/>
          </a:p>
          <a:p>
            <a:pPr marL="0" indent="0">
              <a:lnSpc>
                <a:spcPct val="90000"/>
              </a:lnSpc>
              <a:buNone/>
            </a:pPr>
            <a:r>
              <a:rPr lang="en-US" sz="3600" b="1" dirty="0">
                <a:effectLst>
                  <a:outerShdw blurRad="38100" dist="38100" dir="2700000" algn="tl">
                    <a:srgbClr val="000000">
                      <a:alpha val="43137"/>
                    </a:srgbClr>
                  </a:outerShdw>
                </a:effectLst>
                <a:latin typeface="Arial" pitchFamily="34" charset="0"/>
                <a:cs typeface="Arial" pitchFamily="34" charset="0"/>
              </a:rPr>
              <a:t> </a:t>
            </a: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endParaRPr lang="es-MX" dirty="0"/>
          </a:p>
        </p:txBody>
      </p:sp>
      <p:pic>
        <p:nvPicPr>
          <p:cNvPr id="4" name="Picture 2"/>
          <p:cNvPicPr>
            <a:picLocks noChangeAspect="1" noChangeArrowheads="1"/>
          </p:cNvPicPr>
          <p:nvPr/>
        </p:nvPicPr>
        <p:blipFill>
          <a:blip r:embed="rId3" cstate="print"/>
          <a:srcRect l="25844" t="43922" r="24683" b="16704"/>
          <a:stretch>
            <a:fillRect/>
          </a:stretch>
        </p:blipFill>
        <p:spPr bwMode="auto">
          <a:xfrm>
            <a:off x="586408" y="764704"/>
            <a:ext cx="8100392" cy="3640625"/>
          </a:xfrm>
          <a:prstGeom prst="rect">
            <a:avLst/>
          </a:prstGeom>
          <a:ln w="228600" cap="sq" cmpd="thickThin">
            <a:solidFill>
              <a:srgbClr val="000000"/>
            </a:solidFill>
            <a:prstDash val="solid"/>
            <a:miter lim="800000"/>
          </a:ln>
          <a:effectLst>
            <a:innerShdw blurRad="76200">
              <a:srgbClr val="000000"/>
            </a:innerShdw>
          </a:effectLst>
        </p:spPr>
      </p:pic>
      <p:sp>
        <p:nvSpPr>
          <p:cNvPr id="5" name="CuadroTexto 4"/>
          <p:cNvSpPr txBox="1"/>
          <p:nvPr/>
        </p:nvSpPr>
        <p:spPr>
          <a:xfrm>
            <a:off x="3642792" y="188640"/>
            <a:ext cx="1987624"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s-MX" dirty="0" smtClean="0"/>
              <a:t>Estructura del DNA</a:t>
            </a:r>
            <a:endParaRPr lang="es-MX" dirty="0"/>
          </a:p>
        </p:txBody>
      </p:sp>
      <p:sp>
        <p:nvSpPr>
          <p:cNvPr id="6" name="4 CuadroTexto"/>
          <p:cNvSpPr txBox="1"/>
          <p:nvPr/>
        </p:nvSpPr>
        <p:spPr>
          <a:xfrm>
            <a:off x="179512" y="5157192"/>
            <a:ext cx="2232248" cy="1477328"/>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s-MX" dirty="0" smtClean="0"/>
              <a:t>Dos largas cadenas de nucleótidos, paralelas, estructuralmente independientes</a:t>
            </a:r>
            <a:endParaRPr lang="es-MX" dirty="0"/>
          </a:p>
        </p:txBody>
      </p:sp>
      <p:sp>
        <p:nvSpPr>
          <p:cNvPr id="7" name="5 CuadroTexto"/>
          <p:cNvSpPr txBox="1"/>
          <p:nvPr/>
        </p:nvSpPr>
        <p:spPr>
          <a:xfrm>
            <a:off x="2627784" y="5589240"/>
            <a:ext cx="1440160"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s-MX" dirty="0" smtClean="0"/>
              <a:t>Bases nitrogenadas</a:t>
            </a:r>
            <a:endParaRPr lang="es-MX" dirty="0"/>
          </a:p>
        </p:txBody>
      </p:sp>
      <p:sp>
        <p:nvSpPr>
          <p:cNvPr id="8" name="6 CuadroTexto"/>
          <p:cNvSpPr txBox="1"/>
          <p:nvPr/>
        </p:nvSpPr>
        <p:spPr>
          <a:xfrm>
            <a:off x="4499992" y="5085184"/>
            <a:ext cx="2304256"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s-MX" dirty="0" err="1" smtClean="0"/>
              <a:t>Puricas</a:t>
            </a:r>
            <a:r>
              <a:rPr lang="es-MX" dirty="0" smtClean="0"/>
              <a:t> : </a:t>
            </a:r>
            <a:r>
              <a:rPr lang="es-MX" dirty="0" err="1" smtClean="0"/>
              <a:t>adenina</a:t>
            </a:r>
            <a:r>
              <a:rPr lang="es-MX" dirty="0" smtClean="0"/>
              <a:t> (A) y Guanina (G)</a:t>
            </a:r>
          </a:p>
        </p:txBody>
      </p:sp>
      <p:sp>
        <p:nvSpPr>
          <p:cNvPr id="9" name="7 CuadroTexto"/>
          <p:cNvSpPr txBox="1"/>
          <p:nvPr/>
        </p:nvSpPr>
        <p:spPr>
          <a:xfrm>
            <a:off x="4499992" y="5949280"/>
            <a:ext cx="2304256"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s-MX" dirty="0" err="1" smtClean="0"/>
              <a:t>Pirimídicas</a:t>
            </a:r>
            <a:r>
              <a:rPr lang="es-MX" dirty="0" smtClean="0"/>
              <a:t>: </a:t>
            </a:r>
            <a:r>
              <a:rPr lang="es-MX" dirty="0" err="1" smtClean="0"/>
              <a:t>Citosina</a:t>
            </a:r>
            <a:r>
              <a:rPr lang="es-MX" dirty="0" smtClean="0"/>
              <a:t> (C) y </a:t>
            </a:r>
            <a:r>
              <a:rPr lang="es-MX" dirty="0" err="1" smtClean="0"/>
              <a:t>Timina</a:t>
            </a:r>
            <a:r>
              <a:rPr lang="es-MX" dirty="0" smtClean="0"/>
              <a:t> (T)</a:t>
            </a:r>
            <a:endParaRPr lang="es-MX" dirty="0"/>
          </a:p>
        </p:txBody>
      </p:sp>
      <p:cxnSp>
        <p:nvCxnSpPr>
          <p:cNvPr id="10" name="9 Conector recto"/>
          <p:cNvCxnSpPr>
            <a:stCxn id="7" idx="3"/>
            <a:endCxn id="8" idx="1"/>
          </p:cNvCxnSpPr>
          <p:nvPr/>
        </p:nvCxnSpPr>
        <p:spPr>
          <a:xfrm flipV="1">
            <a:off x="4067944" y="5408350"/>
            <a:ext cx="432048" cy="504056"/>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11 Conector recto"/>
          <p:cNvCxnSpPr>
            <a:stCxn id="7" idx="3"/>
            <a:endCxn id="9" idx="1"/>
          </p:cNvCxnSpPr>
          <p:nvPr/>
        </p:nvCxnSpPr>
        <p:spPr>
          <a:xfrm>
            <a:off x="4067944" y="5912406"/>
            <a:ext cx="432048" cy="360040"/>
          </a:xfrm>
          <a:prstGeom prst="line">
            <a:avLst/>
          </a:prstGeom>
        </p:spPr>
        <p:style>
          <a:lnRef idx="3">
            <a:schemeClr val="accent2"/>
          </a:lnRef>
          <a:fillRef idx="0">
            <a:schemeClr val="accent2"/>
          </a:fillRef>
          <a:effectRef idx="2">
            <a:schemeClr val="accent2"/>
          </a:effectRef>
          <a:fontRef idx="minor">
            <a:schemeClr val="tx1"/>
          </a:fontRef>
        </p:style>
      </p:cxnSp>
      <p:sp>
        <p:nvSpPr>
          <p:cNvPr id="12" name="11 CuadroTexto"/>
          <p:cNvSpPr txBox="1"/>
          <p:nvPr/>
        </p:nvSpPr>
        <p:spPr>
          <a:xfrm>
            <a:off x="1094305" y="4664750"/>
            <a:ext cx="6379325" cy="338554"/>
          </a:xfrm>
          <a:prstGeom prst="rect">
            <a:avLst/>
          </a:prstGeom>
          <a:noFill/>
        </p:spPr>
        <p:txBody>
          <a:bodyPr wrap="square" rtlCol="0">
            <a:spAutoFit/>
          </a:bodyPr>
          <a:lstStyle/>
          <a:p>
            <a:pPr algn="ctr"/>
            <a:r>
              <a:rPr lang="es-MX" sz="1600" dirty="0" smtClean="0"/>
              <a:t>Fig. 5 Estructura del DNA, modificada </a:t>
            </a:r>
            <a:r>
              <a:rPr lang="es-MX" sz="1600" dirty="0"/>
              <a:t>de Gama-Fuentes, 2012</a:t>
            </a:r>
          </a:p>
        </p:txBody>
      </p:sp>
    </p:spTree>
    <p:extLst>
      <p:ext uri="{BB962C8B-B14F-4D97-AF65-F5344CB8AC3E}">
        <p14:creationId xmlns:p14="http://schemas.microsoft.com/office/powerpoint/2010/main" val="2969525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988840"/>
            <a:ext cx="8229600" cy="4137323"/>
          </a:xfrm>
        </p:spPr>
        <p:txBody>
          <a:bodyPr>
            <a:normAutofit/>
          </a:bodyPr>
          <a:lstStyle/>
          <a:p>
            <a:pPr>
              <a:lnSpc>
                <a:spcPct val="90000"/>
              </a:lnSpc>
              <a:buNone/>
            </a:pPr>
            <a:endParaRPr lang="fr-FR" dirty="0"/>
          </a:p>
          <a:p>
            <a:pPr marL="0" indent="0">
              <a:lnSpc>
                <a:spcPct val="90000"/>
              </a:lnSpc>
              <a:buNone/>
            </a:pPr>
            <a:r>
              <a:rPr lang="en-US" sz="3600" b="1" dirty="0">
                <a:effectLst>
                  <a:outerShdw blurRad="38100" dist="38100" dir="2700000" algn="tl">
                    <a:srgbClr val="000000">
                      <a:alpha val="43137"/>
                    </a:srgbClr>
                  </a:outerShdw>
                </a:effectLst>
                <a:latin typeface="Arial" pitchFamily="34" charset="0"/>
                <a:cs typeface="Arial" pitchFamily="34" charset="0"/>
              </a:rPr>
              <a:t> </a:t>
            </a: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endParaRPr lang="es-MX" dirty="0"/>
          </a:p>
        </p:txBody>
      </p:sp>
      <p:pic>
        <p:nvPicPr>
          <p:cNvPr id="6" name="Picture 2"/>
          <p:cNvPicPr>
            <a:picLocks noChangeAspect="1" noChangeArrowheads="1"/>
          </p:cNvPicPr>
          <p:nvPr/>
        </p:nvPicPr>
        <p:blipFill rotWithShape="1">
          <a:blip r:embed="rId3" cstate="print"/>
          <a:srcRect l="21636" t="11010" r="47748" b="4481"/>
          <a:stretch/>
        </p:blipFill>
        <p:spPr bwMode="auto">
          <a:xfrm>
            <a:off x="5622992" y="442775"/>
            <a:ext cx="3347802" cy="521847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nvGrpSpPr>
          <p:cNvPr id="7" name="23 Grupo"/>
          <p:cNvGrpSpPr/>
          <p:nvPr/>
        </p:nvGrpSpPr>
        <p:grpSpPr>
          <a:xfrm>
            <a:off x="360040" y="1647359"/>
            <a:ext cx="4932040" cy="2385556"/>
            <a:chOff x="0" y="1700808"/>
            <a:chExt cx="4932040" cy="2385556"/>
          </a:xfrm>
        </p:grpSpPr>
        <p:sp>
          <p:nvSpPr>
            <p:cNvPr id="8" name="4 CuadroTexto"/>
            <p:cNvSpPr txBox="1"/>
            <p:nvPr/>
          </p:nvSpPr>
          <p:spPr>
            <a:xfrm>
              <a:off x="0" y="1700808"/>
              <a:ext cx="2304256"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s-MX" dirty="0" smtClean="0"/>
                <a:t>DNA auto replicable</a:t>
              </a:r>
              <a:endParaRPr lang="es-MX" dirty="0"/>
            </a:p>
          </p:txBody>
        </p:sp>
        <p:sp>
          <p:nvSpPr>
            <p:cNvPr id="9" name="5 CuadroTexto"/>
            <p:cNvSpPr txBox="1"/>
            <p:nvPr/>
          </p:nvSpPr>
          <p:spPr>
            <a:xfrm>
              <a:off x="179512" y="2132856"/>
              <a:ext cx="3121073"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s-MX" dirty="0" smtClean="0"/>
                <a:t>Cadenas espirales se estiran</a:t>
              </a:r>
              <a:endParaRPr lang="es-MX" dirty="0"/>
            </a:p>
          </p:txBody>
        </p:sp>
        <p:sp>
          <p:nvSpPr>
            <p:cNvPr id="10" name="6 CuadroTexto"/>
            <p:cNvSpPr txBox="1"/>
            <p:nvPr/>
          </p:nvSpPr>
          <p:spPr>
            <a:xfrm>
              <a:off x="539551" y="2564904"/>
              <a:ext cx="3840533"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s-MX" dirty="0" smtClean="0"/>
                <a:t>Bandas se separan progresivamente</a:t>
              </a:r>
              <a:endParaRPr lang="es-MX" dirty="0"/>
            </a:p>
          </p:txBody>
        </p:sp>
        <p:sp>
          <p:nvSpPr>
            <p:cNvPr id="11" name="7 CuadroTexto"/>
            <p:cNvSpPr txBox="1"/>
            <p:nvPr/>
          </p:nvSpPr>
          <p:spPr>
            <a:xfrm>
              <a:off x="899592" y="2996952"/>
              <a:ext cx="4032448"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s-MX" dirty="0" smtClean="0"/>
                <a:t>Cada cadena sirve de “molde”, nucleótidos nuevos se unen, A-T  C-G</a:t>
              </a:r>
              <a:endParaRPr lang="es-MX" dirty="0"/>
            </a:p>
          </p:txBody>
        </p:sp>
        <p:sp>
          <p:nvSpPr>
            <p:cNvPr id="12" name="9 CuadroTexto"/>
            <p:cNvSpPr txBox="1"/>
            <p:nvPr/>
          </p:nvSpPr>
          <p:spPr>
            <a:xfrm>
              <a:off x="1331640" y="3717032"/>
              <a:ext cx="3048444"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s-MX" dirty="0" smtClean="0"/>
                <a:t>Resultado final: 4 cadenas</a:t>
              </a:r>
              <a:endParaRPr lang="es-MX" dirty="0"/>
            </a:p>
          </p:txBody>
        </p:sp>
        <p:cxnSp>
          <p:nvCxnSpPr>
            <p:cNvPr id="13" name="11 Conector recto"/>
            <p:cNvCxnSpPr/>
            <p:nvPr/>
          </p:nvCxnSpPr>
          <p:spPr>
            <a:xfrm>
              <a:off x="395536" y="2492896"/>
              <a:ext cx="0" cy="216024"/>
            </a:xfrm>
            <a:prstGeom prst="line">
              <a:avLst/>
            </a:prstGeom>
          </p:spPr>
          <p:style>
            <a:lnRef idx="3">
              <a:schemeClr val="accent4"/>
            </a:lnRef>
            <a:fillRef idx="0">
              <a:schemeClr val="accent4"/>
            </a:fillRef>
            <a:effectRef idx="2">
              <a:schemeClr val="accent4"/>
            </a:effectRef>
            <a:fontRef idx="minor">
              <a:schemeClr val="tx1"/>
            </a:fontRef>
          </p:style>
        </p:cxnSp>
        <p:cxnSp>
          <p:nvCxnSpPr>
            <p:cNvPr id="14" name="12 Conector recto"/>
            <p:cNvCxnSpPr/>
            <p:nvPr/>
          </p:nvCxnSpPr>
          <p:spPr>
            <a:xfrm>
              <a:off x="395536" y="2708920"/>
              <a:ext cx="144016"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5" name="19 Conector recto"/>
            <p:cNvCxnSpPr/>
            <p:nvPr/>
          </p:nvCxnSpPr>
          <p:spPr>
            <a:xfrm>
              <a:off x="755576" y="2996952"/>
              <a:ext cx="0" cy="216024"/>
            </a:xfrm>
            <a:prstGeom prst="line">
              <a:avLst/>
            </a:prstGeom>
          </p:spPr>
          <p:style>
            <a:lnRef idx="3">
              <a:schemeClr val="accent4"/>
            </a:lnRef>
            <a:fillRef idx="0">
              <a:schemeClr val="accent4"/>
            </a:fillRef>
            <a:effectRef idx="2">
              <a:schemeClr val="accent4"/>
            </a:effectRef>
            <a:fontRef idx="minor">
              <a:schemeClr val="tx1"/>
            </a:fontRef>
          </p:style>
        </p:cxnSp>
        <p:cxnSp>
          <p:nvCxnSpPr>
            <p:cNvPr id="16" name="20 Conector recto"/>
            <p:cNvCxnSpPr/>
            <p:nvPr/>
          </p:nvCxnSpPr>
          <p:spPr>
            <a:xfrm>
              <a:off x="755576" y="3212976"/>
              <a:ext cx="144016"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7" name="21 Conector recto"/>
            <p:cNvCxnSpPr/>
            <p:nvPr/>
          </p:nvCxnSpPr>
          <p:spPr>
            <a:xfrm>
              <a:off x="1187624" y="3645024"/>
              <a:ext cx="0" cy="216024"/>
            </a:xfrm>
            <a:prstGeom prst="line">
              <a:avLst/>
            </a:prstGeom>
          </p:spPr>
          <p:style>
            <a:lnRef idx="3">
              <a:schemeClr val="accent4"/>
            </a:lnRef>
            <a:fillRef idx="0">
              <a:schemeClr val="accent4"/>
            </a:fillRef>
            <a:effectRef idx="2">
              <a:schemeClr val="accent4"/>
            </a:effectRef>
            <a:fontRef idx="minor">
              <a:schemeClr val="tx1"/>
            </a:fontRef>
          </p:style>
        </p:cxnSp>
        <p:cxnSp>
          <p:nvCxnSpPr>
            <p:cNvPr id="18" name="22 Conector recto"/>
            <p:cNvCxnSpPr/>
            <p:nvPr/>
          </p:nvCxnSpPr>
          <p:spPr>
            <a:xfrm>
              <a:off x="1187624" y="3861048"/>
              <a:ext cx="144016" cy="0"/>
            </a:xfrm>
            <a:prstGeom prst="line">
              <a:avLst/>
            </a:prstGeom>
          </p:spPr>
          <p:style>
            <a:lnRef idx="3">
              <a:schemeClr val="accent4"/>
            </a:lnRef>
            <a:fillRef idx="0">
              <a:schemeClr val="accent4"/>
            </a:fillRef>
            <a:effectRef idx="2">
              <a:schemeClr val="accent4"/>
            </a:effectRef>
            <a:fontRef idx="minor">
              <a:schemeClr val="tx1"/>
            </a:fontRef>
          </p:style>
        </p:cxnSp>
      </p:grpSp>
      <p:sp>
        <p:nvSpPr>
          <p:cNvPr id="19" name="24 CuadroTexto"/>
          <p:cNvSpPr txBox="1"/>
          <p:nvPr/>
        </p:nvSpPr>
        <p:spPr>
          <a:xfrm>
            <a:off x="522784" y="4861007"/>
            <a:ext cx="4769296" cy="1477328"/>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s-MX" dirty="0" smtClean="0"/>
              <a:t>Reproducción sexual </a:t>
            </a:r>
            <a:r>
              <a:rPr lang="es-MX" dirty="0" smtClean="0">
                <a:sym typeface="Wingdings" pitchFamily="2" charset="2"/>
              </a:rPr>
              <a:t> recombinación genética</a:t>
            </a:r>
          </a:p>
          <a:p>
            <a:r>
              <a:rPr lang="es-MX" dirty="0" smtClean="0">
                <a:sym typeface="Wingdings" pitchFamily="2" charset="2"/>
              </a:rPr>
              <a:t>Alta variabilidad  mejores oportunidades de adaptación</a:t>
            </a:r>
          </a:p>
          <a:p>
            <a:r>
              <a:rPr lang="es-MX" dirty="0" smtClean="0">
                <a:sym typeface="Wingdings" pitchFamily="2" charset="2"/>
              </a:rPr>
              <a:t>Modificación genética que no es producto de la recombinación  mutación</a:t>
            </a:r>
          </a:p>
        </p:txBody>
      </p:sp>
      <p:sp>
        <p:nvSpPr>
          <p:cNvPr id="20" name="CuadroTexto 19"/>
          <p:cNvSpPr txBox="1"/>
          <p:nvPr/>
        </p:nvSpPr>
        <p:spPr>
          <a:xfrm>
            <a:off x="373563" y="819267"/>
            <a:ext cx="2165770"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s-MX" dirty="0" smtClean="0"/>
              <a:t>Replicación del DNA</a:t>
            </a:r>
            <a:endParaRPr lang="es-MX" dirty="0"/>
          </a:p>
        </p:txBody>
      </p:sp>
      <p:sp>
        <p:nvSpPr>
          <p:cNvPr id="21" name="11 CuadroTexto"/>
          <p:cNvSpPr txBox="1"/>
          <p:nvPr/>
        </p:nvSpPr>
        <p:spPr>
          <a:xfrm>
            <a:off x="3711745" y="0"/>
            <a:ext cx="5432255" cy="338554"/>
          </a:xfrm>
          <a:prstGeom prst="rect">
            <a:avLst/>
          </a:prstGeom>
          <a:noFill/>
        </p:spPr>
        <p:txBody>
          <a:bodyPr wrap="square" rtlCol="0">
            <a:spAutoFit/>
          </a:bodyPr>
          <a:lstStyle/>
          <a:p>
            <a:pPr algn="ctr"/>
            <a:r>
              <a:rPr lang="es-MX" sz="1600" dirty="0" smtClean="0"/>
              <a:t>Fig. 6 Replicación del DNA, modificada </a:t>
            </a:r>
            <a:r>
              <a:rPr lang="es-MX" sz="1600" dirty="0"/>
              <a:t>de Gama-Fuentes, 2012</a:t>
            </a:r>
          </a:p>
        </p:txBody>
      </p:sp>
    </p:spTree>
    <p:extLst>
      <p:ext uri="{BB962C8B-B14F-4D97-AF65-F5344CB8AC3E}">
        <p14:creationId xmlns:p14="http://schemas.microsoft.com/office/powerpoint/2010/main" val="2321406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1824"/>
            <a:ext cx="8219256" cy="1143000"/>
          </a:xfrm>
        </p:spPr>
        <p:txBody>
          <a:bodyPr>
            <a:normAutofit/>
          </a:bodyPr>
          <a:lstStyle/>
          <a:p>
            <a:r>
              <a:rPr lang="es-MX" sz="2400" dirty="0" smtClean="0"/>
              <a:t>Bibliografía:</a:t>
            </a:r>
            <a:endParaRPr lang="es-MX" sz="2400" dirty="0"/>
          </a:p>
        </p:txBody>
      </p:sp>
      <p:sp>
        <p:nvSpPr>
          <p:cNvPr id="3" name="2 Marcador de contenido"/>
          <p:cNvSpPr>
            <a:spLocks noGrp="1"/>
          </p:cNvSpPr>
          <p:nvPr>
            <p:ph idx="1"/>
          </p:nvPr>
        </p:nvSpPr>
        <p:spPr>
          <a:xfrm>
            <a:off x="457200" y="1988840"/>
            <a:ext cx="8229600" cy="4137323"/>
          </a:xfrm>
        </p:spPr>
        <p:txBody>
          <a:bodyPr>
            <a:normAutofit/>
          </a:bodyPr>
          <a:lstStyle/>
          <a:p>
            <a:pPr>
              <a:lnSpc>
                <a:spcPct val="90000"/>
              </a:lnSpc>
              <a:buNone/>
            </a:pPr>
            <a:endParaRPr lang="fr-FR" dirty="0"/>
          </a:p>
          <a:p>
            <a:pPr marL="0" indent="0">
              <a:lnSpc>
                <a:spcPct val="90000"/>
              </a:lnSpc>
              <a:buNone/>
            </a:pPr>
            <a:r>
              <a:rPr lang="en-US" sz="3600" b="1" dirty="0">
                <a:effectLst>
                  <a:outerShdw blurRad="38100" dist="38100" dir="2700000" algn="tl">
                    <a:srgbClr val="000000">
                      <a:alpha val="43137"/>
                    </a:srgbClr>
                  </a:outerShdw>
                </a:effectLst>
                <a:latin typeface="Arial" pitchFamily="34" charset="0"/>
                <a:cs typeface="Arial" pitchFamily="34" charset="0"/>
              </a:rPr>
              <a:t> </a:t>
            </a: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endParaRPr lang="es-MX" dirty="0"/>
          </a:p>
        </p:txBody>
      </p:sp>
      <p:sp>
        <p:nvSpPr>
          <p:cNvPr id="5" name="CuadroTexto 4"/>
          <p:cNvSpPr txBox="1"/>
          <p:nvPr/>
        </p:nvSpPr>
        <p:spPr>
          <a:xfrm>
            <a:off x="457200" y="1700808"/>
            <a:ext cx="8435280" cy="2308324"/>
          </a:xfrm>
          <a:prstGeom prst="rect">
            <a:avLst/>
          </a:prstGeom>
          <a:noFill/>
        </p:spPr>
        <p:txBody>
          <a:bodyPr wrap="square" rtlCol="0">
            <a:spAutoFit/>
          </a:bodyPr>
          <a:lstStyle/>
          <a:p>
            <a:pPr marL="285750" indent="-285750">
              <a:buFont typeface="Arial" panose="020B0604020202020204" pitchFamily="34" charset="0"/>
              <a:buChar char="•"/>
            </a:pPr>
            <a:r>
              <a:rPr lang="es-MX" dirty="0"/>
              <a:t>Gama-Fuentes, M. de los A.. (2012). Biología 1: Competencias + Aprendizaje + Vida. </a:t>
            </a:r>
            <a:r>
              <a:rPr lang="es-MX" dirty="0" smtClean="0"/>
              <a:t>México. Editorial Pearson </a:t>
            </a:r>
            <a:r>
              <a:rPr lang="es-MX" dirty="0"/>
              <a:t>Educación de </a:t>
            </a:r>
            <a:r>
              <a:rPr lang="es-MX" dirty="0" smtClean="0"/>
              <a:t>México. 212 pp.</a:t>
            </a:r>
          </a:p>
          <a:p>
            <a:pPr marL="285750" indent="-285750">
              <a:buFont typeface="Arial" panose="020B0604020202020204" pitchFamily="34" charset="0"/>
              <a:buChar char="•"/>
            </a:pPr>
            <a:r>
              <a:rPr lang="es-MX" dirty="0" err="1"/>
              <a:t>Delporte</a:t>
            </a:r>
            <a:r>
              <a:rPr lang="es-MX" dirty="0"/>
              <a:t>, </a:t>
            </a:r>
            <a:r>
              <a:rPr lang="es-MX" dirty="0" smtClean="0"/>
              <a:t>A. </a:t>
            </a:r>
            <a:r>
              <a:rPr lang="es-MX" dirty="0"/>
              <a:t>(2010). Biografías: </a:t>
            </a:r>
            <a:r>
              <a:rPr lang="es-MX" dirty="0" err="1"/>
              <a:t>Rosalind</a:t>
            </a:r>
            <a:r>
              <a:rPr lang="es-MX" dirty="0"/>
              <a:t> Franklin. 20 de abril del 2017, de 100cia química Sitio web: http://</a:t>
            </a:r>
            <a:r>
              <a:rPr lang="es-MX" dirty="0" smtClean="0"/>
              <a:t>www.100ciaquimica.net/biograf/cientif/F/irfranklin.htm</a:t>
            </a:r>
          </a:p>
          <a:p>
            <a:pPr marL="285750" indent="-285750">
              <a:buFont typeface="Arial" panose="020B0604020202020204" pitchFamily="34" charset="0"/>
              <a:buChar char="•"/>
            </a:pPr>
            <a:r>
              <a:rPr lang="es-MX" dirty="0" err="1"/>
              <a:t>Raisman</a:t>
            </a:r>
            <a:r>
              <a:rPr lang="es-MX" dirty="0"/>
              <a:t>, J. y </a:t>
            </a:r>
            <a:r>
              <a:rPr lang="es-MX" dirty="0" smtClean="0"/>
              <a:t>González, </a:t>
            </a:r>
            <a:r>
              <a:rPr lang="es-MX" dirty="0"/>
              <a:t>A. M.. (2013). La estructura del ADN. 20 de abril del 2017, de Universidad Nacional del Nordeste Sitio </a:t>
            </a:r>
            <a:r>
              <a:rPr lang="es-MX" dirty="0" smtClean="0"/>
              <a:t>web: http</a:t>
            </a:r>
            <a:r>
              <a:rPr lang="es-MX" dirty="0"/>
              <a:t>://www.biologia.edu.ar/adn/adnestructura.htm</a:t>
            </a:r>
            <a:endParaRPr lang="es-MX" dirty="0" smtClean="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45017044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462</Words>
  <Application>Microsoft Office PowerPoint</Application>
  <PresentationFormat>Presentación en pantalla (4:3)</PresentationFormat>
  <Paragraphs>95</Paragraphs>
  <Slides>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Arial</vt:lpstr>
      <vt:lpstr>Calibri</vt:lpstr>
      <vt:lpstr>Wingdings</vt:lpstr>
      <vt:lpstr>Tema de Office</vt:lpstr>
      <vt:lpstr>Presentación de PowerPoint</vt:lpstr>
      <vt:lpstr>Tema: </vt:lpstr>
      <vt:lpstr>¿Qué es el DNA (ADN)?</vt:lpstr>
      <vt:lpstr>Presentación de PowerPoint</vt:lpstr>
      <vt:lpstr>Presentación de PowerPoint</vt:lpstr>
      <vt:lpstr>Presentación de PowerPoint</vt:lpstr>
      <vt:lpstr>Bibliografía: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webdesign1</dc:creator>
  <cp:lastModifiedBy>Usuario</cp:lastModifiedBy>
  <cp:revision>37</cp:revision>
  <dcterms:created xsi:type="dcterms:W3CDTF">2014-07-09T15:06:15Z</dcterms:created>
  <dcterms:modified xsi:type="dcterms:W3CDTF">2017-04-23T21:42:32Z</dcterms:modified>
</cp:coreProperties>
</file>