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89EA34-9D62-4870-AC4A-AACABB6A1D08}" type="datetimeFigureOut">
              <a:rPr lang="es-MX" smtClean="0"/>
              <a:t>11/01/2017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622788-ABA0-444A-801B-A01615FC41C4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032625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22788-ABA0-444A-801B-A01615FC41C4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32357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22788-ABA0-444A-801B-A01615FC41C4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955677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622788-ABA0-444A-801B-A01615FC41C4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88043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11/01/2017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11/01/2017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11/01/2017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MATEMÁTICAS</a:t>
            </a:r>
          </a:p>
          <a:p>
            <a:pPr lvl="1" algn="ctr"/>
            <a:r>
              <a:rPr lang="es-MX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ÁLGEBRA</a:t>
            </a:r>
            <a:endParaRPr lang="es-MX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ECUACIONES DE PRIMER Y SEGUNDO GRADO CON UNA INCÓGNITA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JOSÉ RAMÓN AQUINO ALFARO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ENERO-JUNIO 2017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ítul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359162" cy="1320800"/>
          </a:xfrm>
        </p:spPr>
        <p:txBody>
          <a:bodyPr/>
          <a:lstStyle/>
          <a:p>
            <a:r>
              <a:rPr lang="es-MX" dirty="0" smtClean="0"/>
              <a:t>BIBLIOGRAFÍA</a:t>
            </a:r>
            <a:endParaRPr lang="es-MX" dirty="0"/>
          </a:p>
        </p:txBody>
      </p:sp>
      <p:sp>
        <p:nvSpPr>
          <p:cNvPr id="21" name="Marcador de contenido 2"/>
          <p:cNvSpPr>
            <a:spLocks noGrp="1"/>
          </p:cNvSpPr>
          <p:nvPr>
            <p:ph idx="1"/>
          </p:nvPr>
        </p:nvSpPr>
        <p:spPr>
          <a:xfrm>
            <a:off x="515481" y="2132856"/>
            <a:ext cx="8596668" cy="3880773"/>
          </a:xfrm>
        </p:spPr>
        <p:txBody>
          <a:bodyPr>
            <a:normAutofit/>
          </a:bodyPr>
          <a:lstStyle/>
          <a:p>
            <a:r>
              <a:rPr lang="es-MX" sz="2800" dirty="0"/>
              <a:t>ÁLGEBRA ELEMENTAL, </a:t>
            </a:r>
            <a:r>
              <a:rPr lang="es-MX" sz="2800" dirty="0" err="1"/>
              <a:t>Baldor</a:t>
            </a:r>
            <a:r>
              <a:rPr lang="es-MX" sz="2800" dirty="0"/>
              <a:t>, Aurelio, Cultural mexicana editorial, </a:t>
            </a:r>
            <a:r>
              <a:rPr lang="es-MX" sz="2800" dirty="0" smtClean="0"/>
              <a:t>Madrid2008</a:t>
            </a:r>
          </a:p>
          <a:p>
            <a:r>
              <a:rPr lang="es-MX" sz="2800" dirty="0" smtClean="0"/>
              <a:t>Software de apoyo: GEOGEBRA 5.0</a:t>
            </a:r>
            <a:endParaRPr lang="es-MX" sz="2800" dirty="0"/>
          </a:p>
          <a:p>
            <a:pPr marL="0" indent="0">
              <a:buNone/>
            </a:pP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1470597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 fontScale="90000"/>
          </a:bodyPr>
          <a:lstStyle/>
          <a:p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 </a:t>
            </a:r>
            <a:r>
              <a:rPr lang="es-MX" dirty="0"/>
              <a:t>E</a:t>
            </a:r>
            <a:r>
              <a:rPr lang="es-MX" dirty="0" smtClean="0"/>
              <a:t>cuaciones de primer y segundo grado con una incógnita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6868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algn="just"/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Abstract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: </a:t>
            </a:r>
          </a:p>
          <a:p>
            <a:pPr algn="just"/>
            <a:endParaRPr lang="en-US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just"/>
            <a:endParaRPr lang="es-MX" dirty="0" smtClean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/>
            <a:endParaRPr lang="es-MX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algn="just"/>
            <a:r>
              <a:rPr lang="es-MX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Key </a:t>
            </a:r>
            <a:r>
              <a:rPr lang="es-MX" b="1" dirty="0" err="1">
                <a:latin typeface="Andalus" panose="02020603050405020304" pitchFamily="18" charset="-78"/>
                <a:cs typeface="Andalus" panose="02020603050405020304" pitchFamily="18" charset="-78"/>
              </a:rPr>
              <a:t>words</a:t>
            </a:r>
            <a:r>
              <a:rPr lang="es-MX" b="1" dirty="0" smtClean="0">
                <a:latin typeface="Andalus" panose="02020603050405020304" pitchFamily="18" charset="-78"/>
                <a:cs typeface="Andalus" panose="02020603050405020304" pitchFamily="18" charset="-78"/>
              </a:rPr>
              <a:t>: </a:t>
            </a:r>
            <a:r>
              <a:rPr lang="es-MX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Equation</a:t>
            </a:r>
            <a:r>
              <a:rPr lang="es-MX" dirty="0" smtClean="0">
                <a:latin typeface="Andalus" panose="02020603050405020304" pitchFamily="18" charset="-78"/>
                <a:cs typeface="Andalus" panose="02020603050405020304" pitchFamily="18" charset="-78"/>
              </a:rPr>
              <a:t>, </a:t>
            </a:r>
            <a:r>
              <a:rPr lang="es-MX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equuality</a:t>
            </a:r>
            <a:r>
              <a:rPr lang="es-MX" dirty="0" smtClean="0">
                <a:latin typeface="Andalus" panose="02020603050405020304" pitchFamily="18" charset="-78"/>
                <a:cs typeface="Andalus" panose="02020603050405020304" pitchFamily="18" charset="-78"/>
              </a:rPr>
              <a:t>, </a:t>
            </a:r>
            <a:r>
              <a:rPr lang="es-MX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solution</a:t>
            </a:r>
            <a:r>
              <a:rPr lang="es-MX" dirty="0" smtClean="0"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lang="es-MX" dirty="0" err="1" smtClean="0">
                <a:latin typeface="Andalus" panose="02020603050405020304" pitchFamily="18" charset="-78"/>
                <a:cs typeface="Andalus" panose="02020603050405020304" pitchFamily="18" charset="-78"/>
              </a:rPr>
              <a:t>unknowns</a:t>
            </a:r>
            <a:r>
              <a:rPr lang="es-MX" dirty="0" smtClean="0"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  <a:endParaRPr lang="es-MX" dirty="0">
              <a:latin typeface="Andalus" panose="02020603050405020304" pitchFamily="18" charset="-78"/>
              <a:cs typeface="Andalus" panose="02020603050405020304" pitchFamily="18" charset="-78"/>
            </a:endParaRPr>
          </a:p>
          <a:p>
            <a:pPr marL="0" indent="0"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43608" y="3212977"/>
            <a:ext cx="7910057" cy="147732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altLang="es-MX" sz="3200" b="0" i="0" u="none" strike="noStrike" cap="none" normalizeH="0" baseline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An</a:t>
            </a:r>
            <a:r>
              <a:rPr kumimoji="0" lang="es-MX" altLang="es-MX" sz="3200" b="0" i="0" u="none" strike="noStrike" cap="none" normalizeH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kumimoji="0" lang="es-MX" altLang="es-MX" sz="3200" b="0" i="0" u="none" strike="noStrike" cap="none" normalizeH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equation</a:t>
            </a:r>
            <a:r>
              <a:rPr kumimoji="0" lang="es-MX" altLang="es-MX" sz="3200" b="0" i="0" u="none" strike="noStrike" cap="none" normalizeH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kumimoji="0" lang="es-MX" altLang="es-MX" sz="3200" b="0" i="0" u="none" strike="noStrike" cap="none" normalizeH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is</a:t>
            </a:r>
            <a:r>
              <a:rPr kumimoji="0" lang="es-MX" altLang="es-MX" sz="3200" b="0" i="0" u="none" strike="noStrike" cap="none" normalizeH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kumimoji="0" lang="es-MX" altLang="es-MX" sz="3200" b="0" i="0" u="none" strike="noStrike" cap="none" normalizeH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an</a:t>
            </a:r>
            <a:r>
              <a:rPr kumimoji="0" lang="es-MX" altLang="es-MX" sz="3200" b="0" i="0" u="none" strike="noStrike" cap="none" normalizeH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kumimoji="0" lang="es-MX" altLang="es-MX" sz="3200" b="0" i="0" u="none" strike="noStrike" cap="none" normalizeH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equality</a:t>
            </a:r>
            <a:r>
              <a:rPr kumimoji="0" lang="es-MX" altLang="es-MX" sz="3200" b="0" i="0" u="none" strike="noStrike" cap="none" normalizeH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in </a:t>
            </a:r>
            <a:r>
              <a:rPr kumimoji="0" lang="es-MX" altLang="es-MX" sz="3200" b="0" i="0" u="none" strike="noStrike" cap="none" normalizeH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wich</a:t>
            </a:r>
            <a:r>
              <a:rPr kumimoji="0" lang="es-MX" altLang="es-MX" sz="3200" b="0" i="0" u="none" strike="noStrike" cap="none" normalizeH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kumimoji="0" lang="es-MX" altLang="es-MX" sz="3200" b="0" i="0" u="none" strike="noStrike" cap="none" normalizeH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there</a:t>
            </a:r>
            <a:r>
              <a:rPr kumimoji="0" lang="es-MX" altLang="es-MX" sz="3200" b="0" i="0" u="none" strike="noStrike" cap="none" normalizeH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kumimoji="0" lang="es-MX" altLang="es-MX" sz="3200" b="0" i="0" u="none" strike="noStrike" cap="none" normalizeH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is</a:t>
            </a:r>
            <a:r>
              <a:rPr kumimoji="0" lang="es-MX" altLang="es-MX" sz="3200" b="0" i="0" u="none" strike="noStrike" cap="none" normalizeH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kumimoji="0" lang="es-MX" altLang="es-MX" sz="3200" b="0" i="0" u="none" strike="noStrike" cap="none" normalizeH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one</a:t>
            </a:r>
            <a:r>
              <a:rPr kumimoji="0" lang="es-MX" altLang="es-MX" sz="3200" b="0" i="0" u="none" strike="noStrike" cap="none" normalizeH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kumimoji="0" lang="es-MX" altLang="es-MX" sz="3200" b="0" i="0" u="none" strike="noStrike" cap="none" normalizeH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or</a:t>
            </a:r>
            <a:r>
              <a:rPr kumimoji="0" lang="es-MX" altLang="es-MX" sz="3200" b="0" i="0" u="none" strike="noStrike" cap="none" normalizeH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kumimoji="0" lang="es-MX" altLang="es-MX" sz="3200" b="0" i="0" u="none" strike="noStrike" cap="none" normalizeH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several</a:t>
            </a:r>
            <a:r>
              <a:rPr kumimoji="0" lang="es-MX" altLang="es-MX" sz="3200" b="0" i="0" u="none" strike="noStrike" cap="none" normalizeH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kumimoji="0" lang="es-MX" altLang="es-MX" sz="3200" b="0" i="0" u="none" strike="noStrike" cap="none" normalizeH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unknowns</a:t>
            </a:r>
            <a:r>
              <a:rPr kumimoji="0" lang="es-MX" altLang="es-MX" sz="3200" b="0" i="0" u="none" strike="noStrike" cap="none" normalizeH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and </a:t>
            </a:r>
            <a:r>
              <a:rPr kumimoji="0" lang="es-MX" altLang="es-MX" sz="3200" b="0" i="0" u="none" strike="noStrike" cap="none" normalizeH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that</a:t>
            </a:r>
            <a:r>
              <a:rPr kumimoji="0" lang="es-MX" altLang="es-MX" sz="3200" b="0" i="0" u="none" strike="noStrike" cap="none" normalizeH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kumimoji="0" lang="es-MX" altLang="es-MX" sz="3200" b="0" i="0" u="none" strike="noStrike" cap="none" normalizeH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is</a:t>
            </a:r>
            <a:r>
              <a:rPr kumimoji="0" lang="es-MX" altLang="es-MX" sz="3200" b="0" i="0" u="none" strike="noStrike" cap="none" normalizeH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kumimoji="0" lang="es-MX" altLang="es-MX" sz="3200" b="0" i="0" u="none" strike="noStrike" cap="none" normalizeH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verified</a:t>
            </a:r>
            <a:r>
              <a:rPr kumimoji="0" lang="es-MX" altLang="es-MX" sz="3200" b="0" i="0" u="none" strike="noStrike" cap="none" normalizeH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kumimoji="0" lang="es-MX" altLang="es-MX" sz="3200" b="0" i="0" u="none" strike="noStrike" cap="none" normalizeH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for</a:t>
            </a:r>
            <a:r>
              <a:rPr kumimoji="0" lang="es-MX" altLang="es-MX" sz="3200" b="0" i="0" u="none" strike="noStrike" cap="none" normalizeH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kumimoji="0" lang="es-MX" altLang="es-MX" sz="3200" b="0" i="0" u="none" strike="noStrike" cap="none" normalizeH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certain</a:t>
            </a:r>
            <a:r>
              <a:rPr kumimoji="0" lang="es-MX" altLang="es-MX" sz="3200" b="0" i="0" u="none" strike="noStrike" cap="none" normalizeH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kumimoji="0" lang="es-MX" altLang="es-MX" sz="3200" b="0" i="0" u="none" strike="noStrike" cap="none" normalizeH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values</a:t>
            </a:r>
            <a:r>
              <a:rPr kumimoji="0" lang="es-MX" altLang="es-MX" sz="3200" b="0" i="0" u="none" strike="noStrike" cap="none" normalizeH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of </a:t>
            </a:r>
            <a:r>
              <a:rPr kumimoji="0" lang="es-MX" altLang="es-MX" sz="3200" b="0" i="0" u="none" strike="noStrike" cap="none" normalizeH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the</a:t>
            </a:r>
            <a:r>
              <a:rPr kumimoji="0" lang="es-MX" altLang="es-MX" sz="3200" b="0" i="0" u="none" strike="noStrike" cap="none" normalizeH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 </a:t>
            </a:r>
            <a:r>
              <a:rPr kumimoji="0" lang="es-MX" altLang="es-MX" sz="3200" b="0" i="0" u="none" strike="noStrike" cap="none" normalizeH="0" dirty="0" err="1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same</a:t>
            </a:r>
            <a:r>
              <a:rPr kumimoji="0" lang="es-MX" altLang="es-MX" sz="3200" b="0" i="0" u="none" strike="noStrike" cap="none" normalizeH="0" dirty="0" smtClean="0">
                <a:ln>
                  <a:noFill/>
                </a:ln>
                <a:effectLst/>
                <a:latin typeface="Andalus" panose="02020603050405020304" pitchFamily="18" charset="-78"/>
                <a:cs typeface="Andalus" panose="02020603050405020304" pitchFamily="18" charset="-78"/>
              </a:rPr>
              <a:t>.</a:t>
            </a:r>
            <a:endParaRPr kumimoji="0" lang="es-MX" altLang="es-MX" sz="3200" b="0" i="0" u="none" strike="noStrike" cap="none" normalizeH="0" baseline="0" dirty="0" smtClean="0">
              <a:ln>
                <a:noFill/>
              </a:ln>
              <a:effectLst/>
              <a:latin typeface="Andalus" panose="02020603050405020304" pitchFamily="18" charset="-78"/>
              <a:cs typeface="Andalus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 txBox="1">
            <a:spLocks/>
          </p:cNvSpPr>
          <p:nvPr/>
        </p:nvSpPr>
        <p:spPr>
          <a:xfrm>
            <a:off x="323528" y="476672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dirty="0" smtClean="0"/>
              <a:t>OBJETIVO</a:t>
            </a:r>
            <a:endParaRPr lang="es-MX" dirty="0"/>
          </a:p>
        </p:txBody>
      </p:sp>
      <p:sp>
        <p:nvSpPr>
          <p:cNvPr id="5" name="Marcador de contenido 2"/>
          <p:cNvSpPr txBox="1">
            <a:spLocks/>
          </p:cNvSpPr>
          <p:nvPr/>
        </p:nvSpPr>
        <p:spPr>
          <a:xfrm>
            <a:off x="323528" y="2204864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s-MX" sz="2800" dirty="0" smtClean="0"/>
              <a:t>Que el alumno comprenda el significado de la palabra: </a:t>
            </a:r>
            <a:r>
              <a:rPr lang="es-MX" sz="2800" i="1" dirty="0" smtClean="0"/>
              <a:t>ecuación</a:t>
            </a:r>
            <a:r>
              <a:rPr lang="es-MX" sz="2800" dirty="0" smtClean="0"/>
              <a:t>, y sea capaz de resolver ejercicios </a:t>
            </a:r>
            <a:r>
              <a:rPr lang="es-MX" sz="2800" dirty="0"/>
              <a:t>a</a:t>
            </a:r>
            <a:r>
              <a:rPr lang="es-MX" sz="2800" dirty="0" smtClean="0"/>
              <a:t>lgebraicos  sobre ecuaciones de primer y segundo grado con una incógnita.</a:t>
            </a:r>
            <a:endParaRPr lang="es-MX" sz="2800" dirty="0"/>
          </a:p>
        </p:txBody>
      </p:sp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  <p:sp>
        <p:nvSpPr>
          <p:cNvPr id="12" name="Título 1"/>
          <p:cNvSpPr>
            <a:spLocks noGrp="1"/>
          </p:cNvSpPr>
          <p:nvPr>
            <p:ph type="title"/>
          </p:nvPr>
        </p:nvSpPr>
        <p:spPr>
          <a:xfrm>
            <a:off x="547332" y="579162"/>
            <a:ext cx="8596668" cy="1140101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/>
            </a:r>
            <a:br>
              <a:rPr lang="es-MX" dirty="0" smtClean="0"/>
            </a:br>
            <a:r>
              <a:rPr lang="es-MX" b="1" dirty="0" smtClean="0">
                <a:solidFill>
                  <a:schemeClr val="bg2">
                    <a:lumMod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CONTENIDO </a:t>
            </a:r>
            <a:br>
              <a:rPr lang="es-MX" b="1" dirty="0" smtClean="0">
                <a:solidFill>
                  <a:schemeClr val="bg2">
                    <a:lumMod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es-MX" b="1" dirty="0" smtClean="0">
                <a:solidFill>
                  <a:schemeClr val="bg2">
                    <a:lumMod val="25000"/>
                  </a:schemeClr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ECUACIONES</a:t>
            </a: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sp>
        <p:nvSpPr>
          <p:cNvPr id="13" name="1 Título"/>
          <p:cNvSpPr txBox="1">
            <a:spLocks/>
          </p:cNvSpPr>
          <p:nvPr/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endParaRPr lang="es-MX" dirty="0"/>
          </a:p>
        </p:txBody>
      </p:sp>
      <p:sp>
        <p:nvSpPr>
          <p:cNvPr id="14" name="2 Marcador de contenido"/>
          <p:cNvSpPr txBox="1">
            <a:spLocks/>
          </p:cNvSpPr>
          <p:nvPr/>
        </p:nvSpPr>
        <p:spPr>
          <a:xfrm>
            <a:off x="-841420" y="1351758"/>
            <a:ext cx="8918620" cy="3710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endParaRPr lang="es-MX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3"/>
              <p:cNvSpPr txBox="1">
                <a:spLocks noChangeArrowheads="1"/>
              </p:cNvSpPr>
              <p:nvPr/>
            </p:nvSpPr>
            <p:spPr>
              <a:xfrm>
                <a:off x="457200" y="1719263"/>
                <a:ext cx="8229600" cy="441166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/>
                <a:r>
                  <a:rPr lang="es-MX" altLang="es-MX" sz="2400" dirty="0" smtClean="0">
                    <a:latin typeface="Kokila" panose="020B0604020202020204" pitchFamily="34" charset="0"/>
                    <a:cs typeface="Kokila" panose="020B0604020202020204" pitchFamily="34" charset="0"/>
                  </a:rPr>
                  <a:t>Una igualdad  es la expresión de que dos cantidades o expresiones algebraicas tienen el mismo valor. Esto es: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altLang="es-MX" sz="2400" b="0" i="1" smtClean="0">
                          <a:latin typeface="Cambria Math"/>
                          <a:cs typeface="Kokila" panose="020B0604020202020204" pitchFamily="34" charset="0"/>
                        </a:rPr>
                        <m:t>𝑎</m:t>
                      </m:r>
                      <m:r>
                        <a:rPr lang="es-MX" altLang="es-MX" sz="2400" b="0" i="1" smtClean="0">
                          <a:latin typeface="Cambria Math"/>
                          <a:cs typeface="Kokila" panose="020B0604020202020204" pitchFamily="34" charset="0"/>
                        </a:rPr>
                        <m:t>=</m:t>
                      </m:r>
                      <m:r>
                        <a:rPr lang="es-MX" altLang="es-MX" sz="2400" b="0" i="1" smtClean="0">
                          <a:latin typeface="Cambria Math"/>
                          <a:cs typeface="Kokila" panose="020B0604020202020204" pitchFamily="34" charset="0"/>
                        </a:rPr>
                        <m:t>𝑏</m:t>
                      </m:r>
                      <m:r>
                        <a:rPr lang="es-MX" altLang="es-MX" sz="2400" b="0" i="1" smtClean="0">
                          <a:latin typeface="Cambria Math"/>
                          <a:cs typeface="Kokila" panose="020B0604020202020204" pitchFamily="34" charset="0"/>
                        </a:rPr>
                        <m:t>+</m:t>
                      </m:r>
                      <m:r>
                        <a:rPr lang="es-MX" altLang="es-MX" sz="2400" b="0" i="1" smtClean="0">
                          <a:latin typeface="Cambria Math"/>
                          <a:cs typeface="Kokila" panose="020B0604020202020204" pitchFamily="34" charset="0"/>
                        </a:rPr>
                        <m:t>𝑐</m:t>
                      </m:r>
                      <m:r>
                        <a:rPr lang="es-MX" altLang="es-MX" sz="2400" b="0" i="1" smtClean="0">
                          <a:latin typeface="Cambria Math"/>
                          <a:cs typeface="Kokila" panose="020B0604020202020204" pitchFamily="34" charset="0"/>
                        </a:rPr>
                        <m:t>                           5</m:t>
                      </m:r>
                      <m:sSup>
                        <m:sSupPr>
                          <m:ctrlPr>
                            <a:rPr lang="es-MX" altLang="es-MX" sz="2400" b="0" i="1" smtClean="0">
                              <a:latin typeface="Cambria Math"/>
                              <a:cs typeface="Kokila" panose="020B0604020202020204" pitchFamily="34" charset="0"/>
                            </a:rPr>
                          </m:ctrlPr>
                        </m:sSupPr>
                        <m:e>
                          <m:r>
                            <a:rPr lang="es-MX" altLang="es-MX" sz="2400" b="0" i="1" smtClean="0">
                              <a:latin typeface="Cambria Math"/>
                              <a:cs typeface="Kokila" panose="020B0604020202020204" pitchFamily="34" charset="0"/>
                            </a:rPr>
                            <m:t>𝑥</m:t>
                          </m:r>
                        </m:e>
                        <m:sup>
                          <m:r>
                            <a:rPr lang="es-MX" altLang="es-MX" sz="2400" b="0" i="1" smtClean="0">
                              <a:latin typeface="Cambria Math"/>
                              <a:cs typeface="Kokila" panose="020B0604020202020204" pitchFamily="34" charset="0"/>
                            </a:rPr>
                            <m:t>2</m:t>
                          </m:r>
                        </m:sup>
                      </m:sSup>
                      <m:r>
                        <a:rPr lang="es-MX" altLang="es-MX" sz="2400" b="0" i="1" smtClean="0">
                          <a:latin typeface="Cambria Math"/>
                          <a:cs typeface="Kokila" panose="020B0604020202020204" pitchFamily="34" charset="0"/>
                        </a:rPr>
                        <m:t>=2</m:t>
                      </m:r>
                      <m:r>
                        <a:rPr lang="es-MX" altLang="es-MX" sz="2400" b="0" i="1" smtClean="0">
                          <a:latin typeface="Cambria Math"/>
                          <a:cs typeface="Kokila" panose="020B0604020202020204" pitchFamily="34" charset="0"/>
                        </a:rPr>
                        <m:t>𝑥</m:t>
                      </m:r>
                      <m:r>
                        <a:rPr lang="es-MX" altLang="es-MX" sz="2400" b="0" i="1" smtClean="0">
                          <a:latin typeface="Cambria Math"/>
                          <a:cs typeface="Kokila" panose="020B0604020202020204" pitchFamily="34" charset="0"/>
                        </a:rPr>
                        <m:t>−3</m:t>
                      </m:r>
                    </m:oMath>
                  </m:oMathPara>
                </a14:m>
                <a:endParaRPr lang="es-MX" altLang="es-MX" sz="2400" dirty="0" smtClean="0">
                  <a:latin typeface="Kokila" panose="020B0604020202020204" pitchFamily="34" charset="0"/>
                  <a:cs typeface="Kokila" panose="020B0604020202020204" pitchFamily="34" charset="0"/>
                </a:endParaRPr>
              </a:p>
              <a:p>
                <a:pPr algn="just"/>
                <a:r>
                  <a:rPr lang="es-MX" altLang="es-MX" sz="2400" dirty="0" smtClean="0">
                    <a:latin typeface="Kokila" panose="020B0604020202020204" pitchFamily="34" charset="0"/>
                    <a:cs typeface="Kokila" panose="020B0604020202020204" pitchFamily="34" charset="0"/>
                  </a:rPr>
                  <a:t>Una ecuación es una igualdad en  la que hay una o varias incógnitas y que al resolverse solo se verifica para ciertos valores de las mismas, así para la expresión:</a:t>
                </a: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altLang="es-MX" sz="2400" b="0" i="1" smtClean="0">
                          <a:latin typeface="Cambria Math"/>
                          <a:cs typeface="Kokila" panose="020B0604020202020204" pitchFamily="34" charset="0"/>
                        </a:rPr>
                        <m:t>6</m:t>
                      </m:r>
                      <m:r>
                        <a:rPr lang="es-MX" altLang="es-MX" sz="2400" b="0" i="1" smtClean="0">
                          <a:latin typeface="Cambria Math"/>
                          <a:cs typeface="Kokila" panose="020B0604020202020204" pitchFamily="34" charset="0"/>
                        </a:rPr>
                        <m:t>𝑥</m:t>
                      </m:r>
                      <m:r>
                        <a:rPr lang="es-MX" altLang="es-MX" sz="2400" b="0" i="1" smtClean="0">
                          <a:latin typeface="Cambria Math"/>
                          <a:cs typeface="Kokila" panose="020B0604020202020204" pitchFamily="34" charset="0"/>
                        </a:rPr>
                        <m:t>−3=21   </m:t>
                      </m:r>
                      <m:r>
                        <a:rPr lang="es-MX" altLang="es-MX" sz="2400" b="0" i="1" smtClean="0">
                          <a:latin typeface="Cambria Math"/>
                          <a:cs typeface="Kokila" panose="020B0604020202020204" pitchFamily="34" charset="0"/>
                        </a:rPr>
                        <m:t>𝑠</m:t>
                      </m:r>
                      <m:r>
                        <a:rPr lang="es-MX" altLang="es-MX" sz="2400" b="0" i="1" smtClean="0">
                          <a:latin typeface="Cambria Math"/>
                          <a:cs typeface="Kokila" panose="020B0604020202020204" pitchFamily="34" charset="0"/>
                        </a:rPr>
                        <m:t>ó</m:t>
                      </m:r>
                      <m:r>
                        <a:rPr lang="es-MX" altLang="es-MX" sz="2400" b="0" i="1" smtClean="0">
                          <a:latin typeface="Cambria Math"/>
                          <a:cs typeface="Kokila" panose="020B0604020202020204" pitchFamily="34" charset="0"/>
                        </a:rPr>
                        <m:t>𝑙𝑜</m:t>
                      </m:r>
                      <m:r>
                        <a:rPr lang="es-MX" altLang="es-MX" sz="2400" b="0" i="1" smtClean="0">
                          <a:latin typeface="Cambria Math"/>
                          <a:cs typeface="Kokila" panose="020B0604020202020204" pitchFamily="34" charset="0"/>
                        </a:rPr>
                        <m:t> </m:t>
                      </m:r>
                      <m:r>
                        <a:rPr lang="es-MX" altLang="es-MX" sz="2400" b="0" i="1" smtClean="0">
                          <a:latin typeface="Cambria Math"/>
                          <a:cs typeface="Kokila" panose="020B0604020202020204" pitchFamily="34" charset="0"/>
                        </a:rPr>
                        <m:t>𝑥</m:t>
                      </m:r>
                      <m:r>
                        <a:rPr lang="es-MX" altLang="es-MX" sz="2400" b="0" i="1" smtClean="0">
                          <a:latin typeface="Cambria Math"/>
                          <a:cs typeface="Kokila" panose="020B0604020202020204" pitchFamily="34" charset="0"/>
                        </a:rPr>
                        <m:t>=4 </m:t>
                      </m:r>
                      <m:r>
                        <a:rPr lang="es-MX" altLang="es-MX" sz="2400" b="0" i="1" smtClean="0">
                          <a:latin typeface="Cambria Math"/>
                          <a:cs typeface="Kokila" panose="020B0604020202020204" pitchFamily="34" charset="0"/>
                        </a:rPr>
                        <m:t>𝑠𝑎𝑡𝑖𝑠𝑓𝑎𝑐𝑒</m:t>
                      </m:r>
                      <m:r>
                        <a:rPr lang="es-MX" altLang="es-MX" sz="2400" b="0" i="1" smtClean="0">
                          <a:latin typeface="Cambria Math"/>
                          <a:cs typeface="Kokila" panose="020B0604020202020204" pitchFamily="34" charset="0"/>
                        </a:rPr>
                        <m:t> </m:t>
                      </m:r>
                      <m:r>
                        <a:rPr lang="es-MX" altLang="es-MX" sz="2400" b="0" i="1" smtClean="0">
                          <a:latin typeface="Cambria Math"/>
                          <a:cs typeface="Kokila" panose="020B0604020202020204" pitchFamily="34" charset="0"/>
                        </a:rPr>
                        <m:t>𝑑𝑖𝑐h𝑎</m:t>
                      </m:r>
                      <m:r>
                        <a:rPr lang="es-MX" altLang="es-MX" sz="2400" b="0" i="1" smtClean="0">
                          <a:latin typeface="Cambria Math"/>
                          <a:cs typeface="Kokila" panose="020B0604020202020204" pitchFamily="34" charset="0"/>
                        </a:rPr>
                        <m:t> </m:t>
                      </m:r>
                      <m:r>
                        <a:rPr lang="es-MX" altLang="es-MX" sz="2400" b="0" i="1" smtClean="0">
                          <a:latin typeface="Cambria Math"/>
                          <a:cs typeface="Kokila" panose="020B0604020202020204" pitchFamily="34" charset="0"/>
                        </a:rPr>
                        <m:t>𝑒𝑐𝑢𝑎𝑐𝑖</m:t>
                      </m:r>
                      <m:r>
                        <a:rPr lang="es-MX" altLang="es-MX" sz="2400" b="0" i="1" smtClean="0">
                          <a:latin typeface="Cambria Math"/>
                          <a:cs typeface="Kokila" panose="020B0604020202020204" pitchFamily="34" charset="0"/>
                        </a:rPr>
                        <m:t>ó</m:t>
                      </m:r>
                      <m:r>
                        <a:rPr lang="es-MX" altLang="es-MX" sz="2400" b="0" i="1" smtClean="0">
                          <a:latin typeface="Cambria Math"/>
                          <a:cs typeface="Kokila" panose="020B0604020202020204" pitchFamily="34" charset="0"/>
                        </a:rPr>
                        <m:t>𝑛</m:t>
                      </m:r>
                    </m:oMath>
                  </m:oMathPara>
                </a14:m>
                <a:endParaRPr lang="es-MX" altLang="es-MX" sz="2400" dirty="0" smtClean="0">
                  <a:latin typeface="Kokila" panose="020B0604020202020204" pitchFamily="34" charset="0"/>
                  <a:cs typeface="Kokila" panose="020B0604020202020204" pitchFamily="34" charset="0"/>
                </a:endParaRPr>
              </a:p>
              <a:p>
                <a:pPr algn="just"/>
                <a:r>
                  <a:rPr lang="es-MX" altLang="es-MX" sz="2400" dirty="0" smtClean="0">
                    <a:latin typeface="Kokila" panose="020B0604020202020204" pitchFamily="34" charset="0"/>
                    <a:cs typeface="Kokila" panose="020B0604020202020204" pitchFamily="34" charset="0"/>
                  </a:rPr>
                  <a:t>Una ecuación de primer grado o lineal, es aquella cuyo máximo exponente de la variable independiente  </a:t>
                </a:r>
                <a:r>
                  <a:rPr lang="es-MX" altLang="es-MX" sz="2400" i="1" dirty="0" smtClean="0">
                    <a:latin typeface="Kokila" panose="020B0604020202020204" pitchFamily="34" charset="0"/>
                    <a:cs typeface="Kokila" panose="020B0604020202020204" pitchFamily="34" charset="0"/>
                  </a:rPr>
                  <a:t>x</a:t>
                </a:r>
                <a:r>
                  <a:rPr lang="es-MX" altLang="es-MX" sz="2400" dirty="0" smtClean="0">
                    <a:latin typeface="Kokila" panose="020B0604020202020204" pitchFamily="34" charset="0"/>
                    <a:cs typeface="Kokila" panose="020B0604020202020204" pitchFamily="34" charset="0"/>
                  </a:rPr>
                  <a:t> es uno, y cuya representación gráfica es una línea recta. es decir,  </a:t>
                </a:r>
                <a14:m>
                  <m:oMath xmlns:m="http://schemas.openxmlformats.org/officeDocument/2006/math">
                    <m:r>
                      <a:rPr lang="es-MX" altLang="es-MX" sz="2400" b="0" i="1" smtClean="0">
                        <a:latin typeface="Cambria Math"/>
                        <a:cs typeface="Kokila" panose="020B0604020202020204" pitchFamily="34" charset="0"/>
                      </a:rPr>
                      <m:t>4</m:t>
                    </m:r>
                    <m:r>
                      <a:rPr lang="es-MX" altLang="es-MX" sz="2400" b="0" i="1" smtClean="0">
                        <a:latin typeface="Cambria Math"/>
                        <a:cs typeface="Kokila" panose="020B0604020202020204" pitchFamily="34" charset="0"/>
                      </a:rPr>
                      <m:t>𝑥</m:t>
                    </m:r>
                    <m:r>
                      <a:rPr lang="es-MX" altLang="es-MX" sz="2400" b="0" i="1" smtClean="0">
                        <a:latin typeface="Cambria Math"/>
                        <a:cs typeface="Kokila" panose="020B0604020202020204" pitchFamily="34" charset="0"/>
                      </a:rPr>
                      <m:t>=8 </m:t>
                    </m:r>
                  </m:oMath>
                </a14:m>
                <a:r>
                  <a:rPr lang="es-MX" altLang="es-MX" sz="2400" dirty="0" smtClean="0">
                    <a:latin typeface="Kokila" panose="020B0604020202020204" pitchFamily="34" charset="0"/>
                    <a:cs typeface="Kokila" panose="020B0604020202020204" pitchFamily="34" charset="0"/>
                  </a:rPr>
                  <a:t> se representa en un plano cartesiano como:  x=2</a:t>
                </a:r>
              </a:p>
              <a:p>
                <a:pPr>
                  <a:buFont typeface="Wingdings" panose="05000000000000000000" pitchFamily="2" charset="2"/>
                  <a:buNone/>
                </a:pPr>
                <a:endParaRPr lang="es-MX" altLang="es-MX" sz="1800" dirty="0" smtClean="0">
                  <a:latin typeface="Lucida Sans" panose="020B0602030504020204" pitchFamily="34" charset="0"/>
                </a:endParaRPr>
              </a:p>
              <a:p>
                <a:pPr>
                  <a:buFont typeface="Wingdings" panose="05000000000000000000" pitchFamily="2" charset="2"/>
                  <a:buNone/>
                </a:pPr>
                <a:endParaRPr lang="es-MX" altLang="es-MX" sz="1800" dirty="0" smtClean="0">
                  <a:latin typeface="Lucida Sans" panose="020B0602030504020204" pitchFamily="34" charset="0"/>
                </a:endParaRPr>
              </a:p>
              <a:p>
                <a:pPr>
                  <a:buFont typeface="Wingdings" panose="05000000000000000000" pitchFamily="2" charset="2"/>
                  <a:buNone/>
                </a:pPr>
                <a:endParaRPr lang="es-ES" altLang="es-MX" dirty="0" smtClean="0">
                  <a:latin typeface="Lucida Sans" panose="020B0602030504020204" pitchFamily="34" charset="0"/>
                </a:endParaRPr>
              </a:p>
            </p:txBody>
          </p:sp>
        </mc:Choice>
        <mc:Fallback xmlns="">
          <p:sp>
            <p:nvSpPr>
              <p:cNvPr id="20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719263"/>
                <a:ext cx="8229600" cy="4411662"/>
              </a:xfrm>
              <a:prstGeom prst="rect">
                <a:avLst/>
              </a:prstGeom>
              <a:blipFill rotWithShape="1">
                <a:blip r:embed="rId3"/>
                <a:stretch>
                  <a:fillRect l="-963" t="-1934" r="-1111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3"/>
              <p:cNvSpPr txBox="1">
                <a:spLocks noChangeArrowheads="1"/>
              </p:cNvSpPr>
              <p:nvPr/>
            </p:nvSpPr>
            <p:spPr>
              <a:xfrm>
                <a:off x="492919" y="980728"/>
                <a:ext cx="8229600" cy="534776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3429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just">
                  <a:buFont typeface="Wingdings" panose="05000000000000000000" pitchFamily="2" charset="2"/>
                  <a:buNone/>
                </a:pPr>
                <a:r>
                  <a:rPr lang="es-MX" altLang="es-MX" sz="2600" u="sng" dirty="0" smtClean="0">
                    <a:solidFill>
                      <a:schemeClr val="tx2"/>
                    </a:solidFill>
                    <a:latin typeface="Engravers MT" panose="02090707080505020304" pitchFamily="18" charset="0"/>
                  </a:rPr>
                  <a:t>Representación gráfica: </a:t>
                </a:r>
              </a:p>
              <a:p>
                <a:pPr>
                  <a:buFont typeface="Wingdings" panose="05000000000000000000" pitchFamily="2" charset="2"/>
                  <a:buNone/>
                </a:pPr>
                <a:r>
                  <a:rPr lang="es-MX" altLang="es-MX" sz="2600" dirty="0">
                    <a:solidFill>
                      <a:schemeClr val="tx2"/>
                    </a:solidFill>
                    <a:latin typeface="Corbel" panose="020B0503020204020204" pitchFamily="34" charset="0"/>
                  </a:rPr>
                  <a:t>x</a:t>
                </a:r>
                <a:r>
                  <a:rPr lang="es-MX" altLang="es-MX" sz="2600" dirty="0" smtClean="0">
                    <a:solidFill>
                      <a:schemeClr val="tx2"/>
                    </a:solidFill>
                    <a:latin typeface="Corbel" panose="020B0503020204020204" pitchFamily="34" charset="0"/>
                  </a:rPr>
                  <a:t>=2</a:t>
                </a:r>
              </a:p>
              <a:p>
                <a:pPr>
                  <a:buFont typeface="Wingdings" panose="05000000000000000000" pitchFamily="2" charset="2"/>
                  <a:buNone/>
                </a:pPr>
                <a:endParaRPr lang="es-MX" altLang="es-MX" sz="2600" dirty="0" smtClean="0"/>
              </a:p>
              <a:p>
                <a:pPr>
                  <a:buFont typeface="Wingdings" panose="05000000000000000000" pitchFamily="2" charset="2"/>
                  <a:buNone/>
                </a:pPr>
                <a:endParaRPr lang="es-MX" altLang="es-MX" sz="2600" dirty="0"/>
              </a:p>
              <a:p>
                <a:pPr>
                  <a:buFont typeface="Wingdings" panose="05000000000000000000" pitchFamily="2" charset="2"/>
                  <a:buNone/>
                </a:pPr>
                <a:endParaRPr lang="es-MX" altLang="es-MX" sz="2600" dirty="0" smtClean="0"/>
              </a:p>
              <a:p>
                <a:pPr>
                  <a:buFont typeface="Wingdings" panose="05000000000000000000" pitchFamily="2" charset="2"/>
                  <a:buNone/>
                </a:pPr>
                <a:endParaRPr lang="es-MX" altLang="es-MX" sz="2600" dirty="0"/>
              </a:p>
              <a:p>
                <a:pPr>
                  <a:buFont typeface="Wingdings" panose="05000000000000000000" pitchFamily="2" charset="2"/>
                  <a:buNone/>
                </a:pPr>
                <a:endParaRPr lang="es-MX" altLang="es-MX" sz="2600" dirty="0" smtClean="0"/>
              </a:p>
              <a:p>
                <a:pPr algn="just"/>
                <a:r>
                  <a:rPr lang="es-MX" altLang="es-MX" sz="2800" dirty="0">
                    <a:latin typeface="Kokila" panose="020B0604020202020204" pitchFamily="34" charset="0"/>
                    <a:cs typeface="Kokila" panose="020B0604020202020204" pitchFamily="34" charset="0"/>
                  </a:rPr>
                  <a:t>Una ecuación de </a:t>
                </a:r>
                <a:r>
                  <a:rPr lang="es-MX" altLang="es-MX" sz="2800" dirty="0" smtClean="0">
                    <a:latin typeface="Kokila" panose="020B0604020202020204" pitchFamily="34" charset="0"/>
                    <a:cs typeface="Kokila" panose="020B0604020202020204" pitchFamily="34" charset="0"/>
                  </a:rPr>
                  <a:t>segundo </a:t>
                </a:r>
                <a:r>
                  <a:rPr lang="es-MX" altLang="es-MX" sz="2800" dirty="0">
                    <a:latin typeface="Kokila" panose="020B0604020202020204" pitchFamily="34" charset="0"/>
                    <a:cs typeface="Kokila" panose="020B0604020202020204" pitchFamily="34" charset="0"/>
                  </a:rPr>
                  <a:t>grado o </a:t>
                </a:r>
                <a:r>
                  <a:rPr lang="es-MX" altLang="es-MX" sz="2800" dirty="0" smtClean="0">
                    <a:latin typeface="Kokila" panose="020B0604020202020204" pitchFamily="34" charset="0"/>
                    <a:cs typeface="Kokila" panose="020B0604020202020204" pitchFamily="34" charset="0"/>
                  </a:rPr>
                  <a:t>cuadrática, </a:t>
                </a:r>
                <a:r>
                  <a:rPr lang="es-MX" altLang="es-MX" sz="2800" dirty="0">
                    <a:latin typeface="Kokila" panose="020B0604020202020204" pitchFamily="34" charset="0"/>
                    <a:cs typeface="Kokila" panose="020B0604020202020204" pitchFamily="34" charset="0"/>
                  </a:rPr>
                  <a:t>es aquella cuyo máximo exponente de la variable independiente  </a:t>
                </a:r>
                <a:r>
                  <a:rPr lang="es-MX" altLang="es-MX" sz="2800" i="1" dirty="0">
                    <a:latin typeface="Kokila" panose="020B0604020202020204" pitchFamily="34" charset="0"/>
                    <a:cs typeface="Kokila" panose="020B0604020202020204" pitchFamily="34" charset="0"/>
                  </a:rPr>
                  <a:t>x</a:t>
                </a:r>
                <a:r>
                  <a:rPr lang="es-MX" altLang="es-MX" sz="2800" dirty="0">
                    <a:latin typeface="Kokila" panose="020B0604020202020204" pitchFamily="34" charset="0"/>
                    <a:cs typeface="Kokila" panose="020B0604020202020204" pitchFamily="34" charset="0"/>
                  </a:rPr>
                  <a:t> es </a:t>
                </a:r>
                <a:r>
                  <a:rPr lang="es-MX" altLang="es-MX" sz="2800" dirty="0" smtClean="0">
                    <a:latin typeface="Kokila" panose="020B0604020202020204" pitchFamily="34" charset="0"/>
                    <a:cs typeface="Kokila" panose="020B0604020202020204" pitchFamily="34" charset="0"/>
                  </a:rPr>
                  <a:t>dos, por ejemplo:  </a:t>
                </a:r>
                <a14:m>
                  <m:oMath xmlns:m="http://schemas.openxmlformats.org/officeDocument/2006/math">
                    <m:r>
                      <a:rPr lang="es-MX" altLang="es-MX" sz="2800" i="1">
                        <a:latin typeface="Cambria Math"/>
                        <a:cs typeface="Kokila" panose="020B0604020202020204" pitchFamily="34" charset="0"/>
                      </a:rPr>
                      <m:t>4</m:t>
                    </m:r>
                    <m:sSup>
                      <m:sSupPr>
                        <m:ctrlPr>
                          <a:rPr lang="es-MX" altLang="es-MX" sz="2800" i="1" smtClean="0">
                            <a:latin typeface="Cambria Math"/>
                            <a:cs typeface="Kokila" panose="020B0604020202020204" pitchFamily="34" charset="0"/>
                          </a:rPr>
                        </m:ctrlPr>
                      </m:sSupPr>
                      <m:e>
                        <m:r>
                          <a:rPr lang="es-MX" alt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s-MX" alt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s-MX" altLang="es-MX" sz="2800" b="0" i="1" smtClean="0">
                        <a:latin typeface="Cambria Math"/>
                        <a:cs typeface="Kokila" panose="020B0604020202020204" pitchFamily="34" charset="0"/>
                      </a:rPr>
                      <m:t>+3</m:t>
                    </m:r>
                    <m:r>
                      <a:rPr lang="es-MX" altLang="es-MX" sz="2800" b="0" i="1" smtClean="0">
                        <a:latin typeface="Cambria Math"/>
                        <a:cs typeface="Kokila" panose="020B0604020202020204" pitchFamily="34" charset="0"/>
                      </a:rPr>
                      <m:t>𝑥</m:t>
                    </m:r>
                    <m:r>
                      <a:rPr lang="es-MX" altLang="es-MX" sz="2800" b="0" i="1" smtClean="0">
                        <a:latin typeface="Cambria Math"/>
                        <a:cs typeface="Kokila" panose="020B0604020202020204" pitchFamily="34" charset="0"/>
                      </a:rPr>
                      <m:t>−8=0</m:t>
                    </m:r>
                  </m:oMath>
                </a14:m>
                <a:endParaRPr lang="es-MX" altLang="es-MX" sz="2600" dirty="0" smtClean="0"/>
              </a:p>
              <a:p>
                <a:pPr>
                  <a:buFont typeface="Wingdings" panose="05000000000000000000" pitchFamily="2" charset="2"/>
                  <a:buNone/>
                </a:pPr>
                <a:endParaRPr lang="es-MX" altLang="es-MX" sz="2600" dirty="0" smtClean="0"/>
              </a:p>
              <a:p>
                <a:pPr>
                  <a:buFont typeface="Wingdings" panose="05000000000000000000" pitchFamily="2" charset="2"/>
                  <a:buNone/>
                </a:pPr>
                <a:endParaRPr lang="es-MX" altLang="es-MX" sz="2600" dirty="0" smtClean="0">
                  <a:solidFill>
                    <a:schemeClr val="tx2"/>
                  </a:solidFill>
                  <a:latin typeface="Engravers MT" panose="02090707080505020304" pitchFamily="18" charset="0"/>
                </a:endParaRPr>
              </a:p>
              <a:p>
                <a:pPr>
                  <a:buFont typeface="Wingdings" panose="05000000000000000000" pitchFamily="2" charset="2"/>
                  <a:buNone/>
                </a:pPr>
                <a:endParaRPr lang="es-ES" altLang="es-MX" sz="2600" dirty="0" smtClean="0">
                  <a:solidFill>
                    <a:schemeClr val="tx2"/>
                  </a:solidFill>
                  <a:latin typeface="Engravers MT" panose="02090707080505020304" pitchFamily="18" charset="0"/>
                </a:endParaRPr>
              </a:p>
            </p:txBody>
          </p:sp>
        </mc:Choice>
        <mc:Fallback xmlns="">
          <p:sp>
            <p:nvSpPr>
              <p:cNvPr id="6" name="Rectangle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919" y="980728"/>
                <a:ext cx="8229600" cy="5347766"/>
              </a:xfrm>
              <a:prstGeom prst="rect">
                <a:avLst/>
              </a:prstGeom>
              <a:blipFill rotWithShape="1">
                <a:blip r:embed="rId3"/>
                <a:stretch>
                  <a:fillRect l="-1333" t="-1140" r="-1481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484784"/>
            <a:ext cx="3816424" cy="28394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75832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2"/>
          <p:cNvSpPr txBox="1">
            <a:spLocks noChangeArrowheads="1"/>
          </p:cNvSpPr>
          <p:nvPr/>
        </p:nvSpPr>
        <p:spPr>
          <a:xfrm>
            <a:off x="611560" y="692696"/>
            <a:ext cx="7543800" cy="1295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MX" altLang="es-MX" dirty="0" smtClean="0">
                <a:solidFill>
                  <a:schemeClr val="bg2">
                    <a:lumMod val="25000"/>
                  </a:schemeClr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RESOLVER UNA ECUACIÓN</a:t>
            </a:r>
            <a:endParaRPr lang="es-ES" altLang="es-MX" dirty="0" smtClean="0">
              <a:solidFill>
                <a:schemeClr val="bg2">
                  <a:lumMod val="25000"/>
                </a:schemeClr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</p:txBody>
      </p:sp>
      <p:sp>
        <p:nvSpPr>
          <p:cNvPr id="51" name="Rectangle 3"/>
          <p:cNvSpPr txBox="1">
            <a:spLocks noChangeArrowheads="1"/>
          </p:cNvSpPr>
          <p:nvPr/>
        </p:nvSpPr>
        <p:spPr>
          <a:xfrm>
            <a:off x="457200" y="1719263"/>
            <a:ext cx="8229600" cy="4411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71500" indent="-571500" algn="just">
              <a:buFont typeface="Wingdings" panose="05000000000000000000" pitchFamily="2" charset="2"/>
              <a:buNone/>
            </a:pPr>
            <a:r>
              <a:rPr lang="es-MX" altLang="es-MX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       Las raíces o soluciones de una ecuación son los valores de las incógnitas que verifican o satisfacen la ecuación, es decir, que sustituidos en lugar de las incógnitas, convierten la ecuación en identidad, así  en la ecuación:</a:t>
            </a:r>
          </a:p>
          <a:p>
            <a:pPr marL="571500" indent="-571500" algn="just">
              <a:buFont typeface="Wingdings" panose="05000000000000000000" pitchFamily="2" charset="2"/>
              <a:buNone/>
            </a:pPr>
            <a:r>
              <a:rPr lang="es-MX" altLang="es-MX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5x=8x-15, la raíz es 5 porque cuando x=5 se tiene:</a:t>
            </a:r>
          </a:p>
          <a:p>
            <a:pPr marL="571500" indent="-571500" algn="just">
              <a:buFont typeface="Wingdings" panose="05000000000000000000" pitchFamily="2" charset="2"/>
              <a:buNone/>
            </a:pPr>
            <a:r>
              <a:rPr lang="es-MX" altLang="es-MX" b="1" dirty="0" smtClean="0">
                <a:solidFill>
                  <a:srgbClr val="009900"/>
                </a:solidFill>
                <a:latin typeface="Kokila" panose="020B0604020202020204" pitchFamily="34" charset="0"/>
                <a:cs typeface="Kokila" panose="020B0604020202020204" pitchFamily="34" charset="0"/>
              </a:rPr>
              <a:t>5(5)=8(5)-15;  25=40-15;  25=25, las ecuaciones de primer grado tienen una sola raíz, mientras que las de segundo grado tienen dos raíces.</a:t>
            </a:r>
          </a:p>
          <a:p>
            <a:pPr marL="571500" indent="-571500">
              <a:buFont typeface="Wingdings" panose="05000000000000000000" pitchFamily="2" charset="2"/>
              <a:buNone/>
            </a:pPr>
            <a:endParaRPr lang="es-MX" altLang="es-MX" sz="2400" b="1" dirty="0" smtClean="0">
              <a:solidFill>
                <a:srgbClr val="009900"/>
              </a:solidFill>
              <a:latin typeface="Kokila" panose="020B0604020202020204" pitchFamily="34" charset="0"/>
              <a:cs typeface="Kokila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None/>
            </a:pPr>
            <a:endParaRPr lang="es-ES" altLang="es-MX" sz="2400" b="1" dirty="0" smtClean="0">
              <a:solidFill>
                <a:srgbClr val="009900"/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080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323850" y="1341438"/>
            <a:ext cx="8229600" cy="44116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None/>
            </a:pPr>
            <a:r>
              <a:rPr lang="es-MX" altLang="es-MX" sz="2400" b="1" dirty="0" smtClean="0">
                <a:solidFill>
                  <a:srgbClr val="009900"/>
                </a:solidFill>
                <a:latin typeface="Arial Rounded MT Bold" panose="020F0704030504030204" pitchFamily="34" charset="0"/>
              </a:rPr>
              <a:t>Para resolver una ecuación  de primer grado con una incógnita puede aplicarse la siguiente regla general:</a:t>
            </a:r>
          </a:p>
          <a:p>
            <a:pPr marL="457200" indent="-457200">
              <a:buFont typeface="+mj-lt"/>
              <a:buAutoNum type="arabicParenR"/>
            </a:pPr>
            <a:r>
              <a:rPr lang="es-MX" altLang="es-MX" sz="2400" b="1" dirty="0" smtClean="0">
                <a:solidFill>
                  <a:srgbClr val="009900"/>
                </a:solidFill>
                <a:latin typeface="Bradley Hand ITC" panose="03070402050302030203" pitchFamily="66" charset="0"/>
              </a:rPr>
              <a:t>     Se efectúan  las operaciones indicadas, si las hay.</a:t>
            </a:r>
          </a:p>
          <a:p>
            <a:pPr marL="457200" indent="-457200">
              <a:buFont typeface="+mj-lt"/>
              <a:buAutoNum type="arabicParenR"/>
            </a:pPr>
            <a:r>
              <a:rPr lang="es-MX" altLang="es-MX" sz="2400" b="1" dirty="0" smtClean="0">
                <a:solidFill>
                  <a:srgbClr val="009900"/>
                </a:solidFill>
                <a:latin typeface="Bradley Hand ITC" panose="03070402050302030203" pitchFamily="66" charset="0"/>
              </a:rPr>
              <a:t>Se hace la transposición de términos, reuniendo en un miembro todos los términos que contengan la incógnita y en el otro miembro las cantidades conocidas.</a:t>
            </a:r>
          </a:p>
          <a:p>
            <a:pPr marL="457200" indent="-457200">
              <a:buFont typeface="+mj-lt"/>
              <a:buAutoNum type="arabicParenR"/>
            </a:pPr>
            <a:r>
              <a:rPr lang="es-MX" altLang="es-MX" sz="2400" b="1" dirty="0" smtClean="0">
                <a:solidFill>
                  <a:srgbClr val="009900"/>
                </a:solidFill>
                <a:latin typeface="Bradley Hand ITC" panose="03070402050302030203" pitchFamily="66" charset="0"/>
              </a:rPr>
              <a:t>Se reducen los términos semejantes en cada miembro.</a:t>
            </a:r>
          </a:p>
          <a:p>
            <a:pPr marL="457200" indent="-457200">
              <a:buFont typeface="+mj-lt"/>
              <a:buAutoNum type="arabicParenR"/>
            </a:pPr>
            <a:r>
              <a:rPr lang="es-MX" altLang="es-MX" sz="2400" b="1" dirty="0" smtClean="0">
                <a:solidFill>
                  <a:srgbClr val="009900"/>
                </a:solidFill>
                <a:latin typeface="Bradley Hand ITC" panose="03070402050302030203" pitchFamily="66" charset="0"/>
              </a:rPr>
              <a:t>Se despeja la incógnita dividiendo ambos miembros de la ecuación por el coeficiente de la incógnita.</a:t>
            </a:r>
          </a:p>
          <a:p>
            <a:pPr>
              <a:buFont typeface="Wingdings" panose="05000000000000000000" pitchFamily="2" charset="2"/>
              <a:buNone/>
            </a:pPr>
            <a:endParaRPr lang="es-MX" altLang="es-MX" sz="2400" b="1" dirty="0" smtClean="0">
              <a:solidFill>
                <a:srgbClr val="009900"/>
              </a:solidFill>
              <a:latin typeface="Bradley Hand ITC" panose="03070402050302030203" pitchFamily="66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MX" altLang="es-MX" sz="2400" b="1" dirty="0" smtClean="0">
              <a:solidFill>
                <a:srgbClr val="009900"/>
              </a:solidFill>
              <a:latin typeface="Bradley Hand ITC" panose="03070402050302030203" pitchFamily="66" charset="0"/>
            </a:endParaRPr>
          </a:p>
          <a:p>
            <a:pPr>
              <a:buFont typeface="Wingdings" panose="05000000000000000000" pitchFamily="2" charset="2"/>
              <a:buNone/>
            </a:pPr>
            <a:endParaRPr lang="es-ES" altLang="es-MX" sz="2400" b="1" dirty="0" smtClean="0">
              <a:solidFill>
                <a:srgbClr val="009900"/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83467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Marcador de contenido 1"/>
              <p:cNvSpPr>
                <a:spLocks noGrp="1"/>
              </p:cNvSpPr>
              <p:nvPr>
                <p:ph idx="1"/>
              </p:nvPr>
            </p:nvSpPr>
            <p:spPr>
              <a:xfrm>
                <a:off x="611560" y="764704"/>
                <a:ext cx="8445624" cy="547260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s-MX" dirty="0" smtClean="0"/>
                  <a:t>Ejemplo:</a:t>
                </a:r>
              </a:p>
              <a:p>
                <a:pPr marL="0" indent="0">
                  <a:buNone/>
                </a:pPr>
                <a:r>
                  <a:rPr lang="es-MX" dirty="0" smtClean="0"/>
                  <a:t>Resolver la ecuación: 5x+6=10x+5</a:t>
                </a:r>
              </a:p>
              <a:p>
                <a:pPr marL="0" indent="0" algn="just">
                  <a:buNone/>
                </a:pPr>
                <a:r>
                  <a:rPr lang="es-MX" dirty="0" smtClean="0"/>
                  <a:t>Transponiendo términos y cambiando la operación: 5x-10x=5-6  </a:t>
                </a:r>
              </a:p>
              <a:p>
                <a:pPr marL="0" indent="0" algn="just">
                  <a:buNone/>
                </a:pPr>
                <a:r>
                  <a:rPr lang="es-MX" dirty="0" smtClean="0"/>
                  <a:t> Reduciendo términos semejantes: -5x=-1</a:t>
                </a:r>
              </a:p>
              <a:p>
                <a:pPr marL="0" indent="0" algn="just">
                  <a:buNone/>
                </a:pPr>
                <a:r>
                  <a:rPr lang="es-MX" dirty="0" smtClean="0"/>
                  <a:t>Despejando x dividiendo ambos miembros entre</a:t>
                </a:r>
              </a:p>
              <a:p>
                <a:pPr marL="0" indent="0" algn="just">
                  <a:buNone/>
                </a:pPr>
                <a:r>
                  <a:rPr lang="es-MX" dirty="0" smtClean="0"/>
                  <a:t> -5: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s-MX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MX" b="0" i="1" smtClean="0">
                            <a:latin typeface="Cambria Math"/>
                          </a:rPr>
                          <m:t>−5</m:t>
                        </m:r>
                        <m:r>
                          <a:rPr lang="es-MX" b="0" i="1" smtClean="0">
                            <a:latin typeface="Cambria Math"/>
                          </a:rPr>
                          <m:t>𝑥</m:t>
                        </m:r>
                      </m:num>
                      <m:den>
                        <m:r>
                          <a:rPr lang="es-MX" b="0" i="1" smtClean="0">
                            <a:latin typeface="Cambria Math"/>
                          </a:rPr>
                          <m:t>−5</m:t>
                        </m:r>
                      </m:den>
                    </m:f>
                    <m:r>
                      <a:rPr lang="es-MX" b="0" i="1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MX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MX" b="0" i="1" smtClean="0">
                            <a:latin typeface="Cambria Math"/>
                          </a:rPr>
                          <m:t>−1</m:t>
                        </m:r>
                      </m:num>
                      <m:den>
                        <m:r>
                          <a:rPr lang="es-MX" b="0" i="1" smtClean="0">
                            <a:latin typeface="Cambria Math"/>
                          </a:rPr>
                          <m:t>−5</m:t>
                        </m:r>
                      </m:den>
                    </m:f>
                    <m:r>
                      <a:rPr lang="es-MX" b="0" i="0" smtClean="0">
                        <a:latin typeface="Cambria Math"/>
                      </a:rPr>
                      <m:t>;         </m:t>
                    </m:r>
                    <m:r>
                      <m:rPr>
                        <m:sty m:val="p"/>
                      </m:rPr>
                      <a:rPr lang="es-MX" b="0" i="0" smtClean="0">
                        <a:latin typeface="Cambria Math"/>
                      </a:rPr>
                      <m:t>x</m:t>
                    </m:r>
                    <m:r>
                      <a:rPr lang="es-MX" b="0" i="0" smtClean="0">
                        <a:latin typeface="Cambria Math"/>
                      </a:rPr>
                      <m:t>=</m:t>
                    </m:r>
                    <m:f>
                      <m:fPr>
                        <m:ctrlPr>
                          <a:rPr lang="es-MX" b="0" i="1" smtClean="0">
                            <a:latin typeface="Cambria Math"/>
                          </a:rPr>
                        </m:ctrlPr>
                      </m:fPr>
                      <m:num>
                        <m:r>
                          <a:rPr lang="es-MX" b="0" i="1" smtClean="0">
                            <a:latin typeface="Cambria Math"/>
                          </a:rPr>
                          <m:t>1</m:t>
                        </m:r>
                      </m:num>
                      <m:den>
                        <m:r>
                          <a:rPr lang="es-MX" b="0" i="1" smtClean="0">
                            <a:latin typeface="Cambria Math"/>
                          </a:rPr>
                          <m:t>5</m:t>
                        </m:r>
                      </m:den>
                    </m:f>
                  </m:oMath>
                </a14:m>
                <a:endParaRPr lang="es-MX" dirty="0" smtClean="0"/>
              </a:p>
              <a:p>
                <a:pPr marL="0" indent="0" algn="just">
                  <a:buNone/>
                </a:pPr>
                <a:endParaRPr lang="es-MX" sz="2400" dirty="0"/>
              </a:p>
            </p:txBody>
          </p:sp>
        </mc:Choice>
        <mc:Fallback>
          <p:sp>
            <p:nvSpPr>
              <p:cNvPr id="2" name="Marcador de contenido 1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11560" y="764704"/>
                <a:ext cx="8445624" cy="5472608"/>
              </a:xfrm>
              <a:blipFill rotWithShape="1">
                <a:blip r:embed="rId4"/>
                <a:stretch>
                  <a:fillRect l="-1804" t="-1448" r="-1804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09814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1" name="Marcador de contenido 2"/>
              <p:cNvSpPr>
                <a:spLocks noGrp="1"/>
              </p:cNvSpPr>
              <p:nvPr>
                <p:ph idx="1"/>
              </p:nvPr>
            </p:nvSpPr>
            <p:spPr>
              <a:xfrm>
                <a:off x="251520" y="980728"/>
                <a:ext cx="8596668" cy="5328592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s-MX" sz="2800" dirty="0" smtClean="0">
                    <a:latin typeface="Kokila" panose="020B0604020202020204" pitchFamily="34" charset="0"/>
                    <a:cs typeface="Kokila" panose="020B0604020202020204" pitchFamily="34" charset="0"/>
                  </a:rPr>
                  <a:t>Una ecuación de segundo grado o cuadrática con una incógnita puede escribirse de la forma: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sz="2800" i="1" smtClean="0">
                            <a:latin typeface="Cambria Math"/>
                            <a:cs typeface="Kokila" panose="020B0604020202020204" pitchFamily="34" charset="0"/>
                          </a:rPr>
                        </m:ctrlPr>
                      </m:sSupPr>
                      <m:e>
                        <m: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  <m:t>𝑎𝑥</m:t>
                        </m:r>
                      </m:e>
                      <m:sup>
                        <m: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s-MX" sz="2800" b="0" i="1" smtClean="0">
                        <a:latin typeface="Cambria Math"/>
                        <a:cs typeface="Kokila" panose="020B0604020202020204" pitchFamily="34" charset="0"/>
                      </a:rPr>
                      <m:t>+</m:t>
                    </m:r>
                    <m:r>
                      <a:rPr lang="es-MX" sz="2800" b="0" i="1" smtClean="0">
                        <a:latin typeface="Cambria Math"/>
                        <a:cs typeface="Kokila" panose="020B0604020202020204" pitchFamily="34" charset="0"/>
                      </a:rPr>
                      <m:t>𝑏𝑥</m:t>
                    </m:r>
                    <m:r>
                      <a:rPr lang="es-MX" sz="2800" b="0" i="1" smtClean="0">
                        <a:latin typeface="Cambria Math"/>
                        <a:cs typeface="Kokila" panose="020B0604020202020204" pitchFamily="34" charset="0"/>
                      </a:rPr>
                      <m:t>+</m:t>
                    </m:r>
                    <m:r>
                      <a:rPr lang="es-MX" sz="2800" b="0" i="1" smtClean="0">
                        <a:latin typeface="Cambria Math"/>
                        <a:cs typeface="Kokila" panose="020B0604020202020204" pitchFamily="34" charset="0"/>
                      </a:rPr>
                      <m:t>𝑐</m:t>
                    </m:r>
                    <m:r>
                      <a:rPr lang="es-MX" sz="2800" b="0" i="1" smtClean="0">
                        <a:latin typeface="Cambria Math"/>
                        <a:cs typeface="Kokila" panose="020B0604020202020204" pitchFamily="34" charset="0"/>
                      </a:rPr>
                      <m:t>=0  </m:t>
                    </m:r>
                    <m:r>
                      <a:rPr lang="es-MX" sz="2800" b="0" i="1" smtClean="0">
                        <a:latin typeface="Cambria Math"/>
                        <a:cs typeface="Kokila" panose="020B0604020202020204" pitchFamily="34" charset="0"/>
                      </a:rPr>
                      <m:t>𝑜</m:t>
                    </m:r>
                    <m:r>
                      <a:rPr lang="es-MX" sz="2800" b="0" i="1" smtClean="0">
                        <a:latin typeface="Cambria Math"/>
                        <a:cs typeface="Kokila" panose="020B0604020202020204" pitchFamily="34" charset="0"/>
                      </a:rPr>
                      <m:t>  </m:t>
                    </m:r>
                    <m:sSup>
                      <m:sSupPr>
                        <m:ctrlP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</m:ctrlPr>
                      </m:sSupPr>
                      <m:e>
                        <m: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s-MX" sz="2800" b="0" i="1" smtClean="0">
                        <a:latin typeface="Cambria Math"/>
                        <a:cs typeface="Kokila" panose="020B0604020202020204" pitchFamily="34" charset="0"/>
                      </a:rPr>
                      <m:t>+</m:t>
                    </m:r>
                    <m:r>
                      <a:rPr lang="es-MX" sz="2800" b="0" i="1" smtClean="0">
                        <a:latin typeface="Cambria Math"/>
                        <a:cs typeface="Kokila" panose="020B0604020202020204" pitchFamily="34" charset="0"/>
                      </a:rPr>
                      <m:t>𝑏𝑥</m:t>
                    </m:r>
                    <m:r>
                      <a:rPr lang="es-MX" sz="2800" b="0" i="1" smtClean="0">
                        <a:latin typeface="Cambria Math"/>
                        <a:cs typeface="Kokila" panose="020B0604020202020204" pitchFamily="34" charset="0"/>
                      </a:rPr>
                      <m:t>+</m:t>
                    </m:r>
                    <m:r>
                      <a:rPr lang="es-MX" sz="2800" b="0" i="1" smtClean="0">
                        <a:latin typeface="Cambria Math"/>
                        <a:cs typeface="Kokila" panose="020B0604020202020204" pitchFamily="34" charset="0"/>
                      </a:rPr>
                      <m:t>𝑐</m:t>
                    </m:r>
                    <m:r>
                      <a:rPr lang="es-MX" sz="2800" b="0" i="1" smtClean="0">
                        <a:latin typeface="Cambria Math"/>
                        <a:cs typeface="Kokila" panose="020B0604020202020204" pitchFamily="34" charset="0"/>
                      </a:rPr>
                      <m:t>=0</m:t>
                    </m:r>
                  </m:oMath>
                </a14:m>
                <a:endParaRPr lang="es-MX" sz="2800" b="0" dirty="0" smtClean="0">
                  <a:latin typeface="Kokila" panose="020B0604020202020204" pitchFamily="34" charset="0"/>
                  <a:cs typeface="Kokila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es-MX" sz="2800" dirty="0" smtClean="0">
                    <a:latin typeface="Kokila" panose="020B0604020202020204" pitchFamily="34" charset="0"/>
                    <a:cs typeface="Kokila" panose="020B0604020202020204" pitchFamily="34" charset="0"/>
                  </a:rPr>
                  <a:t>Las cuales se les denomina completas, debido a que contienen además del término cuadrático , el término lineal y el independiente.</a:t>
                </a:r>
                <a:r>
                  <a:rPr lang="es-MX" sz="2800" dirty="0">
                    <a:latin typeface="Kokila" panose="020B0604020202020204" pitchFamily="34" charset="0"/>
                    <a:cs typeface="Kokila" panose="020B0604020202020204" pitchFamily="34" charset="0"/>
                  </a:rPr>
                  <a:t> </a:t>
                </a:r>
                <a:r>
                  <a:rPr lang="es-MX" sz="2800" dirty="0" smtClean="0">
                    <a:latin typeface="Kokila" panose="020B0604020202020204" pitchFamily="34" charset="0"/>
                    <a:cs typeface="Kokila" panose="020B0604020202020204" pitchFamily="34" charset="0"/>
                  </a:rPr>
                  <a:t>Para hallar las raíces de este tipo de ecuaciones, se utiliza la fórmula general para ecuaciones cuadráticas: </a:t>
                </a:r>
                <a14:m>
                  <m:oMath xmlns:m="http://schemas.openxmlformats.org/officeDocument/2006/math">
                    <m:r>
                      <a:rPr lang="es-MX" sz="2800" b="0" i="1" smtClean="0">
                        <a:latin typeface="Cambria Math"/>
                        <a:cs typeface="Kokila" panose="020B0604020202020204" pitchFamily="34" charset="0"/>
                      </a:rPr>
                      <m:t>𝑥</m:t>
                    </m:r>
                    <m:r>
                      <a:rPr lang="es-MX" sz="2800" b="0" i="1" smtClean="0">
                        <a:latin typeface="Cambria Math"/>
                        <a:cs typeface="Kokila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</m:ctrlPr>
                      </m:fPr>
                      <m:num>
                        <m: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  <m:t>−</m:t>
                        </m:r>
                        <m: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  <m:t>𝑏</m:t>
                        </m:r>
                        <m:r>
                          <a:rPr lang="es-MX" sz="2800" b="0" i="1" smtClean="0">
                            <a:latin typeface="Cambria Math"/>
                            <a:ea typeface="Cambria Math"/>
                            <a:cs typeface="Kokila" panose="020B0604020202020204" pitchFamily="34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s-MX" sz="2800" b="0" i="1" smtClean="0">
                                <a:latin typeface="Cambria Math"/>
                                <a:ea typeface="Cambria Math"/>
                                <a:cs typeface="Kokila" panose="020B0604020202020204" pitchFamily="34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s-MX" sz="2800" b="0" i="1" smtClean="0">
                                    <a:latin typeface="Cambria Math"/>
                                    <a:ea typeface="Cambria Math"/>
                                    <a:cs typeface="Kokila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s-MX" sz="2800" b="0" i="1" smtClean="0">
                                    <a:latin typeface="Cambria Math"/>
                                    <a:ea typeface="Cambria Math"/>
                                    <a:cs typeface="Kokila" panose="020B0604020202020204" pitchFamily="34" charset="0"/>
                                  </a:rPr>
                                  <m:t>𝑏</m:t>
                                </m:r>
                              </m:e>
                              <m:sup>
                                <m:r>
                                  <a:rPr lang="es-MX" sz="2800" b="0" i="1" smtClean="0">
                                    <a:latin typeface="Cambria Math"/>
                                    <a:ea typeface="Cambria Math"/>
                                    <a:cs typeface="Kokila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MX" sz="2800" b="0" i="1" smtClean="0">
                                <a:latin typeface="Cambria Math"/>
                                <a:ea typeface="Cambria Math"/>
                                <a:cs typeface="Kokila" panose="020B0604020202020204" pitchFamily="34" charset="0"/>
                              </a:rPr>
                              <m:t>−4</m:t>
                            </m:r>
                            <m:r>
                              <a:rPr lang="es-MX" sz="2800" b="0" i="1" smtClean="0">
                                <a:latin typeface="Cambria Math"/>
                                <a:ea typeface="Cambria Math"/>
                                <a:cs typeface="Kokila" panose="020B0604020202020204" pitchFamily="34" charset="0"/>
                              </a:rPr>
                              <m:t>𝑎𝑐</m:t>
                            </m:r>
                          </m:e>
                        </m:rad>
                      </m:num>
                      <m:den>
                        <m: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  <m:t>2</m:t>
                        </m:r>
                        <m: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  <m:t>𝑎</m:t>
                        </m:r>
                      </m:den>
                    </m:f>
                  </m:oMath>
                </a14:m>
                <a:r>
                  <a:rPr lang="es-MX" sz="2800" dirty="0" smtClean="0">
                    <a:latin typeface="Kokila" panose="020B0604020202020204" pitchFamily="34" charset="0"/>
                    <a:cs typeface="Kokila" panose="020B0604020202020204" pitchFamily="34" charset="0"/>
                  </a:rPr>
                  <a:t> </a:t>
                </a:r>
              </a:p>
              <a:p>
                <a:pPr marL="0" indent="0" algn="just">
                  <a:buNone/>
                </a:pPr>
                <a:r>
                  <a:rPr lang="es-MX" sz="2800" dirty="0" smtClean="0">
                    <a:latin typeface="Kokila" panose="020B0604020202020204" pitchFamily="34" charset="0"/>
                    <a:cs typeface="Kokila" panose="020B0604020202020204" pitchFamily="34" charset="0"/>
                  </a:rPr>
                  <a:t>Así para resolver la ecuación: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s-MX" sz="2800" i="1" smtClean="0">
                            <a:latin typeface="Cambria Math"/>
                            <a:cs typeface="Kokila" panose="020B0604020202020204" pitchFamily="34" charset="0"/>
                          </a:rPr>
                        </m:ctrlPr>
                      </m:sSupPr>
                      <m:e>
                        <m: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  <m:t>3</m:t>
                        </m:r>
                        <m: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  <m:t>𝑥</m:t>
                        </m:r>
                      </m:e>
                      <m:sup>
                        <m: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  <m:t>2</m:t>
                        </m:r>
                      </m:sup>
                    </m:sSup>
                    <m:r>
                      <a:rPr lang="es-MX" sz="2800" b="0" i="1" smtClean="0">
                        <a:latin typeface="Cambria Math"/>
                        <a:cs typeface="Kokila" panose="020B0604020202020204" pitchFamily="34" charset="0"/>
                      </a:rPr>
                      <m:t>−5</m:t>
                    </m:r>
                    <m:r>
                      <a:rPr lang="es-MX" sz="2800" b="0" i="1" smtClean="0">
                        <a:latin typeface="Cambria Math"/>
                        <a:cs typeface="Kokila" panose="020B0604020202020204" pitchFamily="34" charset="0"/>
                      </a:rPr>
                      <m:t>𝑥</m:t>
                    </m:r>
                    <m:r>
                      <a:rPr lang="es-MX" sz="2800" b="0" i="1" smtClean="0">
                        <a:latin typeface="Cambria Math"/>
                        <a:cs typeface="Kokila" panose="020B0604020202020204" pitchFamily="34" charset="0"/>
                      </a:rPr>
                      <m:t>+2=0   </m:t>
                    </m:r>
                  </m:oMath>
                </a14:m>
                <a:r>
                  <a:rPr lang="es-MX" sz="2800" b="0" dirty="0" smtClean="0">
                    <a:latin typeface="Kokila" panose="020B0604020202020204" pitchFamily="34" charset="0"/>
                    <a:cs typeface="Kokila" panose="020B0604020202020204" pitchFamily="34" charset="0"/>
                  </a:rPr>
                  <a:t>sustituyendo en la fórmula general: </a:t>
                </a:r>
                <a14:m>
                  <m:oMath xmlns:m="http://schemas.openxmlformats.org/officeDocument/2006/math">
                    <m:r>
                      <a:rPr lang="es-MX" sz="2800" i="1">
                        <a:latin typeface="Cambria Math"/>
                        <a:cs typeface="Kokila" panose="020B0604020202020204" pitchFamily="34" charset="0"/>
                      </a:rPr>
                      <m:t>𝑥</m:t>
                    </m:r>
                    <m:r>
                      <a:rPr lang="es-MX" sz="2800" i="1">
                        <a:latin typeface="Cambria Math"/>
                        <a:cs typeface="Kokila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s-MX" sz="2800" i="1">
                            <a:latin typeface="Cambria Math"/>
                            <a:cs typeface="Kokila" panose="020B0604020202020204" pitchFamily="34" charset="0"/>
                          </a:rPr>
                        </m:ctrlPr>
                      </m:fPr>
                      <m:num>
                        <m:r>
                          <a:rPr lang="es-MX" sz="2800" i="1">
                            <a:latin typeface="Cambria Math"/>
                            <a:cs typeface="Kokila" panose="020B0604020202020204" pitchFamily="34" charset="0"/>
                          </a:rPr>
                          <m:t>−</m:t>
                        </m:r>
                        <m: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  <m:t>(−5)</m:t>
                        </m:r>
                        <m:r>
                          <a:rPr lang="es-MX" sz="2800" i="1">
                            <a:latin typeface="Cambria Math"/>
                            <a:ea typeface="Cambria Math"/>
                            <a:cs typeface="Kokila" panose="020B0604020202020204" pitchFamily="34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s-MX" sz="2800" i="1">
                                <a:latin typeface="Cambria Math"/>
                                <a:ea typeface="Cambria Math"/>
                                <a:cs typeface="Kokila" panose="020B0604020202020204" pitchFamily="34" charset="0"/>
                              </a:rPr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es-MX" sz="2800" i="1">
                                    <a:latin typeface="Cambria Math"/>
                                    <a:ea typeface="Cambria Math"/>
                                    <a:cs typeface="Kokila" panose="020B0604020202020204" pitchFamily="34" charset="0"/>
                                  </a:rPr>
                                </m:ctrlPr>
                              </m:sSupPr>
                              <m:e>
                                <m:r>
                                  <a:rPr lang="es-MX" sz="2800" b="0" i="1" smtClean="0">
                                    <a:latin typeface="Cambria Math"/>
                                    <a:ea typeface="Cambria Math"/>
                                    <a:cs typeface="Kokila" panose="020B0604020202020204" pitchFamily="34" charset="0"/>
                                  </a:rPr>
                                  <m:t>5</m:t>
                                </m:r>
                              </m:e>
                              <m:sup>
                                <m:r>
                                  <a:rPr lang="es-MX" sz="2800" b="0" i="1" smtClean="0">
                                    <a:latin typeface="Cambria Math"/>
                                    <a:ea typeface="Cambria Math"/>
                                    <a:cs typeface="Kokila" panose="020B0604020202020204" pitchFamily="34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s-MX" sz="2800" i="1">
                                <a:latin typeface="Cambria Math"/>
                                <a:ea typeface="Cambria Math"/>
                                <a:cs typeface="Kokila" panose="020B0604020202020204" pitchFamily="34" charset="0"/>
                              </a:rPr>
                              <m:t>−4</m:t>
                            </m:r>
                            <m:r>
                              <a:rPr lang="es-MX" sz="2800" b="0" i="1" smtClean="0">
                                <a:latin typeface="Cambria Math"/>
                                <a:ea typeface="Cambria Math"/>
                                <a:cs typeface="Kokila" panose="020B0604020202020204" pitchFamily="34" charset="0"/>
                              </a:rPr>
                              <m:t>(3×2)</m:t>
                            </m:r>
                          </m:e>
                        </m:rad>
                      </m:num>
                      <m:den>
                        <m:r>
                          <a:rPr lang="es-MX" sz="2800" i="1">
                            <a:latin typeface="Cambria Math"/>
                            <a:cs typeface="Kokila" panose="020B0604020202020204" pitchFamily="34" charset="0"/>
                          </a:rPr>
                          <m:t>2</m:t>
                        </m:r>
                        <m: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  <m:t>(3)</m:t>
                        </m:r>
                      </m:den>
                    </m:f>
                    <m:r>
                      <a:rPr lang="es-MX" sz="2800" b="0" i="1" smtClean="0">
                        <a:latin typeface="Cambria Math"/>
                        <a:cs typeface="Kokila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s-MX" sz="2800" i="1">
                            <a:latin typeface="Cambria Math"/>
                            <a:cs typeface="Kokila" panose="020B0604020202020204" pitchFamily="34" charset="0"/>
                          </a:rPr>
                        </m:ctrlPr>
                      </m:fPr>
                      <m:num>
                        <m: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  <m:t>5</m:t>
                        </m:r>
                        <m:r>
                          <a:rPr lang="es-MX" sz="2800" i="1">
                            <a:latin typeface="Cambria Math"/>
                            <a:ea typeface="Cambria Math"/>
                            <a:cs typeface="Kokila" panose="020B0604020202020204" pitchFamily="34" charset="0"/>
                          </a:rPr>
                          <m:t>±</m:t>
                        </m:r>
                        <m:rad>
                          <m:radPr>
                            <m:degHide m:val="on"/>
                            <m:ctrlPr>
                              <a:rPr lang="es-MX" sz="2800" i="1">
                                <a:latin typeface="Cambria Math"/>
                                <a:ea typeface="Cambria Math"/>
                                <a:cs typeface="Kokila" panose="020B0604020202020204" pitchFamily="34" charset="0"/>
                              </a:rPr>
                            </m:ctrlPr>
                          </m:radPr>
                          <m:deg/>
                          <m:e>
                            <m:r>
                              <a:rPr lang="es-MX" sz="2800" b="0" i="1" smtClean="0">
                                <a:latin typeface="Cambria Math"/>
                                <a:ea typeface="Cambria Math"/>
                                <a:cs typeface="Kokila" panose="020B0604020202020204" pitchFamily="34" charset="0"/>
                              </a:rPr>
                              <m:t>25</m:t>
                            </m:r>
                            <m:r>
                              <a:rPr lang="es-MX" sz="2800" i="1">
                                <a:latin typeface="Cambria Math"/>
                                <a:ea typeface="Cambria Math"/>
                                <a:cs typeface="Kokila" panose="020B0604020202020204" pitchFamily="34" charset="0"/>
                              </a:rPr>
                              <m:t>−</m:t>
                            </m:r>
                            <m:r>
                              <a:rPr lang="es-MX" sz="2800" b="0" i="1" smtClean="0">
                                <a:latin typeface="Cambria Math"/>
                                <a:ea typeface="Cambria Math"/>
                                <a:cs typeface="Kokila" panose="020B0604020202020204" pitchFamily="34" charset="0"/>
                              </a:rPr>
                              <m:t>2</m:t>
                            </m:r>
                            <m:r>
                              <a:rPr lang="es-MX" sz="2800" i="1">
                                <a:latin typeface="Cambria Math"/>
                                <a:ea typeface="Cambria Math"/>
                                <a:cs typeface="Kokila" panose="020B0604020202020204" pitchFamily="34" charset="0"/>
                              </a:rPr>
                              <m:t>4</m:t>
                            </m:r>
                          </m:e>
                        </m:rad>
                      </m:num>
                      <m:den>
                        <m: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  <m:t>6</m:t>
                        </m:r>
                      </m:den>
                    </m:f>
                    <m:r>
                      <a:rPr lang="es-MX" sz="2800" b="0" i="0" smtClean="0">
                        <a:latin typeface="Cambria Math"/>
                        <a:cs typeface="Kokila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</m:ctrlPr>
                      </m:fPr>
                      <m:num>
                        <m: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  <m:t>5</m:t>
                        </m:r>
                        <m:r>
                          <a:rPr lang="es-MX" sz="2800" b="0" i="1" smtClean="0">
                            <a:latin typeface="Cambria Math"/>
                            <a:ea typeface="Cambria Math"/>
                            <a:cs typeface="Kokila" panose="020B0604020202020204" pitchFamily="34" charset="0"/>
                          </a:rPr>
                          <m:t>±1</m:t>
                        </m:r>
                      </m:num>
                      <m:den>
                        <m: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  <m:t>6</m:t>
                        </m:r>
                      </m:den>
                    </m:f>
                  </m:oMath>
                </a14:m>
                <a:endParaRPr lang="es-MX" sz="2800" b="0" dirty="0" smtClean="0">
                  <a:latin typeface="Kokila" panose="020B0604020202020204" pitchFamily="34" charset="0"/>
                  <a:cs typeface="Kokila" panose="020B0604020202020204" pitchFamily="34" charset="0"/>
                </a:endParaRPr>
              </a:p>
              <a:p>
                <a:pPr marL="0" indent="0" algn="just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</m:ctrlPr>
                      </m:sSubPr>
                      <m:e>
                        <m: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  <m:t>1</m:t>
                        </m:r>
                      </m:sub>
                    </m:sSub>
                    <m:r>
                      <a:rPr lang="es-MX" sz="2800" b="0" i="1" smtClean="0">
                        <a:latin typeface="Cambria Math"/>
                        <a:cs typeface="Kokila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</m:ctrlPr>
                      </m:fPr>
                      <m:num>
                        <m: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  <m:t>6</m:t>
                        </m:r>
                      </m:num>
                      <m:den>
                        <m: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  <m:t>6</m:t>
                        </m:r>
                      </m:den>
                    </m:f>
                    <m:r>
                      <a:rPr lang="es-MX" sz="2800" b="0" i="1" smtClean="0">
                        <a:latin typeface="Cambria Math"/>
                        <a:cs typeface="Kokila" panose="020B0604020202020204" pitchFamily="34" charset="0"/>
                      </a:rPr>
                      <m:t>=1     ; </m:t>
                    </m:r>
                    <m:sSub>
                      <m:sSubPr>
                        <m:ctrlPr>
                          <a:rPr lang="es-MX" sz="2800" i="1">
                            <a:latin typeface="Cambria Math"/>
                            <a:cs typeface="Kokila" panose="020B0604020202020204" pitchFamily="34" charset="0"/>
                          </a:rPr>
                        </m:ctrlPr>
                      </m:sSubPr>
                      <m:e>
                        <m:r>
                          <a:rPr lang="es-MX" sz="2800" i="1">
                            <a:latin typeface="Cambria Math"/>
                            <a:cs typeface="Kokila" panose="020B0604020202020204" pitchFamily="34" charset="0"/>
                          </a:rPr>
                          <m:t>𝑥</m:t>
                        </m:r>
                      </m:e>
                      <m:sub>
                        <m: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  <m:t>2</m:t>
                        </m:r>
                      </m:sub>
                    </m:sSub>
                    <m:r>
                      <a:rPr lang="es-MX" sz="2800" i="1">
                        <a:latin typeface="Cambria Math"/>
                        <a:cs typeface="Kokila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s-MX" sz="2800" i="1">
                            <a:latin typeface="Cambria Math"/>
                            <a:cs typeface="Kokila" panose="020B0604020202020204" pitchFamily="34" charset="0"/>
                          </a:rPr>
                        </m:ctrlPr>
                      </m:fPr>
                      <m:num>
                        <m:r>
                          <a:rPr lang="es-MX" sz="2800" b="0" i="1" smtClean="0">
                            <a:latin typeface="Cambria Math"/>
                            <a:cs typeface="Kokila" panose="020B0604020202020204" pitchFamily="34" charset="0"/>
                          </a:rPr>
                          <m:t>4</m:t>
                        </m:r>
                      </m:num>
                      <m:den>
                        <m:r>
                          <a:rPr lang="es-MX" sz="2800" i="1">
                            <a:latin typeface="Cambria Math"/>
                            <a:cs typeface="Kokila" panose="020B0604020202020204" pitchFamily="34" charset="0"/>
                          </a:rPr>
                          <m:t>6</m:t>
                        </m:r>
                      </m:den>
                    </m:f>
                    <m:r>
                      <a:rPr lang="es-MX" sz="2800" i="1">
                        <a:latin typeface="Cambria Math"/>
                        <a:cs typeface="Kokila" panose="020B0604020202020204" pitchFamily="34" charset="0"/>
                      </a:rPr>
                      <m:t> </m:t>
                    </m:r>
                  </m:oMath>
                </a14:m>
                <a:r>
                  <a:rPr lang="es-MX" sz="2800" dirty="0" smtClean="0">
                    <a:latin typeface="Kokila" panose="020B0604020202020204" pitchFamily="34" charset="0"/>
                    <a:cs typeface="Kokila" panose="020B0604020202020204" pitchFamily="34" charset="0"/>
                  </a:rPr>
                  <a:t> por lo tanto son las raíces de la ecuación. </a:t>
                </a:r>
              </a:p>
            </p:txBody>
          </p:sp>
        </mc:Choice>
        <mc:Fallback>
          <p:sp>
            <p:nvSpPr>
              <p:cNvPr id="21" name="Marcador de contenido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51520" y="980728"/>
                <a:ext cx="8596668" cy="5328592"/>
              </a:xfrm>
              <a:blipFill rotWithShape="1">
                <a:blip r:embed="rId4"/>
                <a:stretch>
                  <a:fillRect l="-1418" t="-1144" r="-1489"/>
                </a:stretch>
              </a:blipFill>
            </p:spPr>
            <p:txBody>
              <a:bodyPr/>
              <a:lstStyle/>
              <a:p>
                <a:r>
                  <a:rPr lang="es-MX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37177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</TotalTime>
  <Words>663</Words>
  <Application>Microsoft Office PowerPoint</Application>
  <PresentationFormat>Presentación en pantalla (4:3)</PresentationFormat>
  <Paragraphs>81</Paragraphs>
  <Slides>10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 Tema: Ecuaciones de primer y segundo grado con una incógnita</vt:lpstr>
      <vt:lpstr>Presentación de PowerPoint</vt:lpstr>
      <vt:lpstr> CONTENIDO  ECUACIONES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BIBLIOGRAFÍA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JOSE RAMON</cp:lastModifiedBy>
  <cp:revision>40</cp:revision>
  <dcterms:created xsi:type="dcterms:W3CDTF">2014-07-09T15:06:15Z</dcterms:created>
  <dcterms:modified xsi:type="dcterms:W3CDTF">2017-01-11T15:25:38Z</dcterms:modified>
</cp:coreProperties>
</file>