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3" r:id="rId4"/>
    <p:sldId id="261" r:id="rId5"/>
    <p:sldId id="264" r:id="rId6"/>
    <p:sldId id="265" r:id="rId7"/>
    <p:sldId id="266" r:id="rId8"/>
    <p:sldId id="267" r:id="rId9"/>
    <p:sldId id="268" r:id="rId10"/>
    <p:sldId id="269" r:id="rId11"/>
    <p:sldId id="270" r:id="rId12"/>
    <p:sldId id="271" r:id="rId13"/>
    <p:sldId id="272" r:id="rId14"/>
    <p:sldId id="273" r:id="rId15"/>
    <p:sldId id="262"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25/01/2016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3066083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25/01/2016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4187091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25/01/2016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550512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25/01/2016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186446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0069BDE-CB26-4B65-B82A-5268310915C2}" type="datetimeFigureOut">
              <a:rPr lang="es-MX" smtClean="0"/>
              <a:t>25/01/2016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128641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D0069BDE-CB26-4B65-B82A-5268310915C2}" type="datetimeFigureOut">
              <a:rPr lang="es-MX" smtClean="0"/>
              <a:t>25/01/2016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894951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D0069BDE-CB26-4B65-B82A-5268310915C2}" type="datetimeFigureOut">
              <a:rPr lang="es-MX" smtClean="0"/>
              <a:t>25/01/2016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896583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D0069BDE-CB26-4B65-B82A-5268310915C2}" type="datetimeFigureOut">
              <a:rPr lang="es-MX" smtClean="0"/>
              <a:t>25/01/2016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494940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0069BDE-CB26-4B65-B82A-5268310915C2}" type="datetimeFigureOut">
              <a:rPr lang="es-MX" smtClean="0"/>
              <a:t>25/01/2016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4002970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t>25/01/2016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1500888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t>25/01/2016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3727196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069BDE-CB26-4B65-B82A-5268310915C2}" type="datetimeFigureOut">
              <a:rPr lang="es-MX" smtClean="0"/>
              <a:t>25/01/2016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7AB1CC-A6BD-48EA-A6AF-248DBC5C6F99}" type="slidenum">
              <a:rPr lang="es-MX" smtClean="0"/>
              <a:t>‹Nº›</a:t>
            </a:fld>
            <a:endParaRPr lang="es-MX"/>
          </a:p>
        </p:txBody>
      </p:sp>
    </p:spTree>
    <p:extLst>
      <p:ext uri="{BB962C8B-B14F-4D97-AF65-F5344CB8AC3E}">
        <p14:creationId xmlns:p14="http://schemas.microsoft.com/office/powerpoint/2010/main" val="1554875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3779912" y="0"/>
            <a:ext cx="5364088"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Área Académica</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a:t>
            </a:r>
            <a:endParaRPr lang="es-MX" sz="20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lvl="1"/>
            <a:r>
              <a:rPr lang="es-MX" sz="2000" dirty="0" smtClean="0">
                <a:solidFill>
                  <a:schemeClr val="tx1"/>
                </a:solidFill>
                <a:effectLst>
                  <a:outerShdw blurRad="38100" dist="38100" dir="2700000" algn="tl">
                    <a:srgbClr val="000000">
                      <a:alpha val="43137"/>
                    </a:srgbClr>
                  </a:outerShdw>
                </a:effectLst>
                <a:latin typeface="Arial" pitchFamily="34" charset="0"/>
                <a:cs typeface="Arial" pitchFamily="34" charset="0"/>
              </a:rPr>
              <a:t>Biológicas</a:t>
            </a: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Tema</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Flor</a:t>
            </a:r>
            <a:endParaRPr lang="es-MX" sz="20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lvl="1"/>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Profesor: M.C María Antonieta Galván Bonilla </a:t>
            </a: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Periodo</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Enero-Junio 2016</a:t>
            </a:r>
            <a:endPar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959261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95536" y="692696"/>
            <a:ext cx="8219256" cy="1143000"/>
          </a:xfrm>
        </p:spPr>
        <p:txBody>
          <a:bodyPr>
            <a:normAutofit/>
          </a:bodyPr>
          <a:lstStyle/>
          <a:p>
            <a:r>
              <a:rPr lang="es-MX" dirty="0" smtClean="0"/>
              <a:t> </a:t>
            </a:r>
            <a:endParaRPr lang="es-MX" dirty="0"/>
          </a:p>
        </p:txBody>
      </p:sp>
      <p:sp>
        <p:nvSpPr>
          <p:cNvPr id="3" name="2 Marcador de contenido"/>
          <p:cNvSpPr>
            <a:spLocks noGrp="1"/>
          </p:cNvSpPr>
          <p:nvPr>
            <p:ph idx="1"/>
          </p:nvPr>
        </p:nvSpPr>
        <p:spPr>
          <a:xfrm>
            <a:off x="467544" y="908720"/>
            <a:ext cx="8229600" cy="5433467"/>
          </a:xfrm>
        </p:spPr>
        <p:txBody>
          <a:bodyPr>
            <a:normAutofit/>
          </a:bodyPr>
          <a:lstStyle/>
          <a:p>
            <a:pPr>
              <a:lnSpc>
                <a:spcPct val="90000"/>
              </a:lnSpc>
              <a:buNone/>
            </a:pPr>
            <a:r>
              <a:rPr lang="fr-FR" dirty="0" err="1" smtClean="0"/>
              <a:t>Gineceo</a:t>
            </a:r>
            <a:endParaRPr lang="fr-FR" dirty="0" smtClean="0"/>
          </a:p>
          <a:p>
            <a:pPr>
              <a:lnSpc>
                <a:spcPct val="90000"/>
              </a:lnSpc>
              <a:buNone/>
            </a:pPr>
            <a:r>
              <a:rPr lang="fr-FR" dirty="0" smtClean="0"/>
              <a:t>Órgano </a:t>
            </a:r>
            <a:r>
              <a:rPr lang="fr-FR" dirty="0" err="1" smtClean="0"/>
              <a:t>femenino</a:t>
            </a:r>
            <a:r>
              <a:rPr lang="fr-FR" dirty="0" smtClean="0"/>
              <a:t> de las plantas </a:t>
            </a:r>
            <a:r>
              <a:rPr lang="fr-FR" dirty="0" err="1" smtClean="0"/>
              <a:t>fanerógamas</a:t>
            </a:r>
            <a:r>
              <a:rPr lang="fr-FR" dirty="0" smtClean="0"/>
              <a:t>, </a:t>
            </a:r>
            <a:r>
              <a:rPr lang="fr-FR" dirty="0" err="1" smtClean="0"/>
              <a:t>ubicado</a:t>
            </a:r>
            <a:r>
              <a:rPr lang="fr-FR" dirty="0" smtClean="0"/>
              <a:t> en la parte central de la </a:t>
            </a:r>
            <a:r>
              <a:rPr lang="fr-FR" dirty="0" err="1" smtClean="0"/>
              <a:t>flor</a:t>
            </a:r>
            <a:r>
              <a:rPr lang="fr-FR" dirty="0" smtClean="0"/>
              <a:t>, </a:t>
            </a:r>
            <a:r>
              <a:rPr lang="fr-FR" dirty="0" err="1" smtClean="0"/>
              <a:t>tiene</a:t>
            </a:r>
            <a:r>
              <a:rPr lang="fr-FR" dirty="0" smtClean="0"/>
              <a:t> </a:t>
            </a:r>
            <a:r>
              <a:rPr lang="fr-FR" dirty="0" err="1" smtClean="0"/>
              <a:t>tres</a:t>
            </a:r>
            <a:r>
              <a:rPr lang="fr-FR" dirty="0" smtClean="0"/>
              <a:t> partes:</a:t>
            </a:r>
          </a:p>
          <a:p>
            <a:pPr>
              <a:lnSpc>
                <a:spcPct val="90000"/>
              </a:lnSpc>
              <a:buNone/>
            </a:pPr>
            <a:r>
              <a:rPr lang="fr-FR" dirty="0" smtClean="0"/>
              <a:t>En la base se </a:t>
            </a:r>
            <a:r>
              <a:rPr lang="fr-FR" dirty="0" err="1" smtClean="0"/>
              <a:t>encuentra</a:t>
            </a:r>
            <a:r>
              <a:rPr lang="fr-FR" dirty="0" smtClean="0"/>
              <a:t> el </a:t>
            </a:r>
            <a:r>
              <a:rPr lang="fr-FR" dirty="0" err="1" smtClean="0"/>
              <a:t>ovario</a:t>
            </a:r>
            <a:r>
              <a:rPr lang="fr-FR" dirty="0" smtClean="0"/>
              <a:t>, </a:t>
            </a:r>
            <a:r>
              <a:rPr lang="fr-FR" dirty="0" err="1" smtClean="0"/>
              <a:t>tiene</a:t>
            </a:r>
            <a:r>
              <a:rPr lang="fr-FR" dirty="0" smtClean="0"/>
              <a:t> un </a:t>
            </a:r>
            <a:r>
              <a:rPr lang="fr-FR" dirty="0" err="1" smtClean="0"/>
              <a:t>tubo</a:t>
            </a:r>
            <a:r>
              <a:rPr lang="fr-FR" dirty="0" smtClean="0"/>
              <a:t> </a:t>
            </a:r>
            <a:r>
              <a:rPr lang="fr-FR" dirty="0" err="1" smtClean="0"/>
              <a:t>más</a:t>
            </a:r>
            <a:r>
              <a:rPr lang="fr-FR" dirty="0" smtClean="0"/>
              <a:t> o </a:t>
            </a:r>
            <a:r>
              <a:rPr lang="fr-FR" dirty="0" err="1" smtClean="0"/>
              <a:t>menos</a:t>
            </a:r>
            <a:r>
              <a:rPr lang="fr-FR" dirty="0" smtClean="0"/>
              <a:t> largo </a:t>
            </a:r>
            <a:r>
              <a:rPr lang="fr-FR" dirty="0" err="1" smtClean="0"/>
              <a:t>llamado</a:t>
            </a:r>
            <a:r>
              <a:rPr lang="fr-FR" dirty="0" smtClean="0"/>
              <a:t> </a:t>
            </a:r>
            <a:r>
              <a:rPr lang="fr-FR" dirty="0" err="1" smtClean="0"/>
              <a:t>estilo</a:t>
            </a:r>
            <a:r>
              <a:rPr lang="fr-FR" dirty="0" smtClean="0"/>
              <a:t> y en el extremo presenta un </a:t>
            </a:r>
            <a:r>
              <a:rPr lang="fr-FR" dirty="0" err="1" smtClean="0"/>
              <a:t>ensanchamiento</a:t>
            </a:r>
            <a:r>
              <a:rPr lang="fr-FR" dirty="0"/>
              <a:t> </a:t>
            </a:r>
            <a:r>
              <a:rPr lang="fr-FR" dirty="0" err="1" smtClean="0"/>
              <a:t>llamado</a:t>
            </a:r>
            <a:r>
              <a:rPr lang="fr-FR" dirty="0" smtClean="0"/>
              <a:t> </a:t>
            </a:r>
            <a:r>
              <a:rPr lang="fr-FR" dirty="0" err="1" smtClean="0"/>
              <a:t>estigma</a:t>
            </a:r>
            <a:r>
              <a:rPr lang="fr-FR" dirty="0" smtClean="0"/>
              <a:t>, </a:t>
            </a:r>
            <a:r>
              <a:rPr lang="fr-FR" dirty="0" err="1" smtClean="0"/>
              <a:t>donde</a:t>
            </a:r>
            <a:r>
              <a:rPr lang="fr-FR" dirty="0" smtClean="0"/>
              <a:t> existe un </a:t>
            </a:r>
            <a:r>
              <a:rPr lang="fr-FR" dirty="0" err="1" smtClean="0"/>
              <a:t>liquido</a:t>
            </a:r>
            <a:r>
              <a:rPr lang="fr-FR" dirty="0" smtClean="0"/>
              <a:t> </a:t>
            </a:r>
            <a:r>
              <a:rPr lang="fr-FR" dirty="0" err="1" smtClean="0"/>
              <a:t>viscoso</a:t>
            </a:r>
            <a:r>
              <a:rPr lang="fr-FR" dirty="0" smtClean="0"/>
              <a:t>.</a:t>
            </a:r>
          </a:p>
          <a:p>
            <a:pPr>
              <a:lnSpc>
                <a:spcPct val="90000"/>
              </a:lnSpc>
              <a:buNone/>
            </a:pPr>
            <a:r>
              <a:rPr lang="fr-FR" dirty="0" smtClean="0"/>
              <a:t>Este </a:t>
            </a:r>
            <a:r>
              <a:rPr lang="fr-FR" dirty="0" err="1" smtClean="0"/>
              <a:t>órgano</a:t>
            </a:r>
            <a:r>
              <a:rPr lang="fr-FR" dirty="0" smtClean="0"/>
              <a:t> </a:t>
            </a:r>
            <a:r>
              <a:rPr lang="fr-FR" dirty="0" err="1" smtClean="0"/>
              <a:t>está</a:t>
            </a:r>
            <a:r>
              <a:rPr lang="fr-FR" dirty="0" smtClean="0"/>
              <a:t> </a:t>
            </a:r>
            <a:r>
              <a:rPr lang="fr-FR" dirty="0" err="1" smtClean="0"/>
              <a:t>formado</a:t>
            </a:r>
            <a:r>
              <a:rPr lang="fr-FR" dirty="0" smtClean="0"/>
              <a:t> por </a:t>
            </a:r>
            <a:r>
              <a:rPr lang="fr-FR" dirty="0" err="1" smtClean="0"/>
              <a:t>hojas</a:t>
            </a:r>
            <a:r>
              <a:rPr lang="fr-FR" dirty="0"/>
              <a:t> </a:t>
            </a:r>
            <a:r>
              <a:rPr lang="fr-FR" dirty="0" err="1" smtClean="0"/>
              <a:t>modificadas</a:t>
            </a:r>
            <a:r>
              <a:rPr lang="fr-FR" dirty="0" smtClean="0"/>
              <a:t> llamadas </a:t>
            </a:r>
            <a:r>
              <a:rPr lang="fr-FR" dirty="0" err="1" smtClean="0"/>
              <a:t>carpelos</a:t>
            </a:r>
            <a:r>
              <a:rPr lang="fr-FR" dirty="0" smtClean="0"/>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p:txBody>
      </p:sp>
    </p:spTree>
    <p:extLst>
      <p:ext uri="{BB962C8B-B14F-4D97-AF65-F5344CB8AC3E}">
        <p14:creationId xmlns:p14="http://schemas.microsoft.com/office/powerpoint/2010/main" val="2318825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908720"/>
            <a:ext cx="8229600" cy="5433467"/>
          </a:xfrm>
        </p:spPr>
        <p:txBody>
          <a:bodyPr>
            <a:normAutofit/>
          </a:bodyPr>
          <a:lstStyle/>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p:txBody>
      </p:sp>
      <p:sp>
        <p:nvSpPr>
          <p:cNvPr id="4" name="3 Título"/>
          <p:cNvSpPr>
            <a:spLocks noGrp="1"/>
          </p:cNvSpPr>
          <p:nvPr>
            <p:ph type="title"/>
          </p:nvPr>
        </p:nvSpPr>
        <p:spPr>
          <a:xfrm>
            <a:off x="457200" y="274638"/>
            <a:ext cx="8229600" cy="5458618"/>
          </a:xfrm>
        </p:spPr>
        <p:txBody>
          <a:bodyPr/>
          <a:lstStyle/>
          <a:p>
            <a:r>
              <a:rPr lang="es-MX" dirty="0" smtClean="0"/>
              <a:t>Si una flor tiene los cuatro órganos, se le llama flor completa, si le falta alguna parte se le llama incompleta</a:t>
            </a:r>
            <a:endParaRPr lang="es-MX" dirty="0"/>
          </a:p>
        </p:txBody>
      </p:sp>
    </p:spTree>
    <p:extLst>
      <p:ext uri="{BB962C8B-B14F-4D97-AF65-F5344CB8AC3E}">
        <p14:creationId xmlns:p14="http://schemas.microsoft.com/office/powerpoint/2010/main" val="2777810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sz="half" idx="1"/>
          </p:nvPr>
        </p:nvSpPr>
        <p:spPr/>
        <p:txBody>
          <a:bodyPr>
            <a:normAutofit/>
          </a:bodyPr>
          <a:lstStyle/>
          <a:p>
            <a:pPr>
              <a:lnSpc>
                <a:spcPct val="90000"/>
              </a:lnSpc>
              <a:buNone/>
            </a:pPr>
            <a:r>
              <a:rPr lang="fr-FR" dirty="0" smtClean="0"/>
              <a:t>Al conjunto de </a:t>
            </a:r>
            <a:r>
              <a:rPr lang="fr-FR" dirty="0" err="1" smtClean="0"/>
              <a:t>cáliz</a:t>
            </a:r>
            <a:r>
              <a:rPr lang="fr-FR" dirty="0" smtClean="0"/>
              <a:t> y </a:t>
            </a:r>
            <a:r>
              <a:rPr lang="fr-FR" dirty="0" err="1" smtClean="0"/>
              <a:t>corola</a:t>
            </a:r>
            <a:r>
              <a:rPr lang="fr-FR" dirty="0" smtClean="0"/>
              <a:t> se le </a:t>
            </a:r>
            <a:r>
              <a:rPr lang="fr-FR" dirty="0" err="1" smtClean="0"/>
              <a:t>llama</a:t>
            </a:r>
            <a:r>
              <a:rPr lang="fr-FR" dirty="0" smtClean="0"/>
              <a:t> </a:t>
            </a:r>
            <a:r>
              <a:rPr lang="fr-FR" dirty="0" err="1" smtClean="0"/>
              <a:t>perianto</a:t>
            </a:r>
            <a:r>
              <a:rPr lang="fr-FR" dirty="0" smtClean="0"/>
              <a:t>.</a:t>
            </a:r>
          </a:p>
          <a:p>
            <a:pPr>
              <a:lnSpc>
                <a:spcPct val="90000"/>
              </a:lnSpc>
              <a:buNone/>
            </a:pPr>
            <a:endParaRPr lang="fr-FR" dirty="0"/>
          </a:p>
          <a:p>
            <a:pPr>
              <a:lnSpc>
                <a:spcPct val="90000"/>
              </a:lnSpc>
              <a:buNone/>
            </a:pPr>
            <a:r>
              <a:rPr lang="fr-FR" dirty="0" smtClean="0"/>
              <a:t>Cuando la </a:t>
            </a:r>
            <a:r>
              <a:rPr lang="fr-FR" dirty="0" err="1" smtClean="0"/>
              <a:t>flor</a:t>
            </a:r>
            <a:r>
              <a:rPr lang="fr-FR" dirty="0" smtClean="0"/>
              <a:t> </a:t>
            </a:r>
            <a:r>
              <a:rPr lang="fr-FR" dirty="0" err="1" smtClean="0"/>
              <a:t>carece</a:t>
            </a:r>
            <a:r>
              <a:rPr lang="fr-FR" dirty="0" smtClean="0"/>
              <a:t> de </a:t>
            </a:r>
            <a:r>
              <a:rPr lang="fr-FR" dirty="0" err="1" smtClean="0"/>
              <a:t>pedúnculo</a:t>
            </a:r>
            <a:r>
              <a:rPr lang="fr-FR" dirty="0" smtClean="0"/>
              <a:t> se le </a:t>
            </a:r>
            <a:r>
              <a:rPr lang="fr-FR" dirty="0" err="1" smtClean="0"/>
              <a:t>llama</a:t>
            </a:r>
            <a:r>
              <a:rPr lang="fr-FR" dirty="0" smtClean="0"/>
              <a:t> </a:t>
            </a:r>
            <a:r>
              <a:rPr lang="fr-FR" dirty="0" err="1" smtClean="0"/>
              <a:t>sentada</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p:txBody>
      </p:sp>
      <p:sp>
        <p:nvSpPr>
          <p:cNvPr id="4" name="3 Marcador de contenido"/>
          <p:cNvSpPr>
            <a:spLocks noGrp="1"/>
          </p:cNvSpPr>
          <p:nvPr>
            <p:ph sz="half" idx="2"/>
          </p:nvPr>
        </p:nvSpPr>
        <p:spPr/>
        <p:txBody>
          <a:bodyPr/>
          <a:lstStyle/>
          <a:p>
            <a:r>
              <a:rPr lang="es-MX" dirty="0" smtClean="0"/>
              <a:t>Cuando la flor tiene los dos sexos, decimos que es perfecta.</a:t>
            </a:r>
          </a:p>
          <a:p>
            <a:r>
              <a:rPr lang="es-MX" dirty="0" smtClean="0"/>
              <a:t>Si la flor tiene un solo sexo, se le llama unisexual</a:t>
            </a:r>
          </a:p>
          <a:p>
            <a:r>
              <a:rPr lang="es-MX" dirty="0" smtClean="0"/>
              <a:t>Si carece de órganos sexuales, se le conoce como neutra.</a:t>
            </a:r>
            <a:endParaRPr lang="es-MX" dirty="0"/>
          </a:p>
        </p:txBody>
      </p:sp>
    </p:spTree>
    <p:extLst>
      <p:ext uri="{BB962C8B-B14F-4D97-AF65-F5344CB8AC3E}">
        <p14:creationId xmlns:p14="http://schemas.microsoft.com/office/powerpoint/2010/main" val="3389511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 </a:t>
            </a:r>
            <a:endParaRPr lang="es-MX" dirty="0"/>
          </a:p>
        </p:txBody>
      </p:sp>
      <p:sp>
        <p:nvSpPr>
          <p:cNvPr id="3" name="2 Marcador de contenido"/>
          <p:cNvSpPr>
            <a:spLocks noGrp="1"/>
          </p:cNvSpPr>
          <p:nvPr>
            <p:ph sz="half" idx="1"/>
          </p:nvPr>
        </p:nvSpPr>
        <p:spPr/>
        <p:txBody>
          <a:bodyPr>
            <a:normAutofit/>
          </a:bodyPr>
          <a:lstStyle/>
          <a:p>
            <a:pPr>
              <a:lnSpc>
                <a:spcPct val="90000"/>
              </a:lnSpc>
              <a:buNone/>
            </a:pPr>
            <a:endParaRPr lang="fr-FR" dirty="0"/>
          </a:p>
          <a:p>
            <a:pPr>
              <a:lnSpc>
                <a:spcPct val="90000"/>
              </a:lnSpc>
              <a:buNone/>
            </a:pPr>
            <a:r>
              <a:rPr lang="fr-FR" dirty="0" smtClean="0"/>
              <a:t>Si la planta </a:t>
            </a:r>
            <a:r>
              <a:rPr lang="fr-FR" dirty="0" err="1" smtClean="0"/>
              <a:t>tiene</a:t>
            </a:r>
            <a:r>
              <a:rPr lang="fr-FR" dirty="0" smtClean="0"/>
              <a:t> flores </a:t>
            </a:r>
            <a:r>
              <a:rPr lang="fr-FR" dirty="0" err="1" smtClean="0"/>
              <a:t>masculinas</a:t>
            </a:r>
            <a:r>
              <a:rPr lang="fr-FR" dirty="0" smtClean="0"/>
              <a:t> y </a:t>
            </a:r>
            <a:r>
              <a:rPr lang="fr-FR" dirty="0" err="1" smtClean="0"/>
              <a:t>femeninas</a:t>
            </a:r>
            <a:r>
              <a:rPr lang="fr-FR" dirty="0" smtClean="0"/>
              <a:t>, se le </a:t>
            </a:r>
            <a:r>
              <a:rPr lang="fr-FR" dirty="0" err="1" smtClean="0"/>
              <a:t>conoce</a:t>
            </a:r>
            <a:r>
              <a:rPr lang="fr-FR" dirty="0" smtClean="0"/>
              <a:t> como </a:t>
            </a:r>
            <a:r>
              <a:rPr lang="fr-FR" dirty="0" err="1" smtClean="0"/>
              <a:t>monoica</a:t>
            </a:r>
            <a:r>
              <a:rPr lang="fr-FR" dirty="0" smtClean="0"/>
              <a:t>.</a:t>
            </a:r>
          </a:p>
          <a:p>
            <a:pPr>
              <a:lnSpc>
                <a:spcPct val="90000"/>
              </a:lnSpc>
              <a:buNone/>
            </a:pPr>
            <a:r>
              <a:rPr lang="fr-FR" dirty="0" smtClean="0"/>
              <a:t>Cuando la planta </a:t>
            </a:r>
            <a:r>
              <a:rPr lang="fr-FR" dirty="0" err="1" smtClean="0"/>
              <a:t>tiene</a:t>
            </a:r>
            <a:r>
              <a:rPr lang="fr-FR" dirty="0" smtClean="0"/>
              <a:t> flores de un solo </a:t>
            </a:r>
            <a:r>
              <a:rPr lang="fr-FR" dirty="0" err="1" smtClean="0"/>
              <a:t>sexo</a:t>
            </a:r>
            <a:r>
              <a:rPr lang="fr-FR" dirty="0" smtClean="0"/>
              <a:t> en un pie y </a:t>
            </a:r>
            <a:r>
              <a:rPr lang="fr-FR" dirty="0" err="1" smtClean="0"/>
              <a:t>del</a:t>
            </a:r>
            <a:r>
              <a:rPr lang="fr-FR" dirty="0" smtClean="0"/>
              <a:t> </a:t>
            </a:r>
            <a:r>
              <a:rPr lang="fr-FR" dirty="0" err="1" smtClean="0"/>
              <a:t>sexo</a:t>
            </a:r>
            <a:r>
              <a:rPr lang="fr-FR" dirty="0" smtClean="0"/>
              <a:t> contrario en </a:t>
            </a:r>
            <a:r>
              <a:rPr lang="fr-FR" dirty="0" err="1" smtClean="0"/>
              <a:t>otra</a:t>
            </a:r>
            <a:r>
              <a:rPr lang="fr-FR" dirty="0" smtClean="0"/>
              <a:t>, se </a:t>
            </a:r>
            <a:r>
              <a:rPr lang="fr-FR" dirty="0" err="1" smtClean="0"/>
              <a:t>dice</a:t>
            </a:r>
            <a:r>
              <a:rPr lang="fr-FR" dirty="0" smtClean="0"/>
              <a:t> que es </a:t>
            </a:r>
            <a:r>
              <a:rPr lang="fr-FR" dirty="0" err="1" smtClean="0"/>
              <a:t>dioica</a:t>
            </a:r>
            <a:r>
              <a:rPr lang="fr-FR" dirty="0" smtClean="0"/>
              <a:t>.</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p:txBody>
      </p:sp>
      <p:sp>
        <p:nvSpPr>
          <p:cNvPr id="4" name="3 Marcador de contenido"/>
          <p:cNvSpPr>
            <a:spLocks noGrp="1"/>
          </p:cNvSpPr>
          <p:nvPr>
            <p:ph sz="half" idx="2"/>
          </p:nvPr>
        </p:nvSpPr>
        <p:spPr/>
        <p:txBody>
          <a:bodyPr/>
          <a:lstStyle/>
          <a:p>
            <a:r>
              <a:rPr lang="es-MX" dirty="0" smtClean="0"/>
              <a:t>El término gamo se puede emplear para cáliz y corola.</a:t>
            </a:r>
          </a:p>
          <a:p>
            <a:r>
              <a:rPr lang="es-MX" dirty="0" smtClean="0"/>
              <a:t>Si los sépalos están unidos, se le llama gamosépalos y si están separados, dialisépalos</a:t>
            </a:r>
            <a:endParaRPr lang="es-MX" dirty="0"/>
          </a:p>
        </p:txBody>
      </p:sp>
    </p:spTree>
    <p:extLst>
      <p:ext uri="{BB962C8B-B14F-4D97-AF65-F5344CB8AC3E}">
        <p14:creationId xmlns:p14="http://schemas.microsoft.com/office/powerpoint/2010/main" val="28089621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 </a:t>
            </a:r>
            <a:endParaRPr lang="es-MX" dirty="0"/>
          </a:p>
        </p:txBody>
      </p:sp>
      <p:sp>
        <p:nvSpPr>
          <p:cNvPr id="3" name="2 Marcador de contenido"/>
          <p:cNvSpPr>
            <a:spLocks noGrp="1"/>
          </p:cNvSpPr>
          <p:nvPr>
            <p:ph sz="half" idx="1"/>
          </p:nvPr>
        </p:nvSpPr>
        <p:spPr/>
        <p:txBody>
          <a:bodyPr>
            <a:normAutofit/>
          </a:bodyPr>
          <a:lstStyle/>
          <a:p>
            <a:pPr>
              <a:lnSpc>
                <a:spcPct val="90000"/>
              </a:lnSpc>
              <a:buNone/>
            </a:pPr>
            <a:endParaRPr lang="fr-FR" dirty="0"/>
          </a:p>
          <a:p>
            <a:pPr>
              <a:lnSpc>
                <a:spcPct val="90000"/>
              </a:lnSpc>
              <a:buNone/>
            </a:pPr>
            <a:r>
              <a:rPr lang="fr-FR" dirty="0" smtClean="0"/>
              <a:t>Si la </a:t>
            </a:r>
            <a:r>
              <a:rPr lang="fr-FR" dirty="0" err="1" smtClean="0"/>
              <a:t>disposición</a:t>
            </a:r>
            <a:r>
              <a:rPr lang="fr-FR" dirty="0" smtClean="0"/>
              <a:t> de los </a:t>
            </a:r>
            <a:r>
              <a:rPr lang="fr-FR" dirty="0" err="1" smtClean="0"/>
              <a:t>pétalos</a:t>
            </a:r>
            <a:r>
              <a:rPr lang="fr-FR" dirty="0" smtClean="0"/>
              <a:t> </a:t>
            </a:r>
            <a:r>
              <a:rPr lang="fr-FR" dirty="0" err="1" smtClean="0"/>
              <a:t>está</a:t>
            </a:r>
            <a:r>
              <a:rPr lang="fr-FR" dirty="0" smtClean="0"/>
              <a:t> </a:t>
            </a:r>
            <a:r>
              <a:rPr lang="fr-FR" dirty="0" err="1" smtClean="0"/>
              <a:t>separada</a:t>
            </a:r>
            <a:r>
              <a:rPr lang="fr-FR" dirty="0" smtClean="0"/>
              <a:t> se </a:t>
            </a:r>
            <a:r>
              <a:rPr lang="fr-FR" dirty="0" err="1" smtClean="0"/>
              <a:t>conoce</a:t>
            </a:r>
            <a:r>
              <a:rPr lang="fr-FR" dirty="0" smtClean="0"/>
              <a:t> como </a:t>
            </a:r>
            <a:r>
              <a:rPr lang="fr-FR" dirty="0" err="1" smtClean="0"/>
              <a:t>dialipetala</a:t>
            </a:r>
            <a:r>
              <a:rPr lang="fr-FR" dirty="0" smtClean="0"/>
              <a:t>, si los </a:t>
            </a:r>
            <a:r>
              <a:rPr lang="fr-FR" dirty="0" err="1" smtClean="0"/>
              <a:t>pétalos</a:t>
            </a:r>
            <a:r>
              <a:rPr lang="fr-FR" dirty="0" smtClean="0"/>
              <a:t> </a:t>
            </a:r>
            <a:r>
              <a:rPr lang="fr-FR" dirty="0" err="1" smtClean="0"/>
              <a:t>estan</a:t>
            </a:r>
            <a:r>
              <a:rPr lang="fr-FR" dirty="0" smtClean="0"/>
              <a:t> </a:t>
            </a:r>
            <a:r>
              <a:rPr lang="fr-FR" dirty="0" err="1" smtClean="0"/>
              <a:t>fusionados</a:t>
            </a:r>
            <a:r>
              <a:rPr lang="fr-FR" dirty="0" smtClean="0"/>
              <a:t> o </a:t>
            </a:r>
            <a:r>
              <a:rPr lang="fr-FR" dirty="0" err="1" smtClean="0"/>
              <a:t>unidos</a:t>
            </a:r>
            <a:r>
              <a:rPr lang="fr-FR" dirty="0" smtClean="0"/>
              <a:t> se le </a:t>
            </a:r>
            <a:r>
              <a:rPr lang="fr-FR" dirty="0" err="1" smtClean="0"/>
              <a:t>llama</a:t>
            </a:r>
            <a:r>
              <a:rPr lang="fr-FR" dirty="0" smtClean="0"/>
              <a:t> </a:t>
            </a:r>
            <a:r>
              <a:rPr lang="fr-FR" dirty="0" err="1" smtClean="0"/>
              <a:t>gamopetala</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p:txBody>
      </p:sp>
    </p:spTree>
    <p:extLst>
      <p:ext uri="{BB962C8B-B14F-4D97-AF65-F5344CB8AC3E}">
        <p14:creationId xmlns:p14="http://schemas.microsoft.com/office/powerpoint/2010/main" val="38502912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19256" cy="1143000"/>
          </a:xfrm>
        </p:spPr>
        <p:txBody>
          <a:bodyPr>
            <a:normAutofit/>
          </a:bodyPr>
          <a:lstStyle/>
          <a:p>
            <a:r>
              <a:rPr lang="es-MX" dirty="0" smtClean="0"/>
              <a:t>Bibliografía</a:t>
            </a:r>
            <a:endParaRPr lang="es-MX" dirty="0"/>
          </a:p>
        </p:txBody>
      </p:sp>
      <p:sp>
        <p:nvSpPr>
          <p:cNvPr id="3" name="2 Marcador de contenido"/>
          <p:cNvSpPr>
            <a:spLocks noGrp="1"/>
          </p:cNvSpPr>
          <p:nvPr>
            <p:ph idx="1"/>
          </p:nvPr>
        </p:nvSpPr>
        <p:spPr>
          <a:xfrm>
            <a:off x="457200" y="1988840"/>
            <a:ext cx="8229600" cy="4137323"/>
          </a:xfrm>
        </p:spPr>
        <p:txBody>
          <a:bodyPr>
            <a:normAutofit/>
          </a:bodyPr>
          <a:lstStyle/>
          <a:p>
            <a:r>
              <a:rPr lang="es-MX" u="sng" dirty="0"/>
              <a:t>Fuente: FULLER Harry J, CAROTHERS </a:t>
            </a:r>
            <a:r>
              <a:rPr lang="es-MX" u="sng" dirty="0" err="1"/>
              <a:t>Zane</a:t>
            </a:r>
            <a:r>
              <a:rPr lang="es-MX" u="sng" dirty="0"/>
              <a:t> B, PAYNE </a:t>
            </a:r>
            <a:r>
              <a:rPr lang="es-MX" u="sng" dirty="0" err="1"/>
              <a:t>Willard</a:t>
            </a:r>
            <a:r>
              <a:rPr lang="es-MX" u="sng" dirty="0"/>
              <a:t> W, BALBACH Margaret K, Botánica, editorial: Nueva Editorial Interamericana, quinta edición. </a:t>
            </a:r>
            <a:endParaRPr lang="es-MX" dirty="0"/>
          </a:p>
          <a:p>
            <a:pPr marL="0" indent="0">
              <a:lnSpc>
                <a:spcPct val="90000"/>
              </a:lnSpc>
              <a:buNone/>
            </a:pPr>
            <a:r>
              <a:rPr lang="en-US" sz="3600" b="1" dirty="0" smtClean="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Tree>
    <p:extLst>
      <p:ext uri="{BB962C8B-B14F-4D97-AF65-F5344CB8AC3E}">
        <p14:creationId xmlns:p14="http://schemas.microsoft.com/office/powerpoint/2010/main" val="2461998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19256" cy="1143000"/>
          </a:xfrm>
        </p:spPr>
        <p:txBody>
          <a:bodyPr>
            <a:normAutofit fontScale="90000"/>
          </a:bodyPr>
          <a:lstStyle/>
          <a:p>
            <a:r>
              <a:rPr lang="fr-FR" b="1" u="sng" dirty="0">
                <a:effectLst>
                  <a:outerShdw blurRad="38100" dist="38100" dir="2700000" algn="tl">
                    <a:srgbClr val="000000">
                      <a:alpha val="43137"/>
                    </a:srgbClr>
                  </a:outerShdw>
                </a:effectLst>
                <a:latin typeface="Arial" pitchFamily="34" charset="0"/>
                <a:cs typeface="Arial" pitchFamily="34" charset="0"/>
              </a:rPr>
              <a:t>Tema</a:t>
            </a:r>
            <a:r>
              <a:rPr lang="fr-FR" b="1" u="sng" dirty="0" smtClean="0">
                <a:effectLst>
                  <a:outerShdw blurRad="38100" dist="38100" dir="2700000" algn="tl">
                    <a:srgbClr val="000000">
                      <a:alpha val="43137"/>
                    </a:srgbClr>
                  </a:outerShdw>
                </a:effectLst>
                <a:latin typeface="Arial" pitchFamily="34" charset="0"/>
                <a:cs typeface="Arial" pitchFamily="34" charset="0"/>
              </a:rPr>
              <a:t>:</a:t>
            </a:r>
            <a:br>
              <a:rPr lang="fr-FR" b="1" u="sng" dirty="0" smtClean="0">
                <a:effectLst>
                  <a:outerShdw blurRad="38100" dist="38100" dir="2700000" algn="tl">
                    <a:srgbClr val="000000">
                      <a:alpha val="43137"/>
                    </a:srgbClr>
                  </a:outerShdw>
                </a:effectLst>
                <a:latin typeface="Arial" pitchFamily="34" charset="0"/>
                <a:cs typeface="Arial" pitchFamily="34" charset="0"/>
              </a:rPr>
            </a:br>
            <a:r>
              <a:rPr lang="fr-FR" b="1" u="sng" dirty="0" smtClean="0">
                <a:effectLst>
                  <a:outerShdw blurRad="38100" dist="38100" dir="2700000" algn="tl">
                    <a:srgbClr val="000000">
                      <a:alpha val="43137"/>
                    </a:srgbClr>
                  </a:outerShdw>
                </a:effectLst>
                <a:latin typeface="Arial" pitchFamily="34" charset="0"/>
                <a:cs typeface="Arial" pitchFamily="34" charset="0"/>
              </a:rPr>
              <a:t>Flor</a:t>
            </a:r>
            <a:r>
              <a:rPr lang="fr-FR" b="1" u="sng" dirty="0">
                <a:effectLst>
                  <a:outerShdw blurRad="38100" dist="38100" dir="2700000" algn="tl">
                    <a:srgbClr val="000000">
                      <a:alpha val="43137"/>
                    </a:srgbClr>
                  </a:outerShdw>
                </a:effectLst>
                <a:latin typeface="Arial" pitchFamily="34" charset="0"/>
                <a:cs typeface="Arial" pitchFamily="34" charset="0"/>
              </a:rPr>
              <a:t/>
            </a:r>
            <a:br>
              <a:rPr lang="fr-FR" b="1" u="sng" dirty="0">
                <a:effectLst>
                  <a:outerShdw blurRad="38100" dist="38100" dir="2700000" algn="tl">
                    <a:srgbClr val="000000">
                      <a:alpha val="43137"/>
                    </a:srgbClr>
                  </a:outerShdw>
                </a:effectLst>
                <a:latin typeface="Arial" pitchFamily="34" charset="0"/>
                <a:cs typeface="Arial" pitchFamily="34" charset="0"/>
              </a:rPr>
            </a:br>
            <a:endParaRPr lang="es-MX" dirty="0"/>
          </a:p>
        </p:txBody>
      </p:sp>
      <p:sp>
        <p:nvSpPr>
          <p:cNvPr id="3" name="2 Marcador de contenido"/>
          <p:cNvSpPr>
            <a:spLocks noGrp="1"/>
          </p:cNvSpPr>
          <p:nvPr>
            <p:ph idx="1"/>
          </p:nvPr>
        </p:nvSpPr>
        <p:spPr>
          <a:xfrm>
            <a:off x="457200" y="1988840"/>
            <a:ext cx="8229600" cy="4137323"/>
          </a:xfrm>
        </p:spPr>
        <p:txBody>
          <a:bodyPr>
            <a:normAutofit fontScale="25000" lnSpcReduction="20000"/>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gn="ctr">
              <a:lnSpc>
                <a:spcPct val="90000"/>
              </a:lnSpc>
              <a:buNone/>
            </a:pPr>
            <a:r>
              <a:rPr lang="fr-FR" b="1" dirty="0">
                <a:effectLst>
                  <a:outerShdw blurRad="38100" dist="38100" dir="2700000" algn="tl">
                    <a:srgbClr val="000000">
                      <a:alpha val="43137"/>
                    </a:srgbClr>
                  </a:outerShdw>
                </a:effectLst>
                <a:latin typeface="Arial" pitchFamily="34" charset="0"/>
                <a:cs typeface="Arial" pitchFamily="34" charset="0"/>
              </a:rPr>
              <a:t>      </a:t>
            </a:r>
            <a:r>
              <a:rPr lang="fr-FR" b="1" u="sng" dirty="0">
                <a:effectLst>
                  <a:outerShdw blurRad="38100" dist="38100" dir="2700000" algn="tl">
                    <a:srgbClr val="000000">
                      <a:alpha val="43137"/>
                    </a:srgbClr>
                  </a:outerShdw>
                </a:effectLst>
                <a:latin typeface="Arial" pitchFamily="34" charset="0"/>
                <a:cs typeface="Arial" pitchFamily="34" charset="0"/>
              </a:rPr>
              <a:t> Abstract:</a:t>
            </a:r>
          </a:p>
          <a:p>
            <a:pPr>
              <a:lnSpc>
                <a:spcPct val="90000"/>
              </a:lnSpc>
              <a:buNone/>
            </a:pPr>
            <a:endParaRPr lang="fr-FR" dirty="0"/>
          </a:p>
          <a:p>
            <a:pPr>
              <a:lnSpc>
                <a:spcPct val="90000"/>
              </a:lnSpc>
              <a:buNone/>
            </a:pPr>
            <a:endParaRPr lang="fr-FR" dirty="0"/>
          </a:p>
          <a:p>
            <a:pPr>
              <a:lnSpc>
                <a:spcPct val="90000"/>
              </a:lnSpc>
              <a:buNone/>
            </a:pPr>
            <a:r>
              <a:rPr lang="en-US" sz="7200" dirty="0"/>
              <a:t>Flower, organ found in flowering plants, containing stamens and pistils.</a:t>
            </a:r>
          </a:p>
          <a:p>
            <a:pPr>
              <a:lnSpc>
                <a:spcPct val="90000"/>
              </a:lnSpc>
              <a:buNone/>
            </a:pPr>
            <a:endParaRPr lang="en-US" sz="7200" dirty="0"/>
          </a:p>
          <a:p>
            <a:pPr>
              <a:lnSpc>
                <a:spcPct val="90000"/>
              </a:lnSpc>
              <a:buNone/>
            </a:pPr>
            <a:r>
              <a:rPr lang="en-US" sz="7200" dirty="0"/>
              <a:t>It is a set of modified leaves, arranged in a circle.</a:t>
            </a:r>
          </a:p>
          <a:p>
            <a:pPr>
              <a:lnSpc>
                <a:spcPct val="90000"/>
              </a:lnSpc>
              <a:buNone/>
            </a:pPr>
            <a:endParaRPr lang="en-US" sz="7200" dirty="0"/>
          </a:p>
          <a:p>
            <a:pPr>
              <a:lnSpc>
                <a:spcPct val="90000"/>
              </a:lnSpc>
              <a:buNone/>
            </a:pPr>
            <a:r>
              <a:rPr lang="en-US" sz="7200" dirty="0"/>
              <a:t>You can study using the floral formula.</a:t>
            </a:r>
          </a:p>
          <a:p>
            <a:pPr>
              <a:lnSpc>
                <a:spcPct val="90000"/>
              </a:lnSpc>
              <a:buNone/>
            </a:pPr>
            <a:endParaRPr lang="en-US" sz="7200" dirty="0"/>
          </a:p>
          <a:p>
            <a:pPr>
              <a:lnSpc>
                <a:spcPct val="90000"/>
              </a:lnSpc>
              <a:buNone/>
            </a:pPr>
            <a:r>
              <a:rPr lang="en-US" sz="7200" dirty="0"/>
              <a:t>The four whorls are: chalice, formed by sepals, which are commonly green, corolla, which is formed with brightly colored petals, the harem, which is the female part of the flower and the male part is represented by stamens </a:t>
            </a:r>
            <a:r>
              <a:rPr lang="en-US" sz="7200" dirty="0" smtClean="0"/>
              <a:t>.</a:t>
            </a:r>
            <a:endParaRPr lang="fr-FR" sz="7200"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r>
              <a:rPr lang="fr-FR" sz="5600" b="1" u="sng" dirty="0">
                <a:effectLst>
                  <a:outerShdw blurRad="38100" dist="38100" dir="2700000" algn="tl">
                    <a:srgbClr val="000000">
                      <a:alpha val="43137"/>
                    </a:srgbClr>
                  </a:outerShdw>
                </a:effectLst>
                <a:latin typeface="Arial" pitchFamily="34" charset="0"/>
                <a:cs typeface="Arial" pitchFamily="34" charset="0"/>
              </a:rPr>
              <a:t>Keywords</a:t>
            </a:r>
            <a:r>
              <a:rPr lang="fr-FR" sz="5600" b="1" dirty="0" smtClean="0">
                <a:effectLst>
                  <a:outerShdw blurRad="38100" dist="38100" dir="2700000" algn="tl">
                    <a:srgbClr val="000000">
                      <a:alpha val="43137"/>
                    </a:srgbClr>
                  </a:outerShdw>
                </a:effectLst>
                <a:latin typeface="Arial" pitchFamily="34" charset="0"/>
                <a:cs typeface="Arial" pitchFamily="34" charset="0"/>
              </a:rPr>
              <a:t>:</a:t>
            </a:r>
            <a:r>
              <a:rPr lang="en-US" sz="5600" b="1" dirty="0">
                <a:effectLst>
                  <a:outerShdw blurRad="38100" dist="38100" dir="2700000" algn="tl">
                    <a:srgbClr val="000000">
                      <a:alpha val="43137"/>
                    </a:srgbClr>
                  </a:outerShdw>
                </a:effectLst>
                <a:latin typeface="Arial" pitchFamily="34" charset="0"/>
                <a:cs typeface="Arial" pitchFamily="34" charset="0"/>
              </a:rPr>
              <a:t>: Seed plants, stamens, gynoecium, monoecious, dioecious</a:t>
            </a:r>
          </a:p>
          <a:p>
            <a:pPr>
              <a:lnSpc>
                <a:spcPct val="90000"/>
              </a:lnSpc>
              <a:buNone/>
            </a:pPr>
            <a:endParaRPr lang="en-US" b="1"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en-US" b="1"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es-MX" sz="3600" b="1" dirty="0">
              <a:effectLst>
                <a:outerShdw blurRad="38100" dist="38100" dir="2700000" algn="tl">
                  <a:srgbClr val="000000">
                    <a:alpha val="43137"/>
                  </a:srgbClr>
                </a:outerShdw>
              </a:effectLst>
              <a:latin typeface="Arial" pitchFamily="34" charset="0"/>
              <a:cs typeface="Arial" pitchFamily="34" charset="0"/>
            </a:endParaRPr>
          </a:p>
          <a:p>
            <a:endParaRPr lang="es-MX" dirty="0"/>
          </a:p>
        </p:txBody>
      </p:sp>
    </p:spTree>
    <p:extLst>
      <p:ext uri="{BB962C8B-B14F-4D97-AF65-F5344CB8AC3E}">
        <p14:creationId xmlns:p14="http://schemas.microsoft.com/office/powerpoint/2010/main" val="545321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19256" cy="1143000"/>
          </a:xfrm>
        </p:spPr>
        <p:txBody>
          <a:bodyPr>
            <a:normAutofit/>
          </a:bodyPr>
          <a:lstStyle/>
          <a:p>
            <a:r>
              <a:rPr lang="es-MX" dirty="0" smtClean="0"/>
              <a:t>Resumen </a:t>
            </a:r>
            <a:endParaRPr lang="es-MX" dirty="0"/>
          </a:p>
        </p:txBody>
      </p:sp>
      <p:sp>
        <p:nvSpPr>
          <p:cNvPr id="3" name="2 Marcador de contenido"/>
          <p:cNvSpPr>
            <a:spLocks noGrp="1"/>
          </p:cNvSpPr>
          <p:nvPr>
            <p:ph idx="1"/>
          </p:nvPr>
        </p:nvSpPr>
        <p:spPr>
          <a:xfrm>
            <a:off x="395536" y="1988840"/>
            <a:ext cx="8229600" cy="4137323"/>
          </a:xfrm>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r>
              <a:rPr lang="en-US" sz="1100" b="1" dirty="0" smtClean="0">
                <a:latin typeface="Arial" pitchFamily="34" charset="0"/>
                <a:cs typeface="Arial" pitchFamily="34" charset="0"/>
              </a:rPr>
              <a:t>La flor,  </a:t>
            </a:r>
            <a:r>
              <a:rPr lang="en-US" sz="1100" b="1" dirty="0" err="1" smtClean="0">
                <a:latin typeface="Arial" pitchFamily="34" charset="0"/>
                <a:cs typeface="Arial" pitchFamily="34" charset="0"/>
              </a:rPr>
              <a:t>órgano</a:t>
            </a:r>
            <a:r>
              <a:rPr lang="en-US" sz="1100" b="1" dirty="0" smtClean="0">
                <a:latin typeface="Arial" pitchFamily="34" charset="0"/>
                <a:cs typeface="Arial" pitchFamily="34" charset="0"/>
              </a:rPr>
              <a:t> que se </a:t>
            </a:r>
            <a:r>
              <a:rPr lang="en-US" sz="1100" b="1" dirty="0" err="1" smtClean="0">
                <a:latin typeface="Arial" pitchFamily="34" charset="0"/>
                <a:cs typeface="Arial" pitchFamily="34" charset="0"/>
              </a:rPr>
              <a:t>encuentra</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en</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plantas</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fanerógamas</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contiene</a:t>
            </a:r>
            <a:r>
              <a:rPr lang="en-US" sz="1100" b="1" dirty="0" smtClean="0">
                <a:latin typeface="Arial" pitchFamily="34" charset="0"/>
                <a:cs typeface="Arial" pitchFamily="34" charset="0"/>
              </a:rPr>
              <a:t>  a </a:t>
            </a:r>
            <a:r>
              <a:rPr lang="en-US" sz="1100" b="1" dirty="0" err="1" smtClean="0">
                <a:latin typeface="Arial" pitchFamily="34" charset="0"/>
                <a:cs typeface="Arial" pitchFamily="34" charset="0"/>
              </a:rPr>
              <a:t>los</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estambres</a:t>
            </a:r>
            <a:r>
              <a:rPr lang="en-US" sz="1100" b="1" dirty="0" smtClean="0">
                <a:latin typeface="Arial" pitchFamily="34" charset="0"/>
                <a:cs typeface="Arial" pitchFamily="34" charset="0"/>
              </a:rPr>
              <a:t> y </a:t>
            </a:r>
            <a:r>
              <a:rPr lang="en-US" sz="1100" b="1" dirty="0" err="1" smtClean="0">
                <a:latin typeface="Arial" pitchFamily="34" charset="0"/>
                <a:cs typeface="Arial" pitchFamily="34" charset="0"/>
              </a:rPr>
              <a:t>pistilos</a:t>
            </a:r>
            <a:r>
              <a:rPr lang="en-US" sz="1100" b="1" dirty="0" smtClean="0">
                <a:latin typeface="Arial" pitchFamily="34" charset="0"/>
                <a:cs typeface="Arial" pitchFamily="34" charset="0"/>
              </a:rPr>
              <a:t>. </a:t>
            </a:r>
          </a:p>
          <a:p>
            <a:pPr marL="0" indent="0">
              <a:lnSpc>
                <a:spcPct val="90000"/>
              </a:lnSpc>
              <a:buNone/>
            </a:pPr>
            <a:r>
              <a:rPr lang="en-US" sz="1100" b="1" dirty="0" err="1" smtClean="0">
                <a:latin typeface="Arial" pitchFamily="34" charset="0"/>
                <a:cs typeface="Arial" pitchFamily="34" charset="0"/>
              </a:rPr>
              <a:t>Es</a:t>
            </a:r>
            <a:r>
              <a:rPr lang="en-US" sz="1100" b="1" dirty="0" smtClean="0">
                <a:latin typeface="Arial" pitchFamily="34" charset="0"/>
                <a:cs typeface="Arial" pitchFamily="34" charset="0"/>
              </a:rPr>
              <a:t> un conjunto de </a:t>
            </a:r>
            <a:r>
              <a:rPr lang="en-US" sz="1100" b="1" dirty="0" err="1" smtClean="0">
                <a:latin typeface="Arial" pitchFamily="34" charset="0"/>
                <a:cs typeface="Arial" pitchFamily="34" charset="0"/>
              </a:rPr>
              <a:t>hojas</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modificadas</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dispuestas</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en</a:t>
            </a:r>
            <a:r>
              <a:rPr lang="en-US" sz="1100" b="1" dirty="0" smtClean="0">
                <a:latin typeface="Arial" pitchFamily="34" charset="0"/>
                <a:cs typeface="Arial" pitchFamily="34" charset="0"/>
              </a:rPr>
              <a:t> forma de </a:t>
            </a:r>
            <a:r>
              <a:rPr lang="en-US" sz="1100" b="1" dirty="0" err="1" smtClean="0">
                <a:latin typeface="Arial" pitchFamily="34" charset="0"/>
                <a:cs typeface="Arial" pitchFamily="34" charset="0"/>
              </a:rPr>
              <a:t>círculo</a:t>
            </a:r>
            <a:r>
              <a:rPr lang="en-US" sz="1100" b="1" dirty="0" smtClean="0">
                <a:latin typeface="Arial" pitchFamily="34" charset="0"/>
                <a:cs typeface="Arial" pitchFamily="34" charset="0"/>
              </a:rPr>
              <a:t>.</a:t>
            </a:r>
          </a:p>
          <a:p>
            <a:pPr marL="0" indent="0">
              <a:lnSpc>
                <a:spcPct val="90000"/>
              </a:lnSpc>
              <a:buNone/>
            </a:pPr>
            <a:r>
              <a:rPr lang="en-US" sz="1100" b="1" dirty="0" smtClean="0">
                <a:latin typeface="Arial" pitchFamily="34" charset="0"/>
                <a:cs typeface="Arial" pitchFamily="34" charset="0"/>
              </a:rPr>
              <a:t>Se puede </a:t>
            </a:r>
            <a:r>
              <a:rPr lang="en-US" sz="1100" b="1" dirty="0" err="1" smtClean="0">
                <a:latin typeface="Arial" pitchFamily="34" charset="0"/>
                <a:cs typeface="Arial" pitchFamily="34" charset="0"/>
              </a:rPr>
              <a:t>estudiar</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empleando</a:t>
            </a:r>
            <a:r>
              <a:rPr lang="en-US" sz="1100" b="1" dirty="0" smtClean="0">
                <a:latin typeface="Arial" pitchFamily="34" charset="0"/>
                <a:cs typeface="Arial" pitchFamily="34" charset="0"/>
              </a:rPr>
              <a:t> la </a:t>
            </a:r>
            <a:r>
              <a:rPr lang="en-US" sz="1100" b="1" dirty="0" err="1" smtClean="0">
                <a:latin typeface="Arial" pitchFamily="34" charset="0"/>
                <a:cs typeface="Arial" pitchFamily="34" charset="0"/>
              </a:rPr>
              <a:t>fórmula</a:t>
            </a:r>
            <a:r>
              <a:rPr lang="en-US" sz="1100" b="1" dirty="0" smtClean="0">
                <a:latin typeface="Arial" pitchFamily="34" charset="0"/>
                <a:cs typeface="Arial" pitchFamily="34" charset="0"/>
              </a:rPr>
              <a:t> floral.</a:t>
            </a:r>
          </a:p>
          <a:p>
            <a:pPr marL="0" indent="0">
              <a:lnSpc>
                <a:spcPct val="90000"/>
              </a:lnSpc>
              <a:buNone/>
            </a:pPr>
            <a:r>
              <a:rPr lang="en-US" sz="1100" b="1" dirty="0" smtClean="0">
                <a:latin typeface="Arial" pitchFamily="34" charset="0"/>
                <a:cs typeface="Arial" pitchFamily="34" charset="0"/>
              </a:rPr>
              <a:t>Los </a:t>
            </a:r>
            <a:r>
              <a:rPr lang="en-US" sz="1100" b="1" dirty="0" err="1" smtClean="0">
                <a:latin typeface="Arial" pitchFamily="34" charset="0"/>
                <a:cs typeface="Arial" pitchFamily="34" charset="0"/>
              </a:rPr>
              <a:t>cuatro</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verticilos</a:t>
            </a:r>
            <a:r>
              <a:rPr lang="en-US" sz="1100" b="1" dirty="0" smtClean="0">
                <a:latin typeface="Arial" pitchFamily="34" charset="0"/>
                <a:cs typeface="Arial" pitchFamily="34" charset="0"/>
              </a:rPr>
              <a:t> son:  </a:t>
            </a:r>
            <a:r>
              <a:rPr lang="en-US" sz="1100" b="1" dirty="0" err="1" smtClean="0">
                <a:latin typeface="Arial" pitchFamily="34" charset="0"/>
                <a:cs typeface="Arial" pitchFamily="34" charset="0"/>
              </a:rPr>
              <a:t>cáliz</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formado</a:t>
            </a:r>
            <a:r>
              <a:rPr lang="en-US" sz="1100" b="1" dirty="0" smtClean="0">
                <a:latin typeface="Arial" pitchFamily="34" charset="0"/>
                <a:cs typeface="Arial" pitchFamily="34" charset="0"/>
              </a:rPr>
              <a:t> por </a:t>
            </a:r>
            <a:r>
              <a:rPr lang="en-US" sz="1100" b="1" dirty="0" err="1" smtClean="0">
                <a:latin typeface="Arial" pitchFamily="34" charset="0"/>
                <a:cs typeface="Arial" pitchFamily="34" charset="0"/>
              </a:rPr>
              <a:t>sépalos</a:t>
            </a:r>
            <a:r>
              <a:rPr lang="en-US" sz="1100" b="1" dirty="0" smtClean="0">
                <a:latin typeface="Arial" pitchFamily="34" charset="0"/>
                <a:cs typeface="Arial" pitchFamily="34" charset="0"/>
              </a:rPr>
              <a:t>, que </a:t>
            </a:r>
            <a:r>
              <a:rPr lang="en-US" sz="1100" b="1" dirty="0" err="1" smtClean="0">
                <a:latin typeface="Arial" pitchFamily="34" charset="0"/>
                <a:cs typeface="Arial" pitchFamily="34" charset="0"/>
              </a:rPr>
              <a:t>comúnmente</a:t>
            </a:r>
            <a:r>
              <a:rPr lang="en-US" sz="1100" b="1" dirty="0" smtClean="0">
                <a:latin typeface="Arial" pitchFamily="34" charset="0"/>
                <a:cs typeface="Arial" pitchFamily="34" charset="0"/>
              </a:rPr>
              <a:t> son de color </a:t>
            </a:r>
            <a:r>
              <a:rPr lang="en-US" sz="1100" b="1" dirty="0" err="1" smtClean="0">
                <a:latin typeface="Arial" pitchFamily="34" charset="0"/>
                <a:cs typeface="Arial" pitchFamily="34" charset="0"/>
              </a:rPr>
              <a:t>verde</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corola</a:t>
            </a:r>
            <a:r>
              <a:rPr lang="en-US" sz="1100" b="1" dirty="0" smtClean="0">
                <a:latin typeface="Arial" pitchFamily="34" charset="0"/>
                <a:cs typeface="Arial" pitchFamily="34" charset="0"/>
              </a:rPr>
              <a:t>, la </a:t>
            </a:r>
            <a:r>
              <a:rPr lang="en-US" sz="1100" b="1" dirty="0" err="1" smtClean="0">
                <a:latin typeface="Arial" pitchFamily="34" charset="0"/>
                <a:cs typeface="Arial" pitchFamily="34" charset="0"/>
              </a:rPr>
              <a:t>cual</a:t>
            </a:r>
            <a:r>
              <a:rPr lang="en-US" sz="1100" b="1" dirty="0" smtClean="0">
                <a:latin typeface="Arial" pitchFamily="34" charset="0"/>
                <a:cs typeface="Arial" pitchFamily="34" charset="0"/>
              </a:rPr>
              <a:t> se forma con </a:t>
            </a:r>
            <a:r>
              <a:rPr lang="en-US" sz="1100" b="1" dirty="0" err="1" smtClean="0">
                <a:latin typeface="Arial" pitchFamily="34" charset="0"/>
                <a:cs typeface="Arial" pitchFamily="34" charset="0"/>
              </a:rPr>
              <a:t>pétalos</a:t>
            </a:r>
            <a:r>
              <a:rPr lang="en-US" sz="1100" b="1" dirty="0" smtClean="0">
                <a:latin typeface="Arial" pitchFamily="34" charset="0"/>
                <a:cs typeface="Arial" pitchFamily="34" charset="0"/>
              </a:rPr>
              <a:t> de </a:t>
            </a:r>
            <a:r>
              <a:rPr lang="en-US" sz="1100" b="1" dirty="0" err="1" smtClean="0">
                <a:latin typeface="Arial" pitchFamily="34" charset="0"/>
                <a:cs typeface="Arial" pitchFamily="34" charset="0"/>
              </a:rPr>
              <a:t>colores</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vistosos</a:t>
            </a:r>
            <a:r>
              <a:rPr lang="en-US" sz="1100" b="1" dirty="0" smtClean="0">
                <a:latin typeface="Arial" pitchFamily="34" charset="0"/>
                <a:cs typeface="Arial" pitchFamily="34" charset="0"/>
              </a:rPr>
              <a:t>, el </a:t>
            </a:r>
            <a:r>
              <a:rPr lang="en-US" sz="1100" b="1" dirty="0" err="1" smtClean="0">
                <a:latin typeface="Arial" pitchFamily="34" charset="0"/>
                <a:cs typeface="Arial" pitchFamily="34" charset="0"/>
              </a:rPr>
              <a:t>gineceo</a:t>
            </a:r>
            <a:r>
              <a:rPr lang="en-US" sz="1100" b="1" dirty="0" smtClean="0">
                <a:latin typeface="Arial" pitchFamily="34" charset="0"/>
                <a:cs typeface="Arial" pitchFamily="34" charset="0"/>
              </a:rPr>
              <a:t>, que </a:t>
            </a:r>
            <a:r>
              <a:rPr lang="en-US" sz="1100" b="1" dirty="0" err="1" smtClean="0">
                <a:latin typeface="Arial" pitchFamily="34" charset="0"/>
                <a:cs typeface="Arial" pitchFamily="34" charset="0"/>
              </a:rPr>
              <a:t>es</a:t>
            </a:r>
            <a:r>
              <a:rPr lang="en-US" sz="1100" b="1" dirty="0" smtClean="0">
                <a:latin typeface="Arial" pitchFamily="34" charset="0"/>
                <a:cs typeface="Arial" pitchFamily="34" charset="0"/>
              </a:rPr>
              <a:t> la parte </a:t>
            </a:r>
            <a:r>
              <a:rPr lang="en-US" sz="1100" b="1" dirty="0" err="1" smtClean="0">
                <a:latin typeface="Arial" pitchFamily="34" charset="0"/>
                <a:cs typeface="Arial" pitchFamily="34" charset="0"/>
              </a:rPr>
              <a:t>femenina</a:t>
            </a:r>
            <a:r>
              <a:rPr lang="en-US" sz="1100" b="1" dirty="0" smtClean="0">
                <a:latin typeface="Arial" pitchFamily="34" charset="0"/>
                <a:cs typeface="Arial" pitchFamily="34" charset="0"/>
              </a:rPr>
              <a:t> de la flor y la parte </a:t>
            </a:r>
            <a:r>
              <a:rPr lang="en-US" sz="1100" b="1" dirty="0" err="1" smtClean="0">
                <a:latin typeface="Arial" pitchFamily="34" charset="0"/>
                <a:cs typeface="Arial" pitchFamily="34" charset="0"/>
              </a:rPr>
              <a:t>masculina</a:t>
            </a:r>
            <a:r>
              <a:rPr lang="en-US" sz="1100" b="1" dirty="0" smtClean="0">
                <a:latin typeface="Arial" pitchFamily="34" charset="0"/>
                <a:cs typeface="Arial" pitchFamily="34" charset="0"/>
              </a:rPr>
              <a:t> se </a:t>
            </a:r>
            <a:r>
              <a:rPr lang="en-US" sz="1100" b="1" dirty="0" err="1" smtClean="0">
                <a:latin typeface="Arial" pitchFamily="34" charset="0"/>
                <a:cs typeface="Arial" pitchFamily="34" charset="0"/>
              </a:rPr>
              <a:t>encuentra</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representada</a:t>
            </a:r>
            <a:r>
              <a:rPr lang="en-US" sz="1100" b="1" dirty="0" smtClean="0">
                <a:latin typeface="Arial" pitchFamily="34" charset="0"/>
                <a:cs typeface="Arial" pitchFamily="34" charset="0"/>
              </a:rPr>
              <a:t> por </a:t>
            </a:r>
            <a:r>
              <a:rPr lang="en-US" sz="1100" b="1" dirty="0" err="1" smtClean="0">
                <a:latin typeface="Arial" pitchFamily="34" charset="0"/>
                <a:cs typeface="Arial" pitchFamily="34" charset="0"/>
              </a:rPr>
              <a:t>estambres</a:t>
            </a:r>
            <a:r>
              <a:rPr lang="en-US" sz="1100" b="1" dirty="0" smtClean="0">
                <a:latin typeface="Arial" pitchFamily="34" charset="0"/>
                <a:cs typeface="Arial" pitchFamily="34" charset="0"/>
              </a:rPr>
              <a:t>.</a:t>
            </a:r>
          </a:p>
          <a:p>
            <a:pPr marL="0" indent="0">
              <a:lnSpc>
                <a:spcPct val="90000"/>
              </a:lnSpc>
              <a:buNone/>
            </a:pPr>
            <a:r>
              <a:rPr lang="en-US" sz="1100" b="1" dirty="0" smtClean="0">
                <a:latin typeface="Arial" pitchFamily="34" charset="0"/>
                <a:cs typeface="Arial" pitchFamily="34" charset="0"/>
              </a:rPr>
              <a:t>Palabras clave: </a:t>
            </a:r>
            <a:r>
              <a:rPr lang="en-US" sz="1100" b="1" dirty="0" err="1" smtClean="0">
                <a:latin typeface="Arial" pitchFamily="34" charset="0"/>
                <a:cs typeface="Arial" pitchFamily="34" charset="0"/>
              </a:rPr>
              <a:t>Fanerógamas</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androceo</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gineceo</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monoica</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dioica</a:t>
            </a:r>
            <a:endParaRPr lang="en-US" sz="1100" b="1" dirty="0" smtClean="0">
              <a:latin typeface="Arial" pitchFamily="34" charset="0"/>
              <a:cs typeface="Arial" pitchFamily="34" charset="0"/>
            </a:endParaRPr>
          </a:p>
          <a:p>
            <a:pPr marL="0" indent="0">
              <a:lnSpc>
                <a:spcPct val="90000"/>
              </a:lnSpc>
              <a:buNone/>
            </a:pPr>
            <a:r>
              <a:rPr lang="en-US" sz="1100" b="1" dirty="0" smtClean="0">
                <a:latin typeface="Arial" pitchFamily="34" charset="0"/>
                <a:cs typeface="Arial" pitchFamily="34" charset="0"/>
              </a:rPr>
              <a:t>  </a:t>
            </a:r>
            <a:endParaRPr lang="fr-FR" sz="1100"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Tree>
    <p:extLst>
      <p:ext uri="{BB962C8B-B14F-4D97-AF65-F5344CB8AC3E}">
        <p14:creationId xmlns:p14="http://schemas.microsoft.com/office/powerpoint/2010/main" val="859062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988840"/>
            <a:ext cx="8229600" cy="4137323"/>
          </a:xfrm>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pic>
        <p:nvPicPr>
          <p:cNvPr id="5" name="4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908720"/>
            <a:ext cx="8568952" cy="5040560"/>
          </a:xfrm>
          <a:prstGeom prst="rect">
            <a:avLst/>
          </a:prstGeom>
        </p:spPr>
      </p:pic>
    </p:spTree>
    <p:extLst>
      <p:ext uri="{BB962C8B-B14F-4D97-AF65-F5344CB8AC3E}">
        <p14:creationId xmlns:p14="http://schemas.microsoft.com/office/powerpoint/2010/main" val="1227350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19256" cy="1143000"/>
          </a:xfrm>
        </p:spPr>
        <p:txBody>
          <a:bodyPr>
            <a:normAutofit/>
          </a:bodyPr>
          <a:lstStyle/>
          <a:p>
            <a:endParaRPr lang="es-MX" dirty="0"/>
          </a:p>
        </p:txBody>
      </p:sp>
      <p:sp>
        <p:nvSpPr>
          <p:cNvPr id="3" name="2 Marcador de contenido"/>
          <p:cNvSpPr>
            <a:spLocks noGrp="1"/>
          </p:cNvSpPr>
          <p:nvPr>
            <p:ph idx="1"/>
          </p:nvPr>
        </p:nvSpPr>
        <p:spPr>
          <a:xfrm>
            <a:off x="457200" y="1988840"/>
            <a:ext cx="8229600" cy="4137323"/>
          </a:xfrm>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980728"/>
            <a:ext cx="9036496" cy="5013938"/>
          </a:xfrm>
          <a:prstGeom prst="rect">
            <a:avLst/>
          </a:prstGeom>
        </p:spPr>
      </p:pic>
    </p:spTree>
    <p:extLst>
      <p:ext uri="{BB962C8B-B14F-4D97-AF65-F5344CB8AC3E}">
        <p14:creationId xmlns:p14="http://schemas.microsoft.com/office/powerpoint/2010/main" val="3508439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19256" cy="1143000"/>
          </a:xfrm>
        </p:spPr>
        <p:txBody>
          <a:bodyPr>
            <a:normAutofit/>
          </a:bodyPr>
          <a:lstStyle/>
          <a:p>
            <a:r>
              <a:rPr lang="es-MX" dirty="0" smtClean="0"/>
              <a:t> </a:t>
            </a:r>
            <a:endParaRPr lang="es-MX" dirty="0"/>
          </a:p>
        </p:txBody>
      </p:sp>
      <p:sp>
        <p:nvSpPr>
          <p:cNvPr id="3" name="2 Marcador de contenido"/>
          <p:cNvSpPr>
            <a:spLocks noGrp="1"/>
          </p:cNvSpPr>
          <p:nvPr>
            <p:ph idx="1"/>
          </p:nvPr>
        </p:nvSpPr>
        <p:spPr>
          <a:xfrm>
            <a:off x="457200" y="1988840"/>
            <a:ext cx="8229600" cy="4137323"/>
          </a:xfrm>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1052736"/>
            <a:ext cx="7920880" cy="4887924"/>
          </a:xfrm>
          <a:prstGeom prst="rect">
            <a:avLst/>
          </a:prstGeom>
        </p:spPr>
      </p:pic>
    </p:spTree>
    <p:extLst>
      <p:ext uri="{BB962C8B-B14F-4D97-AF65-F5344CB8AC3E}">
        <p14:creationId xmlns:p14="http://schemas.microsoft.com/office/powerpoint/2010/main" val="2340975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19256" cy="1143000"/>
          </a:xfrm>
        </p:spPr>
        <p:txBody>
          <a:bodyPr>
            <a:normAutofit/>
          </a:bodyPr>
          <a:lstStyle/>
          <a:p>
            <a:r>
              <a:rPr lang="es-MX" dirty="0" smtClean="0"/>
              <a:t> </a:t>
            </a:r>
            <a:endParaRPr lang="es-MX" dirty="0"/>
          </a:p>
        </p:txBody>
      </p:sp>
      <p:sp>
        <p:nvSpPr>
          <p:cNvPr id="3" name="2 Marcador de contenido"/>
          <p:cNvSpPr>
            <a:spLocks noGrp="1"/>
          </p:cNvSpPr>
          <p:nvPr>
            <p:ph idx="1"/>
          </p:nvPr>
        </p:nvSpPr>
        <p:spPr>
          <a:xfrm>
            <a:off x="457200" y="1988840"/>
            <a:ext cx="8229600" cy="4137323"/>
          </a:xfrm>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7544" y="980728"/>
            <a:ext cx="8316416" cy="5013176"/>
          </a:xfrm>
          <a:prstGeom prst="rect">
            <a:avLst/>
          </a:prstGeom>
        </p:spPr>
      </p:pic>
    </p:spTree>
    <p:extLst>
      <p:ext uri="{BB962C8B-B14F-4D97-AF65-F5344CB8AC3E}">
        <p14:creationId xmlns:p14="http://schemas.microsoft.com/office/powerpoint/2010/main" val="3774442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19256" cy="1143000"/>
          </a:xfrm>
        </p:spPr>
        <p:txBody>
          <a:bodyPr>
            <a:normAutofit/>
          </a:bodyPr>
          <a:lstStyle/>
          <a:p>
            <a:r>
              <a:rPr lang="es-MX" dirty="0" smtClean="0"/>
              <a:t> La Flor</a:t>
            </a:r>
            <a:endParaRPr lang="es-MX" dirty="0"/>
          </a:p>
        </p:txBody>
      </p:sp>
      <p:sp>
        <p:nvSpPr>
          <p:cNvPr id="3" name="2 Marcador de contenido"/>
          <p:cNvSpPr>
            <a:spLocks noGrp="1"/>
          </p:cNvSpPr>
          <p:nvPr>
            <p:ph idx="1"/>
          </p:nvPr>
        </p:nvSpPr>
        <p:spPr>
          <a:xfrm>
            <a:off x="457200" y="1988840"/>
            <a:ext cx="8229600" cy="4137323"/>
          </a:xfrm>
        </p:spPr>
        <p:txBody>
          <a:bodyPr>
            <a:normAutofit fontScale="62500" lnSpcReduction="20000"/>
          </a:bodyPr>
          <a:lstStyle/>
          <a:p>
            <a:pPr>
              <a:lnSpc>
                <a:spcPct val="90000"/>
              </a:lnSpc>
              <a:buNone/>
            </a:pPr>
            <a:endParaRPr lang="fr-FR" dirty="0" smtClean="0">
              <a:latin typeface="Arial" panose="020B0604020202020204" pitchFamily="34" charset="0"/>
              <a:cs typeface="Arial" panose="020B0604020202020204" pitchFamily="34" charset="0"/>
            </a:endParaRPr>
          </a:p>
          <a:p>
            <a:pPr>
              <a:lnSpc>
                <a:spcPct val="90000"/>
              </a:lnSpc>
              <a:buNone/>
            </a:pPr>
            <a:r>
              <a:rPr lang="fr-FR" sz="4100" dirty="0" smtClean="0">
                <a:latin typeface="Arial" panose="020B0604020202020204" pitchFamily="34" charset="0"/>
                <a:cs typeface="Arial" panose="020B0604020202020204" pitchFamily="34" charset="0"/>
              </a:rPr>
              <a:t>La </a:t>
            </a:r>
            <a:r>
              <a:rPr lang="fr-FR" sz="4100" dirty="0" err="1" smtClean="0">
                <a:latin typeface="Arial" panose="020B0604020202020204" pitchFamily="34" charset="0"/>
                <a:cs typeface="Arial" panose="020B0604020202020204" pitchFamily="34" charset="0"/>
              </a:rPr>
              <a:t>flor</a:t>
            </a:r>
            <a:r>
              <a:rPr lang="fr-FR" sz="4100" dirty="0" smtClean="0">
                <a:latin typeface="Arial" panose="020B0604020202020204" pitchFamily="34" charset="0"/>
                <a:cs typeface="Arial" panose="020B0604020202020204" pitchFamily="34" charset="0"/>
              </a:rPr>
              <a:t> es un </a:t>
            </a:r>
            <a:r>
              <a:rPr lang="fr-FR" sz="4100" dirty="0" err="1" smtClean="0">
                <a:latin typeface="Arial" panose="020B0604020202020204" pitchFamily="34" charset="0"/>
                <a:cs typeface="Arial" panose="020B0604020202020204" pitchFamily="34" charset="0"/>
              </a:rPr>
              <a:t>órgano</a:t>
            </a:r>
            <a:r>
              <a:rPr lang="fr-FR" sz="4100" dirty="0" smtClean="0">
                <a:latin typeface="Arial" panose="020B0604020202020204" pitchFamily="34" charset="0"/>
                <a:cs typeface="Arial" panose="020B0604020202020204" pitchFamily="34" charset="0"/>
              </a:rPr>
              <a:t> que se </a:t>
            </a:r>
            <a:r>
              <a:rPr lang="fr-FR" sz="4100" dirty="0" err="1" smtClean="0">
                <a:latin typeface="Arial" panose="020B0604020202020204" pitchFamily="34" charset="0"/>
                <a:cs typeface="Arial" panose="020B0604020202020204" pitchFamily="34" charset="0"/>
              </a:rPr>
              <a:t>encuentra</a:t>
            </a:r>
            <a:r>
              <a:rPr lang="fr-FR" sz="4100" dirty="0" smtClean="0">
                <a:latin typeface="Arial" panose="020B0604020202020204" pitchFamily="34" charset="0"/>
                <a:cs typeface="Arial" panose="020B0604020202020204" pitchFamily="34" charset="0"/>
              </a:rPr>
              <a:t> </a:t>
            </a:r>
            <a:r>
              <a:rPr lang="fr-FR" sz="4100" dirty="0" err="1" smtClean="0">
                <a:latin typeface="Arial" panose="020B0604020202020204" pitchFamily="34" charset="0"/>
                <a:cs typeface="Arial" panose="020B0604020202020204" pitchFamily="34" charset="0"/>
              </a:rPr>
              <a:t>unido</a:t>
            </a:r>
            <a:r>
              <a:rPr lang="fr-FR" sz="4100" dirty="0" smtClean="0">
                <a:latin typeface="Arial" panose="020B0604020202020204" pitchFamily="34" charset="0"/>
                <a:cs typeface="Arial" panose="020B0604020202020204" pitchFamily="34" charset="0"/>
              </a:rPr>
              <a:t> al</a:t>
            </a:r>
          </a:p>
          <a:p>
            <a:pPr>
              <a:lnSpc>
                <a:spcPct val="90000"/>
              </a:lnSpc>
              <a:buNone/>
            </a:pPr>
            <a:r>
              <a:rPr lang="fr-FR" sz="4100" dirty="0" err="1">
                <a:latin typeface="Arial" panose="020B0604020202020204" pitchFamily="34" charset="0"/>
                <a:cs typeface="Arial" panose="020B0604020202020204" pitchFamily="34" charset="0"/>
              </a:rPr>
              <a:t>t</a:t>
            </a:r>
            <a:r>
              <a:rPr lang="fr-FR" sz="4100" dirty="0" err="1" smtClean="0">
                <a:latin typeface="Arial" panose="020B0604020202020204" pitchFamily="34" charset="0"/>
                <a:cs typeface="Arial" panose="020B0604020202020204" pitchFamily="34" charset="0"/>
              </a:rPr>
              <a:t>allo</a:t>
            </a:r>
            <a:r>
              <a:rPr lang="fr-FR" sz="4100" dirty="0" smtClean="0">
                <a:latin typeface="Arial" panose="020B0604020202020204" pitchFamily="34" charset="0"/>
                <a:cs typeface="Arial" panose="020B0604020202020204" pitchFamily="34" charset="0"/>
              </a:rPr>
              <a:t> </a:t>
            </a:r>
            <a:r>
              <a:rPr lang="fr-FR" sz="4100" dirty="0" err="1" smtClean="0">
                <a:latin typeface="Arial" panose="020B0604020202020204" pitchFamily="34" charset="0"/>
                <a:cs typeface="Arial" panose="020B0604020202020204" pitchFamily="34" charset="0"/>
              </a:rPr>
              <a:t>mediante</a:t>
            </a:r>
            <a:r>
              <a:rPr lang="fr-FR" sz="4100" dirty="0" smtClean="0">
                <a:latin typeface="Arial" panose="020B0604020202020204" pitchFamily="34" charset="0"/>
                <a:cs typeface="Arial" panose="020B0604020202020204" pitchFamily="34" charset="0"/>
              </a:rPr>
              <a:t> el </a:t>
            </a:r>
            <a:r>
              <a:rPr lang="fr-FR" sz="4100" dirty="0" err="1" smtClean="0">
                <a:latin typeface="Arial" panose="020B0604020202020204" pitchFamily="34" charset="0"/>
                <a:cs typeface="Arial" panose="020B0604020202020204" pitchFamily="34" charset="0"/>
              </a:rPr>
              <a:t>pedúnculo</a:t>
            </a:r>
            <a:r>
              <a:rPr lang="fr-FR" sz="4100" dirty="0" smtClean="0">
                <a:latin typeface="Arial" panose="020B0604020202020204" pitchFamily="34" charset="0"/>
                <a:cs typeface="Arial" panose="020B0604020202020204" pitchFamily="34" charset="0"/>
              </a:rPr>
              <a:t>.</a:t>
            </a:r>
          </a:p>
          <a:p>
            <a:pPr>
              <a:lnSpc>
                <a:spcPct val="90000"/>
              </a:lnSpc>
              <a:buNone/>
            </a:pPr>
            <a:r>
              <a:rPr lang="fr-FR" sz="4100" dirty="0" smtClean="0">
                <a:latin typeface="Arial" panose="020B0604020202020204" pitchFamily="34" charset="0"/>
                <a:cs typeface="Arial" panose="020B0604020202020204" pitchFamily="34" charset="0"/>
              </a:rPr>
              <a:t>Partes </a:t>
            </a:r>
            <a:r>
              <a:rPr lang="fr-FR" sz="4100" dirty="0" err="1" smtClean="0">
                <a:latin typeface="Arial" panose="020B0604020202020204" pitchFamily="34" charset="0"/>
                <a:cs typeface="Arial" panose="020B0604020202020204" pitchFamily="34" charset="0"/>
              </a:rPr>
              <a:t>externas</a:t>
            </a:r>
            <a:r>
              <a:rPr lang="fr-FR" sz="4100" dirty="0" smtClean="0">
                <a:latin typeface="Arial" panose="020B0604020202020204" pitchFamily="34" charset="0"/>
                <a:cs typeface="Arial" panose="020B0604020202020204" pitchFamily="34" charset="0"/>
              </a:rPr>
              <a:t> de una </a:t>
            </a:r>
            <a:r>
              <a:rPr lang="fr-FR" sz="4100" dirty="0" err="1" smtClean="0">
                <a:latin typeface="Arial" panose="020B0604020202020204" pitchFamily="34" charset="0"/>
                <a:cs typeface="Arial" panose="020B0604020202020204" pitchFamily="34" charset="0"/>
              </a:rPr>
              <a:t>flor</a:t>
            </a:r>
            <a:endParaRPr lang="fr-FR" sz="4100" dirty="0" smtClean="0">
              <a:latin typeface="Arial" panose="020B0604020202020204" pitchFamily="34" charset="0"/>
              <a:cs typeface="Arial" panose="020B0604020202020204" pitchFamily="34" charset="0"/>
            </a:endParaRPr>
          </a:p>
          <a:p>
            <a:pPr>
              <a:lnSpc>
                <a:spcPct val="90000"/>
              </a:lnSpc>
              <a:buNone/>
            </a:pPr>
            <a:r>
              <a:rPr lang="fr-FR" sz="4100" dirty="0" err="1" smtClean="0">
                <a:latin typeface="Arial" panose="020B0604020202020204" pitchFamily="34" charset="0"/>
                <a:cs typeface="Arial" panose="020B0604020202020204" pitchFamily="34" charset="0"/>
              </a:rPr>
              <a:t>Tiene</a:t>
            </a:r>
            <a:r>
              <a:rPr lang="fr-FR" sz="4100" dirty="0" smtClean="0">
                <a:latin typeface="Arial" panose="020B0604020202020204" pitchFamily="34" charset="0"/>
                <a:cs typeface="Arial" panose="020B0604020202020204" pitchFamily="34" charset="0"/>
              </a:rPr>
              <a:t> una envoltura </a:t>
            </a:r>
            <a:r>
              <a:rPr lang="fr-FR" sz="4100" dirty="0" err="1" smtClean="0">
                <a:latin typeface="Arial" panose="020B0604020202020204" pitchFamily="34" charset="0"/>
                <a:cs typeface="Arial" panose="020B0604020202020204" pitchFamily="34" charset="0"/>
              </a:rPr>
              <a:t>externa</a:t>
            </a:r>
            <a:r>
              <a:rPr lang="fr-FR" sz="4100" dirty="0" smtClean="0">
                <a:latin typeface="Arial" panose="020B0604020202020204" pitchFamily="34" charset="0"/>
                <a:cs typeface="Arial" panose="020B0604020202020204" pitchFamily="34" charset="0"/>
              </a:rPr>
              <a:t> que </a:t>
            </a:r>
            <a:r>
              <a:rPr lang="fr-FR" sz="4100" dirty="0" err="1" smtClean="0">
                <a:latin typeface="Arial" panose="020B0604020202020204" pitchFamily="34" charset="0"/>
                <a:cs typeface="Arial" panose="020B0604020202020204" pitchFamily="34" charset="0"/>
              </a:rPr>
              <a:t>recibe</a:t>
            </a:r>
            <a:r>
              <a:rPr lang="fr-FR" sz="4100" dirty="0" smtClean="0">
                <a:latin typeface="Arial" panose="020B0604020202020204" pitchFamily="34" charset="0"/>
                <a:cs typeface="Arial" panose="020B0604020202020204" pitchFamily="34" charset="0"/>
              </a:rPr>
              <a:t> nombre</a:t>
            </a:r>
          </a:p>
          <a:p>
            <a:pPr>
              <a:lnSpc>
                <a:spcPct val="90000"/>
              </a:lnSpc>
              <a:buNone/>
            </a:pPr>
            <a:r>
              <a:rPr lang="fr-FR" sz="4100" dirty="0" smtClean="0">
                <a:latin typeface="Arial" panose="020B0604020202020204" pitchFamily="34" charset="0"/>
                <a:cs typeface="Arial" panose="020B0604020202020204" pitchFamily="34" charset="0"/>
              </a:rPr>
              <a:t>de </a:t>
            </a:r>
            <a:r>
              <a:rPr lang="fr-FR" sz="4100" dirty="0" err="1" smtClean="0">
                <a:latin typeface="Arial" panose="020B0604020202020204" pitchFamily="34" charset="0"/>
                <a:cs typeface="Arial" panose="020B0604020202020204" pitchFamily="34" charset="0"/>
              </a:rPr>
              <a:t>cáliz</a:t>
            </a:r>
            <a:r>
              <a:rPr lang="fr-FR" sz="4100" dirty="0" smtClean="0">
                <a:latin typeface="Arial" panose="020B0604020202020204" pitchFamily="34" charset="0"/>
                <a:cs typeface="Arial" panose="020B0604020202020204" pitchFamily="34" charset="0"/>
              </a:rPr>
              <a:t>, </a:t>
            </a:r>
            <a:r>
              <a:rPr lang="fr-FR" sz="4100" dirty="0" err="1" smtClean="0">
                <a:latin typeface="Arial" panose="020B0604020202020204" pitchFamily="34" charset="0"/>
                <a:cs typeface="Arial" panose="020B0604020202020204" pitchFamily="34" charset="0"/>
              </a:rPr>
              <a:t>tiene</a:t>
            </a:r>
            <a:r>
              <a:rPr lang="fr-FR" sz="4100" dirty="0" smtClean="0">
                <a:latin typeface="Arial" panose="020B0604020202020204" pitchFamily="34" charset="0"/>
                <a:cs typeface="Arial" panose="020B0604020202020204" pitchFamily="34" charset="0"/>
              </a:rPr>
              <a:t> un </a:t>
            </a:r>
            <a:r>
              <a:rPr lang="fr-FR" sz="4100" dirty="0" err="1" smtClean="0">
                <a:latin typeface="Arial" panose="020B0604020202020204" pitchFamily="34" charset="0"/>
                <a:cs typeface="Arial" panose="020B0604020202020204" pitchFamily="34" charset="0"/>
              </a:rPr>
              <a:t>color</a:t>
            </a:r>
            <a:r>
              <a:rPr lang="fr-FR" sz="4100" dirty="0" smtClean="0">
                <a:latin typeface="Arial" panose="020B0604020202020204" pitchFamily="34" charset="0"/>
                <a:cs typeface="Arial" panose="020B0604020202020204" pitchFamily="34" charset="0"/>
              </a:rPr>
              <a:t> </a:t>
            </a:r>
            <a:r>
              <a:rPr lang="fr-FR" sz="4100" dirty="0" err="1" smtClean="0">
                <a:latin typeface="Arial" panose="020B0604020202020204" pitchFamily="34" charset="0"/>
                <a:cs typeface="Arial" panose="020B0604020202020204" pitchFamily="34" charset="0"/>
              </a:rPr>
              <a:t>verde</a:t>
            </a:r>
            <a:r>
              <a:rPr lang="fr-FR" sz="4100" dirty="0" smtClean="0">
                <a:latin typeface="Arial" panose="020B0604020202020204" pitchFamily="34" charset="0"/>
                <a:cs typeface="Arial" panose="020B0604020202020204" pitchFamily="34" charset="0"/>
              </a:rPr>
              <a:t>, la </a:t>
            </a:r>
            <a:r>
              <a:rPr lang="fr-FR" sz="4100" dirty="0" err="1" smtClean="0">
                <a:latin typeface="Arial" panose="020B0604020202020204" pitchFamily="34" charset="0"/>
                <a:cs typeface="Arial" panose="020B0604020202020204" pitchFamily="34" charset="0"/>
              </a:rPr>
              <a:t>siguiente</a:t>
            </a:r>
            <a:r>
              <a:rPr lang="fr-FR" sz="4100" dirty="0" smtClean="0">
                <a:latin typeface="Arial" panose="020B0604020202020204" pitchFamily="34" charset="0"/>
                <a:cs typeface="Arial" panose="020B0604020202020204" pitchFamily="34" charset="0"/>
              </a:rPr>
              <a:t> envoltura </a:t>
            </a:r>
            <a:r>
              <a:rPr lang="fr-FR" sz="4100" dirty="0" err="1" smtClean="0">
                <a:latin typeface="Arial" panose="020B0604020202020204" pitchFamily="34" charset="0"/>
                <a:cs typeface="Arial" panose="020B0604020202020204" pitchFamily="34" charset="0"/>
              </a:rPr>
              <a:t>está</a:t>
            </a:r>
            <a:r>
              <a:rPr lang="fr-FR" sz="4100" dirty="0" smtClean="0">
                <a:latin typeface="Arial" panose="020B0604020202020204" pitchFamily="34" charset="0"/>
                <a:cs typeface="Arial" panose="020B0604020202020204" pitchFamily="34" charset="0"/>
              </a:rPr>
              <a:t> </a:t>
            </a:r>
            <a:r>
              <a:rPr lang="fr-FR" sz="4100" dirty="0" err="1" smtClean="0">
                <a:latin typeface="Arial" panose="020B0604020202020204" pitchFamily="34" charset="0"/>
                <a:cs typeface="Arial" panose="020B0604020202020204" pitchFamily="34" charset="0"/>
              </a:rPr>
              <a:t>formada</a:t>
            </a:r>
            <a:r>
              <a:rPr lang="fr-FR" sz="4100" dirty="0" smtClean="0">
                <a:latin typeface="Arial" panose="020B0604020202020204" pitchFamily="34" charset="0"/>
                <a:cs typeface="Arial" panose="020B0604020202020204" pitchFamily="34" charset="0"/>
              </a:rPr>
              <a:t> por los </a:t>
            </a:r>
            <a:r>
              <a:rPr lang="fr-FR" sz="4100" dirty="0" err="1" smtClean="0">
                <a:latin typeface="Arial" panose="020B0604020202020204" pitchFamily="34" charset="0"/>
                <a:cs typeface="Arial" panose="020B0604020202020204" pitchFamily="34" charset="0"/>
              </a:rPr>
              <a:t>pétalos</a:t>
            </a:r>
            <a:r>
              <a:rPr lang="fr-FR" sz="4100" dirty="0" smtClean="0">
                <a:latin typeface="Arial" panose="020B0604020202020204" pitchFamily="34" charset="0"/>
                <a:cs typeface="Arial" panose="020B0604020202020204" pitchFamily="34" charset="0"/>
              </a:rPr>
              <a:t> y forma la </a:t>
            </a:r>
            <a:r>
              <a:rPr lang="fr-FR" sz="4100" dirty="0" err="1" smtClean="0">
                <a:latin typeface="Arial" panose="020B0604020202020204" pitchFamily="34" charset="0"/>
                <a:cs typeface="Arial" panose="020B0604020202020204" pitchFamily="34" charset="0"/>
              </a:rPr>
              <a:t>corola</a:t>
            </a:r>
            <a:r>
              <a:rPr lang="fr-FR" sz="4100" dirty="0"/>
              <a:t> </a:t>
            </a:r>
            <a:r>
              <a:rPr lang="fr-FR" sz="4100" dirty="0" smtClean="0"/>
              <a:t>y es </a:t>
            </a:r>
            <a:r>
              <a:rPr lang="fr-FR" sz="4100" dirty="0" err="1" smtClean="0"/>
              <a:t>vistosa</a:t>
            </a:r>
            <a:r>
              <a:rPr lang="fr-FR" sz="4100" dirty="0"/>
              <a:t> </a:t>
            </a:r>
            <a:r>
              <a:rPr lang="fr-FR" sz="4100" dirty="0" smtClean="0"/>
              <a:t>y </a:t>
            </a:r>
            <a:r>
              <a:rPr lang="fr-FR" sz="4100" dirty="0" err="1" smtClean="0"/>
              <a:t>protege</a:t>
            </a:r>
            <a:r>
              <a:rPr lang="fr-FR" sz="4100" dirty="0" smtClean="0"/>
              <a:t> a </a:t>
            </a:r>
            <a:r>
              <a:rPr lang="fr-FR" sz="4100" dirty="0" err="1" smtClean="0"/>
              <a:t>gineceo</a:t>
            </a:r>
            <a:r>
              <a:rPr lang="fr-FR" sz="4100" dirty="0" smtClean="0"/>
              <a:t> y </a:t>
            </a:r>
            <a:r>
              <a:rPr lang="fr-FR" sz="4100" dirty="0" err="1" smtClean="0"/>
              <a:t>androceo</a:t>
            </a:r>
            <a:r>
              <a:rPr lang="fr-FR" sz="4100" dirty="0" smtClean="0"/>
              <a:t>.</a:t>
            </a:r>
          </a:p>
          <a:p>
            <a:pPr>
              <a:lnSpc>
                <a:spcPct val="90000"/>
              </a:lnSpc>
              <a:buNone/>
            </a:pPr>
            <a:endParaRPr lang="fr-FR" sz="4100" dirty="0" smtClean="0"/>
          </a:p>
          <a:p>
            <a:pPr>
              <a:lnSpc>
                <a:spcPct val="90000"/>
              </a:lnSpc>
              <a:buNone/>
            </a:pPr>
            <a:endParaRPr lang="fr-FR" dirty="0" smtClean="0"/>
          </a:p>
          <a:p>
            <a:pPr>
              <a:lnSpc>
                <a:spcPct val="90000"/>
              </a:lnSpc>
              <a:buNone/>
            </a:pPr>
            <a:r>
              <a:rPr lang="fr-FR" dirty="0" smtClean="0"/>
              <a:t> </a:t>
            </a: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Tree>
    <p:extLst>
      <p:ext uri="{BB962C8B-B14F-4D97-AF65-F5344CB8AC3E}">
        <p14:creationId xmlns:p14="http://schemas.microsoft.com/office/powerpoint/2010/main" val="2974936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95536" y="692696"/>
            <a:ext cx="8219256" cy="1143000"/>
          </a:xfrm>
        </p:spPr>
        <p:txBody>
          <a:bodyPr>
            <a:normAutofit/>
          </a:bodyPr>
          <a:lstStyle/>
          <a:p>
            <a:r>
              <a:rPr lang="es-MX" dirty="0" smtClean="0"/>
              <a:t> </a:t>
            </a:r>
            <a:endParaRPr lang="es-MX" dirty="0"/>
          </a:p>
        </p:txBody>
      </p:sp>
      <p:sp>
        <p:nvSpPr>
          <p:cNvPr id="3" name="2 Marcador de contenido"/>
          <p:cNvSpPr>
            <a:spLocks noGrp="1"/>
          </p:cNvSpPr>
          <p:nvPr>
            <p:ph idx="1"/>
          </p:nvPr>
        </p:nvSpPr>
        <p:spPr>
          <a:xfrm>
            <a:off x="467544" y="908720"/>
            <a:ext cx="8229600" cy="5433467"/>
          </a:xfrm>
        </p:spPr>
        <p:txBody>
          <a:bodyPr>
            <a:normAutofit/>
          </a:bodyPr>
          <a:lstStyle/>
          <a:p>
            <a:pPr marL="0" indent="0">
              <a:lnSpc>
                <a:spcPct val="90000"/>
              </a:lnSpc>
              <a:buNone/>
            </a:pPr>
            <a:r>
              <a:rPr lang="en-US" sz="2400" b="1" dirty="0" err="1" smtClean="0">
                <a:effectLst>
                  <a:outerShdw blurRad="38100" dist="38100" dir="2700000" algn="tl">
                    <a:srgbClr val="000000">
                      <a:alpha val="43137"/>
                    </a:srgbClr>
                  </a:outerShdw>
                </a:effectLst>
                <a:latin typeface="Arial" pitchFamily="34" charset="0"/>
                <a:cs typeface="Arial" pitchFamily="34" charset="0"/>
              </a:rPr>
              <a:t>Androceo</a:t>
            </a:r>
            <a:endParaRPr lang="en-US" sz="2400" b="1" dirty="0" smtClean="0">
              <a:effectLst>
                <a:outerShdw blurRad="38100" dist="38100" dir="2700000" algn="tl">
                  <a:srgbClr val="000000">
                    <a:alpha val="43137"/>
                  </a:srgbClr>
                </a:outerShdw>
              </a:effectLst>
              <a:latin typeface="Arial" pitchFamily="34" charset="0"/>
              <a:cs typeface="Arial" pitchFamily="34" charset="0"/>
            </a:endParaRPr>
          </a:p>
          <a:p>
            <a:pPr marL="0" indent="0">
              <a:lnSpc>
                <a:spcPct val="90000"/>
              </a:lnSpc>
              <a:buNone/>
            </a:pPr>
            <a:r>
              <a:rPr lang="en-US" sz="2400" b="1" dirty="0" err="1" smtClean="0">
                <a:effectLst>
                  <a:outerShdw blurRad="38100" dist="38100" dir="2700000" algn="tl">
                    <a:srgbClr val="000000">
                      <a:alpha val="43137"/>
                    </a:srgbClr>
                  </a:outerShdw>
                </a:effectLst>
                <a:latin typeface="Arial" pitchFamily="34" charset="0"/>
                <a:cs typeface="Arial" pitchFamily="34" charset="0"/>
              </a:rPr>
              <a:t>También</a:t>
            </a:r>
            <a:r>
              <a:rPr lang="en-US" sz="2400" b="1" dirty="0" smtClean="0">
                <a:effectLst>
                  <a:outerShdw blurRad="38100" dist="38100" dir="2700000" algn="tl">
                    <a:srgbClr val="000000">
                      <a:alpha val="43137"/>
                    </a:srgbClr>
                  </a:outerShdw>
                </a:effectLst>
                <a:latin typeface="Arial" pitchFamily="34" charset="0"/>
                <a:cs typeface="Arial" pitchFamily="34" charset="0"/>
              </a:rPr>
              <a:t> </a:t>
            </a:r>
            <a:r>
              <a:rPr lang="en-US" sz="2400" b="1" dirty="0" err="1" smtClean="0">
                <a:effectLst>
                  <a:outerShdw blurRad="38100" dist="38100" dir="2700000" algn="tl">
                    <a:srgbClr val="000000">
                      <a:alpha val="43137"/>
                    </a:srgbClr>
                  </a:outerShdw>
                </a:effectLst>
                <a:latin typeface="Arial" pitchFamily="34" charset="0"/>
                <a:cs typeface="Arial" pitchFamily="34" charset="0"/>
              </a:rPr>
              <a:t>recibe</a:t>
            </a:r>
            <a:r>
              <a:rPr lang="en-US" sz="2400" b="1" dirty="0" smtClean="0">
                <a:effectLst>
                  <a:outerShdw blurRad="38100" dist="38100" dir="2700000" algn="tl">
                    <a:srgbClr val="000000">
                      <a:alpha val="43137"/>
                    </a:srgbClr>
                  </a:outerShdw>
                </a:effectLst>
                <a:latin typeface="Arial" pitchFamily="34" charset="0"/>
                <a:cs typeface="Arial" pitchFamily="34" charset="0"/>
              </a:rPr>
              <a:t> el </a:t>
            </a:r>
            <a:r>
              <a:rPr lang="en-US" sz="2400" b="1" dirty="0" err="1" smtClean="0">
                <a:effectLst>
                  <a:outerShdw blurRad="38100" dist="38100" dir="2700000" algn="tl">
                    <a:srgbClr val="000000">
                      <a:alpha val="43137"/>
                    </a:srgbClr>
                  </a:outerShdw>
                </a:effectLst>
                <a:latin typeface="Arial" pitchFamily="34" charset="0"/>
                <a:cs typeface="Arial" pitchFamily="34" charset="0"/>
              </a:rPr>
              <a:t>nombre</a:t>
            </a:r>
            <a:r>
              <a:rPr lang="en-US" sz="2400" b="1" dirty="0" smtClean="0">
                <a:effectLst>
                  <a:outerShdw blurRad="38100" dist="38100" dir="2700000" algn="tl">
                    <a:srgbClr val="000000">
                      <a:alpha val="43137"/>
                    </a:srgbClr>
                  </a:outerShdw>
                </a:effectLst>
                <a:latin typeface="Arial" pitchFamily="34" charset="0"/>
                <a:cs typeface="Arial" pitchFamily="34" charset="0"/>
              </a:rPr>
              <a:t> de </a:t>
            </a:r>
            <a:r>
              <a:rPr lang="en-US" sz="2400" b="1" dirty="0" err="1" smtClean="0">
                <a:effectLst>
                  <a:outerShdw blurRad="38100" dist="38100" dir="2700000" algn="tl">
                    <a:srgbClr val="000000">
                      <a:alpha val="43137"/>
                    </a:srgbClr>
                  </a:outerShdw>
                </a:effectLst>
                <a:latin typeface="Arial" pitchFamily="34" charset="0"/>
                <a:cs typeface="Arial" pitchFamily="34" charset="0"/>
              </a:rPr>
              <a:t>estambre</a:t>
            </a:r>
            <a:r>
              <a:rPr lang="en-US" sz="2400" b="1" dirty="0" smtClean="0">
                <a:effectLst>
                  <a:outerShdw blurRad="38100" dist="38100" dir="2700000" algn="tl">
                    <a:srgbClr val="000000">
                      <a:alpha val="43137"/>
                    </a:srgbClr>
                  </a:outerShdw>
                </a:effectLst>
                <a:latin typeface="Arial" pitchFamily="34" charset="0"/>
                <a:cs typeface="Arial" pitchFamily="34" charset="0"/>
              </a:rPr>
              <a:t>, se le </a:t>
            </a:r>
            <a:r>
              <a:rPr lang="en-US" sz="2400" b="1" dirty="0" err="1" smtClean="0">
                <a:effectLst>
                  <a:outerShdw blurRad="38100" dist="38100" dir="2700000" algn="tl">
                    <a:srgbClr val="000000">
                      <a:alpha val="43137"/>
                    </a:srgbClr>
                  </a:outerShdw>
                </a:effectLst>
                <a:latin typeface="Arial" pitchFamily="34" charset="0"/>
                <a:cs typeface="Arial" pitchFamily="34" charset="0"/>
              </a:rPr>
              <a:t>considera</a:t>
            </a:r>
            <a:r>
              <a:rPr lang="en-US" sz="2400" b="1" dirty="0" smtClean="0">
                <a:effectLst>
                  <a:outerShdw blurRad="38100" dist="38100" dir="2700000" algn="tl">
                    <a:srgbClr val="000000">
                      <a:alpha val="43137"/>
                    </a:srgbClr>
                  </a:outerShdw>
                </a:effectLst>
                <a:latin typeface="Arial" pitchFamily="34" charset="0"/>
                <a:cs typeface="Arial" pitchFamily="34" charset="0"/>
              </a:rPr>
              <a:t> el </a:t>
            </a:r>
            <a:r>
              <a:rPr lang="en-US" sz="2400" b="1" dirty="0" err="1" smtClean="0">
                <a:effectLst>
                  <a:outerShdw blurRad="38100" dist="38100" dir="2700000" algn="tl">
                    <a:srgbClr val="000000">
                      <a:alpha val="43137"/>
                    </a:srgbClr>
                  </a:outerShdw>
                </a:effectLst>
                <a:latin typeface="Arial" pitchFamily="34" charset="0"/>
                <a:cs typeface="Arial" pitchFamily="34" charset="0"/>
              </a:rPr>
              <a:t>órgano</a:t>
            </a:r>
            <a:r>
              <a:rPr lang="en-US" sz="2400" b="1" dirty="0" smtClean="0">
                <a:effectLst>
                  <a:outerShdw blurRad="38100" dist="38100" dir="2700000" algn="tl">
                    <a:srgbClr val="000000">
                      <a:alpha val="43137"/>
                    </a:srgbClr>
                  </a:outerShdw>
                </a:effectLst>
                <a:latin typeface="Arial" pitchFamily="34" charset="0"/>
                <a:cs typeface="Arial" pitchFamily="34" charset="0"/>
              </a:rPr>
              <a:t> </a:t>
            </a:r>
            <a:r>
              <a:rPr lang="en-US" sz="2400" b="1" dirty="0" err="1" smtClean="0">
                <a:effectLst>
                  <a:outerShdw blurRad="38100" dist="38100" dir="2700000" algn="tl">
                    <a:srgbClr val="000000">
                      <a:alpha val="43137"/>
                    </a:srgbClr>
                  </a:outerShdw>
                </a:effectLst>
                <a:latin typeface="Arial" pitchFamily="34" charset="0"/>
                <a:cs typeface="Arial" pitchFamily="34" charset="0"/>
              </a:rPr>
              <a:t>masculino</a:t>
            </a:r>
            <a:r>
              <a:rPr lang="en-US" sz="2400" b="1" dirty="0" smtClean="0">
                <a:effectLst>
                  <a:outerShdw blurRad="38100" dist="38100" dir="2700000" algn="tl">
                    <a:srgbClr val="000000">
                      <a:alpha val="43137"/>
                    </a:srgbClr>
                  </a:outerShdw>
                </a:effectLst>
                <a:latin typeface="Arial" pitchFamily="34" charset="0"/>
                <a:cs typeface="Arial" pitchFamily="34" charset="0"/>
              </a:rPr>
              <a:t> de las </a:t>
            </a:r>
            <a:r>
              <a:rPr lang="en-US" sz="2400" b="1" dirty="0" err="1" smtClean="0">
                <a:effectLst>
                  <a:outerShdw blurRad="38100" dist="38100" dir="2700000" algn="tl">
                    <a:srgbClr val="000000">
                      <a:alpha val="43137"/>
                    </a:srgbClr>
                  </a:outerShdw>
                </a:effectLst>
                <a:latin typeface="Arial" pitchFamily="34" charset="0"/>
                <a:cs typeface="Arial" pitchFamily="34" charset="0"/>
              </a:rPr>
              <a:t>fanérogamas</a:t>
            </a:r>
            <a:r>
              <a:rPr lang="en-US" sz="2400" b="1" dirty="0" smtClean="0">
                <a:effectLst>
                  <a:outerShdw blurRad="38100" dist="38100" dir="2700000" algn="tl">
                    <a:srgbClr val="000000">
                      <a:alpha val="43137"/>
                    </a:srgbClr>
                  </a:outerShdw>
                </a:effectLst>
                <a:latin typeface="Arial" pitchFamily="34" charset="0"/>
                <a:cs typeface="Arial" pitchFamily="34" charset="0"/>
              </a:rPr>
              <a:t> </a:t>
            </a:r>
            <a:r>
              <a:rPr lang="en-US" sz="2400" b="1" dirty="0" err="1" smtClean="0">
                <a:effectLst>
                  <a:outerShdw blurRad="38100" dist="38100" dir="2700000" algn="tl">
                    <a:srgbClr val="000000">
                      <a:alpha val="43137"/>
                    </a:srgbClr>
                  </a:outerShdw>
                </a:effectLst>
                <a:latin typeface="Arial" pitchFamily="34" charset="0"/>
                <a:cs typeface="Arial" pitchFamily="34" charset="0"/>
              </a:rPr>
              <a:t>consta</a:t>
            </a:r>
            <a:r>
              <a:rPr lang="en-US" sz="2400" b="1" dirty="0" smtClean="0">
                <a:effectLst>
                  <a:outerShdw blurRad="38100" dist="38100" dir="2700000" algn="tl">
                    <a:srgbClr val="000000">
                      <a:alpha val="43137"/>
                    </a:srgbClr>
                  </a:outerShdw>
                </a:effectLst>
                <a:latin typeface="Arial" pitchFamily="34" charset="0"/>
                <a:cs typeface="Arial" pitchFamily="34" charset="0"/>
              </a:rPr>
              <a:t> de dos </a:t>
            </a:r>
            <a:r>
              <a:rPr lang="en-US" sz="2400" b="1" dirty="0" err="1" smtClean="0">
                <a:effectLst>
                  <a:outerShdw blurRad="38100" dist="38100" dir="2700000" algn="tl">
                    <a:srgbClr val="000000">
                      <a:alpha val="43137"/>
                    </a:srgbClr>
                  </a:outerShdw>
                </a:effectLst>
                <a:latin typeface="Arial" pitchFamily="34" charset="0"/>
                <a:cs typeface="Arial" pitchFamily="34" charset="0"/>
              </a:rPr>
              <a:t>partes</a:t>
            </a:r>
            <a:r>
              <a:rPr lang="en-US" sz="2400" b="1" dirty="0" smtClean="0">
                <a:effectLst>
                  <a:outerShdw blurRad="38100" dist="38100" dir="2700000" algn="tl">
                    <a:srgbClr val="000000">
                      <a:alpha val="43137"/>
                    </a:srgbClr>
                  </a:outerShdw>
                </a:effectLst>
                <a:latin typeface="Arial" pitchFamily="34" charset="0"/>
                <a:cs typeface="Arial" pitchFamily="34" charset="0"/>
              </a:rPr>
              <a:t> que son </a:t>
            </a:r>
            <a:r>
              <a:rPr lang="en-US" sz="2400" b="1" dirty="0" err="1" smtClean="0">
                <a:effectLst>
                  <a:outerShdw blurRad="38100" dist="38100" dir="2700000" algn="tl">
                    <a:srgbClr val="000000">
                      <a:alpha val="43137"/>
                    </a:srgbClr>
                  </a:outerShdw>
                </a:effectLst>
                <a:latin typeface="Arial" pitchFamily="34" charset="0"/>
                <a:cs typeface="Arial" pitchFamily="34" charset="0"/>
              </a:rPr>
              <a:t>filamento</a:t>
            </a:r>
            <a:r>
              <a:rPr lang="en-US" sz="2400" b="1" dirty="0" smtClean="0">
                <a:effectLst>
                  <a:outerShdw blurRad="38100" dist="38100" dir="2700000" algn="tl">
                    <a:srgbClr val="000000">
                      <a:alpha val="43137"/>
                    </a:srgbClr>
                  </a:outerShdw>
                </a:effectLst>
                <a:latin typeface="Arial" pitchFamily="34" charset="0"/>
                <a:cs typeface="Arial" pitchFamily="34" charset="0"/>
              </a:rPr>
              <a:t> y </a:t>
            </a:r>
            <a:r>
              <a:rPr lang="en-US" sz="2400" b="1" dirty="0" err="1" smtClean="0">
                <a:effectLst>
                  <a:outerShdw blurRad="38100" dist="38100" dir="2700000" algn="tl">
                    <a:srgbClr val="000000">
                      <a:alpha val="43137"/>
                    </a:srgbClr>
                  </a:outerShdw>
                </a:effectLst>
                <a:latin typeface="Arial" pitchFamily="34" charset="0"/>
                <a:cs typeface="Arial" pitchFamily="34" charset="0"/>
              </a:rPr>
              <a:t>antera</a:t>
            </a:r>
            <a:r>
              <a:rPr lang="en-US" sz="2400" b="1" dirty="0" smtClean="0">
                <a:effectLst>
                  <a:outerShdw blurRad="38100" dist="38100" dir="2700000" algn="tl">
                    <a:srgbClr val="000000">
                      <a:alpha val="43137"/>
                    </a:srgbClr>
                  </a:outerShdw>
                </a:effectLst>
                <a:latin typeface="Arial" pitchFamily="34" charset="0"/>
                <a:cs typeface="Arial" pitchFamily="34" charset="0"/>
              </a:rPr>
              <a:t>, </a:t>
            </a:r>
            <a:r>
              <a:rPr lang="en-US" sz="2400" b="1" dirty="0" err="1" smtClean="0">
                <a:effectLst>
                  <a:outerShdw blurRad="38100" dist="38100" dir="2700000" algn="tl">
                    <a:srgbClr val="000000">
                      <a:alpha val="43137"/>
                    </a:srgbClr>
                  </a:outerShdw>
                </a:effectLst>
                <a:latin typeface="Arial" pitchFamily="34" charset="0"/>
                <a:cs typeface="Arial" pitchFamily="34" charset="0"/>
              </a:rPr>
              <a:t>ésta</a:t>
            </a:r>
            <a:r>
              <a:rPr lang="en-US" sz="2400" b="1" dirty="0" smtClean="0">
                <a:effectLst>
                  <a:outerShdw blurRad="38100" dist="38100" dir="2700000" algn="tl">
                    <a:srgbClr val="000000">
                      <a:alpha val="43137"/>
                    </a:srgbClr>
                  </a:outerShdw>
                </a:effectLst>
                <a:latin typeface="Arial" pitchFamily="34" charset="0"/>
                <a:cs typeface="Arial" pitchFamily="34" charset="0"/>
              </a:rPr>
              <a:t> </a:t>
            </a:r>
            <a:r>
              <a:rPr lang="en-US" sz="2400" b="1" dirty="0" err="1" smtClean="0">
                <a:effectLst>
                  <a:outerShdw blurRad="38100" dist="38100" dir="2700000" algn="tl">
                    <a:srgbClr val="000000">
                      <a:alpha val="43137"/>
                    </a:srgbClr>
                  </a:outerShdw>
                </a:effectLst>
                <a:latin typeface="Arial" pitchFamily="34" charset="0"/>
                <a:cs typeface="Arial" pitchFamily="34" charset="0"/>
              </a:rPr>
              <a:t>última</a:t>
            </a:r>
            <a:r>
              <a:rPr lang="en-US" sz="2400" b="1" dirty="0" smtClean="0">
                <a:effectLst>
                  <a:outerShdw blurRad="38100" dist="38100" dir="2700000" algn="tl">
                    <a:srgbClr val="000000">
                      <a:alpha val="43137"/>
                    </a:srgbClr>
                  </a:outerShdw>
                </a:effectLst>
                <a:latin typeface="Arial" pitchFamily="34" charset="0"/>
                <a:cs typeface="Arial" pitchFamily="34" charset="0"/>
              </a:rPr>
              <a:t> </a:t>
            </a:r>
            <a:r>
              <a:rPr lang="en-US" sz="2400" b="1" dirty="0" err="1" smtClean="0">
                <a:effectLst>
                  <a:outerShdw blurRad="38100" dist="38100" dir="2700000" algn="tl">
                    <a:srgbClr val="000000">
                      <a:alpha val="43137"/>
                    </a:srgbClr>
                  </a:outerShdw>
                </a:effectLst>
                <a:latin typeface="Arial" pitchFamily="34" charset="0"/>
                <a:cs typeface="Arial" pitchFamily="34" charset="0"/>
              </a:rPr>
              <a:t>contiene</a:t>
            </a:r>
            <a:r>
              <a:rPr lang="en-US" sz="2400" b="1" dirty="0" smtClean="0">
                <a:effectLst>
                  <a:outerShdw blurRad="38100" dist="38100" dir="2700000" algn="tl">
                    <a:srgbClr val="000000">
                      <a:alpha val="43137"/>
                    </a:srgbClr>
                  </a:outerShdw>
                </a:effectLst>
                <a:latin typeface="Arial" pitchFamily="34" charset="0"/>
                <a:cs typeface="Arial" pitchFamily="34" charset="0"/>
              </a:rPr>
              <a:t> al </a:t>
            </a:r>
            <a:r>
              <a:rPr lang="en-US" sz="2400" b="1" dirty="0" err="1" smtClean="0">
                <a:effectLst>
                  <a:outerShdw blurRad="38100" dist="38100" dir="2700000" algn="tl">
                    <a:srgbClr val="000000">
                      <a:alpha val="43137"/>
                    </a:srgbClr>
                  </a:outerShdw>
                </a:effectLst>
                <a:latin typeface="Arial" pitchFamily="34" charset="0"/>
                <a:cs typeface="Arial" pitchFamily="34" charset="0"/>
              </a:rPr>
              <a:t>polen</a:t>
            </a:r>
            <a:r>
              <a:rPr lang="en-US" sz="2400" b="1" dirty="0">
                <a:effectLst>
                  <a:outerShdw blurRad="38100" dist="38100" dir="2700000" algn="tl">
                    <a:srgbClr val="000000">
                      <a:alpha val="43137"/>
                    </a:srgbClr>
                  </a:outerShdw>
                </a:effectLst>
                <a:latin typeface="Arial" pitchFamily="34" charset="0"/>
                <a:cs typeface="Arial" pitchFamily="34" charset="0"/>
              </a:rPr>
              <a:t> </a:t>
            </a:r>
            <a:r>
              <a:rPr lang="en-US" sz="2400" b="1" dirty="0" smtClean="0">
                <a:effectLst>
                  <a:outerShdw blurRad="38100" dist="38100" dir="2700000" algn="tl">
                    <a:srgbClr val="000000">
                      <a:alpha val="43137"/>
                    </a:srgbClr>
                  </a:outerShdw>
                </a:effectLst>
                <a:latin typeface="Arial" pitchFamily="34" charset="0"/>
                <a:cs typeface="Arial" pitchFamily="34" charset="0"/>
              </a:rPr>
              <a:t>(</a:t>
            </a:r>
            <a:r>
              <a:rPr lang="en-US" sz="2400" b="1" dirty="0" err="1" smtClean="0">
                <a:effectLst>
                  <a:outerShdw blurRad="38100" dist="38100" dir="2700000" algn="tl">
                    <a:srgbClr val="000000">
                      <a:alpha val="43137"/>
                    </a:srgbClr>
                  </a:outerShdw>
                </a:effectLst>
                <a:latin typeface="Arial" pitchFamily="34" charset="0"/>
                <a:cs typeface="Arial" pitchFamily="34" charset="0"/>
              </a:rPr>
              <a:t>polvo</a:t>
            </a:r>
            <a:r>
              <a:rPr lang="en-US" sz="2400" b="1" dirty="0" smtClean="0">
                <a:effectLst>
                  <a:outerShdw blurRad="38100" dist="38100" dir="2700000" algn="tl">
                    <a:srgbClr val="000000">
                      <a:alpha val="43137"/>
                    </a:srgbClr>
                  </a:outerShdw>
                </a:effectLst>
                <a:latin typeface="Arial" pitchFamily="34" charset="0"/>
                <a:cs typeface="Arial" pitchFamily="34" charset="0"/>
              </a:rPr>
              <a:t> de color </a:t>
            </a:r>
            <a:r>
              <a:rPr lang="en-US" sz="2400" b="1" dirty="0" err="1" smtClean="0">
                <a:effectLst>
                  <a:outerShdw blurRad="38100" dist="38100" dir="2700000" algn="tl">
                    <a:srgbClr val="000000">
                      <a:alpha val="43137"/>
                    </a:srgbClr>
                  </a:outerShdw>
                </a:effectLst>
                <a:latin typeface="Arial" pitchFamily="34" charset="0"/>
                <a:cs typeface="Arial" pitchFamily="34" charset="0"/>
              </a:rPr>
              <a:t>amarillo</a:t>
            </a:r>
            <a:r>
              <a:rPr lang="en-US" sz="2400" b="1" dirty="0" smtClean="0">
                <a:effectLst>
                  <a:outerShdw blurRad="38100" dist="38100" dir="2700000" algn="tl">
                    <a:srgbClr val="000000">
                      <a:alpha val="43137"/>
                    </a:srgbClr>
                  </a:outerShdw>
                </a:effectLst>
                <a:latin typeface="Arial" pitchFamily="34" charset="0"/>
                <a:cs typeface="Arial" pitchFamily="34" charset="0"/>
              </a:rPr>
              <a:t>).</a:t>
            </a:r>
          </a:p>
          <a:p>
            <a:pPr marL="0" indent="0">
              <a:lnSpc>
                <a:spcPct val="90000"/>
              </a:lnSpc>
              <a:buNone/>
            </a:pPr>
            <a:endParaRPr lang="en-US" sz="2400" b="1" dirty="0" smtClean="0">
              <a:effectLst>
                <a:outerShdw blurRad="38100" dist="38100" dir="2700000" algn="tl">
                  <a:srgbClr val="000000">
                    <a:alpha val="43137"/>
                  </a:srgbClr>
                </a:outerShdw>
              </a:effectLst>
              <a:latin typeface="Arial" pitchFamily="34" charset="0"/>
              <a:cs typeface="Arial" pitchFamily="34" charset="0"/>
            </a:endParaRPr>
          </a:p>
          <a:p>
            <a:pPr marL="0" indent="0">
              <a:lnSpc>
                <a:spcPct val="90000"/>
              </a:lnSpc>
              <a:buNone/>
            </a:pPr>
            <a:r>
              <a:rPr lang="en-US" sz="2400" b="1" dirty="0" smtClean="0">
                <a:effectLst>
                  <a:outerShdw blurRad="38100" dist="38100" dir="2700000" algn="tl">
                    <a:srgbClr val="000000">
                      <a:alpha val="43137"/>
                    </a:srgbClr>
                  </a:outerShdw>
                </a:effectLst>
                <a:latin typeface="Arial" pitchFamily="34" charset="0"/>
                <a:cs typeface="Arial" pitchFamily="34" charset="0"/>
              </a:rPr>
              <a:t>El </a:t>
            </a:r>
            <a:r>
              <a:rPr lang="en-US" sz="2400" b="1" dirty="0" err="1" smtClean="0">
                <a:effectLst>
                  <a:outerShdw blurRad="38100" dist="38100" dir="2700000" algn="tl">
                    <a:srgbClr val="000000">
                      <a:alpha val="43137"/>
                    </a:srgbClr>
                  </a:outerShdw>
                </a:effectLst>
                <a:latin typeface="Arial" pitchFamily="34" charset="0"/>
                <a:cs typeface="Arial" pitchFamily="34" charset="0"/>
              </a:rPr>
              <a:t>filamento</a:t>
            </a:r>
            <a:r>
              <a:rPr lang="en-US" sz="2400" b="1" dirty="0" smtClean="0">
                <a:effectLst>
                  <a:outerShdw blurRad="38100" dist="38100" dir="2700000" algn="tl">
                    <a:srgbClr val="000000">
                      <a:alpha val="43137"/>
                    </a:srgbClr>
                  </a:outerShdw>
                </a:effectLst>
                <a:latin typeface="Arial" pitchFamily="34" charset="0"/>
                <a:cs typeface="Arial" pitchFamily="34" charset="0"/>
              </a:rPr>
              <a:t> puede </a:t>
            </a:r>
            <a:r>
              <a:rPr lang="en-US" sz="2400" b="1" dirty="0" err="1" smtClean="0">
                <a:effectLst>
                  <a:outerShdw blurRad="38100" dist="38100" dir="2700000" algn="tl">
                    <a:srgbClr val="000000">
                      <a:alpha val="43137"/>
                    </a:srgbClr>
                  </a:outerShdw>
                </a:effectLst>
                <a:latin typeface="Arial" pitchFamily="34" charset="0"/>
                <a:cs typeface="Arial" pitchFamily="34" charset="0"/>
              </a:rPr>
              <a:t>tener</a:t>
            </a:r>
            <a:r>
              <a:rPr lang="en-US" sz="2400" b="1" dirty="0" smtClean="0">
                <a:effectLst>
                  <a:outerShdw blurRad="38100" dist="38100" dir="2700000" algn="tl">
                    <a:srgbClr val="000000">
                      <a:alpha val="43137"/>
                    </a:srgbClr>
                  </a:outerShdw>
                </a:effectLst>
                <a:latin typeface="Arial" pitchFamily="34" charset="0"/>
                <a:cs typeface="Arial" pitchFamily="34" charset="0"/>
              </a:rPr>
              <a:t> </a:t>
            </a:r>
            <a:r>
              <a:rPr lang="en-US" sz="2400" b="1" dirty="0" err="1" smtClean="0">
                <a:effectLst>
                  <a:outerShdw blurRad="38100" dist="38100" dir="2700000" algn="tl">
                    <a:srgbClr val="000000">
                      <a:alpha val="43137"/>
                    </a:srgbClr>
                  </a:outerShdw>
                </a:effectLst>
                <a:latin typeface="Arial" pitchFamily="34" charset="0"/>
                <a:cs typeface="Arial" pitchFamily="34" charset="0"/>
              </a:rPr>
              <a:t>diversos</a:t>
            </a:r>
            <a:r>
              <a:rPr lang="en-US" sz="2400" b="1" dirty="0" smtClean="0">
                <a:effectLst>
                  <a:outerShdw blurRad="38100" dist="38100" dir="2700000" algn="tl">
                    <a:srgbClr val="000000">
                      <a:alpha val="43137"/>
                    </a:srgbClr>
                  </a:outerShdw>
                </a:effectLst>
                <a:latin typeface="Arial" pitchFamily="34" charset="0"/>
                <a:cs typeface="Arial" pitchFamily="34" charset="0"/>
              </a:rPr>
              <a:t> </a:t>
            </a:r>
            <a:r>
              <a:rPr lang="en-US" sz="2400" b="1" dirty="0" err="1" smtClean="0">
                <a:effectLst>
                  <a:outerShdw blurRad="38100" dist="38100" dir="2700000" algn="tl">
                    <a:srgbClr val="000000">
                      <a:alpha val="43137"/>
                    </a:srgbClr>
                  </a:outerShdw>
                </a:effectLst>
                <a:latin typeface="Arial" pitchFamily="34" charset="0"/>
                <a:cs typeface="Arial" pitchFamily="34" charset="0"/>
              </a:rPr>
              <a:t>tamaños</a:t>
            </a:r>
            <a:r>
              <a:rPr lang="en-US" sz="2400" b="1" dirty="0" smtClean="0">
                <a:effectLst>
                  <a:outerShdw blurRad="38100" dist="38100" dir="2700000" algn="tl">
                    <a:srgbClr val="000000">
                      <a:alpha val="43137"/>
                    </a:srgbClr>
                  </a:outerShdw>
                </a:effectLst>
                <a:latin typeface="Arial" pitchFamily="34" charset="0"/>
                <a:cs typeface="Arial" pitchFamily="34" charset="0"/>
              </a:rPr>
              <a:t> y </a:t>
            </a:r>
            <a:r>
              <a:rPr lang="en-US" sz="2400" b="1" dirty="0" err="1" smtClean="0">
                <a:effectLst>
                  <a:outerShdw blurRad="38100" dist="38100" dir="2700000" algn="tl">
                    <a:srgbClr val="000000">
                      <a:alpha val="43137"/>
                    </a:srgbClr>
                  </a:outerShdw>
                </a:effectLst>
                <a:latin typeface="Arial" pitchFamily="34" charset="0"/>
                <a:cs typeface="Arial" pitchFamily="34" charset="0"/>
              </a:rPr>
              <a:t>formas</a:t>
            </a:r>
            <a:r>
              <a:rPr lang="en-US" sz="2400" b="1" dirty="0" smtClean="0">
                <a:effectLst>
                  <a:outerShdw blurRad="38100" dist="38100" dir="2700000" algn="tl">
                    <a:srgbClr val="000000">
                      <a:alpha val="43137"/>
                    </a:srgbClr>
                  </a:outerShdw>
                </a:effectLst>
                <a:latin typeface="Arial" pitchFamily="34" charset="0"/>
                <a:cs typeface="Arial" pitchFamily="34" charset="0"/>
              </a:rPr>
              <a:t> y </a:t>
            </a:r>
            <a:r>
              <a:rPr lang="en-US" sz="2400" b="1" dirty="0" err="1" smtClean="0">
                <a:effectLst>
                  <a:outerShdw blurRad="38100" dist="38100" dir="2700000" algn="tl">
                    <a:srgbClr val="000000">
                      <a:alpha val="43137"/>
                    </a:srgbClr>
                  </a:outerShdw>
                </a:effectLst>
                <a:latin typeface="Arial" pitchFamily="34" charset="0"/>
                <a:cs typeface="Arial" pitchFamily="34" charset="0"/>
              </a:rPr>
              <a:t>en</a:t>
            </a:r>
            <a:r>
              <a:rPr lang="en-US" sz="2400" b="1" dirty="0" smtClean="0">
                <a:effectLst>
                  <a:outerShdw blurRad="38100" dist="38100" dir="2700000" algn="tl">
                    <a:srgbClr val="000000">
                      <a:alpha val="43137"/>
                    </a:srgbClr>
                  </a:outerShdw>
                </a:effectLst>
                <a:latin typeface="Arial" pitchFamily="34" charset="0"/>
                <a:cs typeface="Arial" pitchFamily="34" charset="0"/>
              </a:rPr>
              <a:t> la parte superior se </a:t>
            </a:r>
            <a:r>
              <a:rPr lang="en-US" sz="2400" b="1" dirty="0" err="1" smtClean="0">
                <a:effectLst>
                  <a:outerShdw blurRad="38100" dist="38100" dir="2700000" algn="tl">
                    <a:srgbClr val="000000">
                      <a:alpha val="43137"/>
                    </a:srgbClr>
                  </a:outerShdw>
                </a:effectLst>
                <a:latin typeface="Arial" pitchFamily="34" charset="0"/>
                <a:cs typeface="Arial" pitchFamily="34" charset="0"/>
              </a:rPr>
              <a:t>ensancha</a:t>
            </a:r>
            <a:r>
              <a:rPr lang="en-US" sz="2400" b="1" dirty="0" smtClean="0">
                <a:effectLst>
                  <a:outerShdw blurRad="38100" dist="38100" dir="2700000" algn="tl">
                    <a:srgbClr val="000000">
                      <a:alpha val="43137"/>
                    </a:srgbClr>
                  </a:outerShdw>
                </a:effectLst>
                <a:latin typeface="Arial" pitchFamily="34" charset="0"/>
                <a:cs typeface="Arial" pitchFamily="34" charset="0"/>
              </a:rPr>
              <a:t> y </a:t>
            </a:r>
            <a:r>
              <a:rPr lang="en-US" sz="2400" b="1" dirty="0" err="1" smtClean="0">
                <a:effectLst>
                  <a:outerShdw blurRad="38100" dist="38100" dir="2700000" algn="tl">
                    <a:srgbClr val="000000">
                      <a:alpha val="43137"/>
                    </a:srgbClr>
                  </a:outerShdw>
                </a:effectLst>
                <a:latin typeface="Arial" pitchFamily="34" charset="0"/>
                <a:cs typeface="Arial" pitchFamily="34" charset="0"/>
              </a:rPr>
              <a:t>tiene</a:t>
            </a:r>
            <a:r>
              <a:rPr lang="en-US" sz="2400" b="1" dirty="0" smtClean="0">
                <a:effectLst>
                  <a:outerShdw blurRad="38100" dist="38100" dir="2700000" algn="tl">
                    <a:srgbClr val="000000">
                      <a:alpha val="43137"/>
                    </a:srgbClr>
                  </a:outerShdw>
                </a:effectLst>
                <a:latin typeface="Arial" pitchFamily="34" charset="0"/>
                <a:cs typeface="Arial" pitchFamily="34" charset="0"/>
              </a:rPr>
              <a:t> a la </a:t>
            </a:r>
            <a:r>
              <a:rPr lang="en-US" sz="2400" b="1" dirty="0" err="1" smtClean="0">
                <a:effectLst>
                  <a:outerShdw blurRad="38100" dist="38100" dir="2700000" algn="tl">
                    <a:srgbClr val="000000">
                      <a:alpha val="43137"/>
                    </a:srgbClr>
                  </a:outerShdw>
                </a:effectLst>
                <a:latin typeface="Arial" pitchFamily="34" charset="0"/>
                <a:cs typeface="Arial" pitchFamily="34" charset="0"/>
              </a:rPr>
              <a:t>antera</a:t>
            </a:r>
            <a:r>
              <a:rPr lang="en-US" sz="2400" b="1" dirty="0" smtClean="0">
                <a:effectLst>
                  <a:outerShdw blurRad="38100" dist="38100" dir="2700000" algn="tl">
                    <a:srgbClr val="000000">
                      <a:alpha val="43137"/>
                    </a:srgbClr>
                  </a:outerShdw>
                </a:effectLst>
                <a:latin typeface="Arial" pitchFamily="34" charset="0"/>
                <a:cs typeface="Arial" pitchFamily="34" charset="0"/>
              </a:rPr>
              <a:t>, </a:t>
            </a:r>
            <a:r>
              <a:rPr lang="en-US" sz="2400" b="1" dirty="0" err="1" smtClean="0">
                <a:effectLst>
                  <a:outerShdw blurRad="38100" dist="38100" dir="2700000" algn="tl">
                    <a:srgbClr val="000000">
                      <a:alpha val="43137"/>
                    </a:srgbClr>
                  </a:outerShdw>
                </a:effectLst>
                <a:latin typeface="Arial" pitchFamily="34" charset="0"/>
                <a:cs typeface="Arial" pitchFamily="34" charset="0"/>
              </a:rPr>
              <a:t>esta</a:t>
            </a:r>
            <a:r>
              <a:rPr lang="en-US" sz="2400" b="1" dirty="0" smtClean="0">
                <a:effectLst>
                  <a:outerShdw blurRad="38100" dist="38100" dir="2700000" algn="tl">
                    <a:srgbClr val="000000">
                      <a:alpha val="43137"/>
                    </a:srgbClr>
                  </a:outerShdw>
                </a:effectLst>
                <a:latin typeface="Arial" pitchFamily="34" charset="0"/>
                <a:cs typeface="Arial" pitchFamily="34" charset="0"/>
              </a:rPr>
              <a:t> </a:t>
            </a:r>
            <a:r>
              <a:rPr lang="en-US" sz="2400" b="1" dirty="0" err="1" smtClean="0">
                <a:effectLst>
                  <a:outerShdw blurRad="38100" dist="38100" dir="2700000" algn="tl">
                    <a:srgbClr val="000000">
                      <a:alpha val="43137"/>
                    </a:srgbClr>
                  </a:outerShdw>
                </a:effectLst>
                <a:latin typeface="Arial" pitchFamily="34" charset="0"/>
                <a:cs typeface="Arial" pitchFamily="34" charset="0"/>
              </a:rPr>
              <a:t>estructura</a:t>
            </a:r>
            <a:r>
              <a:rPr lang="en-US" sz="2400" b="1" dirty="0" smtClean="0">
                <a:effectLst>
                  <a:outerShdw blurRad="38100" dist="38100" dir="2700000" algn="tl">
                    <a:srgbClr val="000000">
                      <a:alpha val="43137"/>
                    </a:srgbClr>
                  </a:outerShdw>
                </a:effectLst>
                <a:latin typeface="Arial" pitchFamily="34" charset="0"/>
                <a:cs typeface="Arial" pitchFamily="34" charset="0"/>
              </a:rPr>
              <a:t> puede </a:t>
            </a:r>
            <a:r>
              <a:rPr lang="en-US" sz="2400" b="1" dirty="0" err="1" smtClean="0">
                <a:effectLst>
                  <a:outerShdw blurRad="38100" dist="38100" dir="2700000" algn="tl">
                    <a:srgbClr val="000000">
                      <a:alpha val="43137"/>
                    </a:srgbClr>
                  </a:outerShdw>
                </a:effectLst>
                <a:latin typeface="Arial" pitchFamily="34" charset="0"/>
                <a:cs typeface="Arial" pitchFamily="34" charset="0"/>
              </a:rPr>
              <a:t>ser</a:t>
            </a:r>
            <a:r>
              <a:rPr lang="en-US" sz="2400" b="1" dirty="0" smtClean="0">
                <a:effectLst>
                  <a:outerShdw blurRad="38100" dist="38100" dir="2700000" algn="tl">
                    <a:srgbClr val="000000">
                      <a:alpha val="43137"/>
                    </a:srgbClr>
                  </a:outerShdw>
                </a:effectLst>
                <a:latin typeface="Arial" pitchFamily="34" charset="0"/>
                <a:cs typeface="Arial" pitchFamily="34" charset="0"/>
              </a:rPr>
              <a:t> </a:t>
            </a:r>
            <a:r>
              <a:rPr lang="en-US" sz="2400" b="1" dirty="0" err="1" smtClean="0">
                <a:effectLst>
                  <a:outerShdw blurRad="38100" dist="38100" dir="2700000" algn="tl">
                    <a:srgbClr val="000000">
                      <a:alpha val="43137"/>
                    </a:srgbClr>
                  </a:outerShdw>
                </a:effectLst>
                <a:latin typeface="Arial" pitchFamily="34" charset="0"/>
                <a:cs typeface="Arial" pitchFamily="34" charset="0"/>
              </a:rPr>
              <a:t>esférica</a:t>
            </a:r>
            <a:r>
              <a:rPr lang="en-US" sz="2400" b="1" dirty="0" smtClean="0">
                <a:effectLst>
                  <a:outerShdw blurRad="38100" dist="38100" dir="2700000" algn="tl">
                    <a:srgbClr val="000000">
                      <a:alpha val="43137"/>
                    </a:srgbClr>
                  </a:outerShdw>
                </a:effectLst>
                <a:latin typeface="Arial" pitchFamily="34" charset="0"/>
                <a:cs typeface="Arial" pitchFamily="34" charset="0"/>
              </a:rPr>
              <a:t>, </a:t>
            </a:r>
            <a:r>
              <a:rPr lang="en-US" sz="2400" b="1" dirty="0" err="1" smtClean="0">
                <a:effectLst>
                  <a:outerShdw blurRad="38100" dist="38100" dir="2700000" algn="tl">
                    <a:srgbClr val="000000">
                      <a:alpha val="43137"/>
                    </a:srgbClr>
                  </a:outerShdw>
                </a:effectLst>
                <a:latin typeface="Arial" pitchFamily="34" charset="0"/>
                <a:cs typeface="Arial" pitchFamily="34" charset="0"/>
              </a:rPr>
              <a:t>ovoide</a:t>
            </a:r>
            <a:r>
              <a:rPr lang="en-US" sz="2400" b="1" dirty="0" smtClean="0">
                <a:effectLst>
                  <a:outerShdw blurRad="38100" dist="38100" dir="2700000" algn="tl">
                    <a:srgbClr val="000000">
                      <a:alpha val="43137"/>
                    </a:srgbClr>
                  </a:outerShdw>
                </a:effectLst>
                <a:latin typeface="Arial" pitchFamily="34" charset="0"/>
                <a:cs typeface="Arial" pitchFamily="34" charset="0"/>
              </a:rPr>
              <a:t>, </a:t>
            </a:r>
            <a:r>
              <a:rPr lang="en-US" sz="2400" b="1" dirty="0" err="1" smtClean="0">
                <a:effectLst>
                  <a:outerShdw blurRad="38100" dist="38100" dir="2700000" algn="tl">
                    <a:srgbClr val="000000">
                      <a:alpha val="43137"/>
                    </a:srgbClr>
                  </a:outerShdw>
                </a:effectLst>
                <a:latin typeface="Arial" pitchFamily="34" charset="0"/>
                <a:cs typeface="Arial" pitchFamily="34" charset="0"/>
              </a:rPr>
              <a:t>alargada</a:t>
            </a:r>
            <a:r>
              <a:rPr lang="en-US" sz="2400" b="1" dirty="0" smtClean="0">
                <a:effectLst>
                  <a:outerShdw blurRad="38100" dist="38100" dir="2700000" algn="tl">
                    <a:srgbClr val="000000">
                      <a:alpha val="43137"/>
                    </a:srgbClr>
                  </a:outerShdw>
                </a:effectLst>
                <a:latin typeface="Arial" pitchFamily="34" charset="0"/>
                <a:cs typeface="Arial" pitchFamily="34" charset="0"/>
              </a:rPr>
              <a:t>. </a:t>
            </a:r>
            <a:endParaRPr lang="fr-FR"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nSpc>
                <a:spcPct val="90000"/>
              </a:lnSpc>
              <a:buNone/>
            </a:pPr>
            <a:endParaRPr lang="fr-FR"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p:txBody>
      </p:sp>
    </p:spTree>
    <p:extLst>
      <p:ext uri="{BB962C8B-B14F-4D97-AF65-F5344CB8AC3E}">
        <p14:creationId xmlns:p14="http://schemas.microsoft.com/office/powerpoint/2010/main" val="326044843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616</Words>
  <Application>Microsoft Office PowerPoint</Application>
  <PresentationFormat>Presentación en pantalla (4:3)</PresentationFormat>
  <Paragraphs>187</Paragraphs>
  <Slides>15</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15</vt:i4>
      </vt:variant>
    </vt:vector>
  </HeadingPairs>
  <TitlesOfParts>
    <vt:vector size="18" baseType="lpstr">
      <vt:lpstr>Arial</vt:lpstr>
      <vt:lpstr>Calibri</vt:lpstr>
      <vt:lpstr>Tema de Office</vt:lpstr>
      <vt:lpstr>Presentación de PowerPoint</vt:lpstr>
      <vt:lpstr>Tema: Flor </vt:lpstr>
      <vt:lpstr>Resumen </vt:lpstr>
      <vt:lpstr>Presentación de PowerPoint</vt:lpstr>
      <vt:lpstr>Presentación de PowerPoint</vt:lpstr>
      <vt:lpstr> </vt:lpstr>
      <vt:lpstr> </vt:lpstr>
      <vt:lpstr> La Flor</vt:lpstr>
      <vt:lpstr> </vt:lpstr>
      <vt:lpstr> </vt:lpstr>
      <vt:lpstr>Si una flor tiene los cuatro órganos, se le llama flor completa, si le falta alguna parte se le llama incompleta</vt:lpstr>
      <vt:lpstr>Presentación de PowerPoint</vt:lpstr>
      <vt:lpstr> </vt:lpstr>
      <vt:lpstr> </vt:lpstr>
      <vt:lpstr>Bibliografía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webdesign1</dc:creator>
  <cp:lastModifiedBy>Usuario</cp:lastModifiedBy>
  <cp:revision>21</cp:revision>
  <dcterms:created xsi:type="dcterms:W3CDTF">2014-07-09T15:06:15Z</dcterms:created>
  <dcterms:modified xsi:type="dcterms:W3CDTF">2016-01-26T04:47:24Z</dcterms:modified>
</cp:coreProperties>
</file>