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59" r:id="rId4"/>
    <p:sldId id="260" r:id="rId5"/>
    <p:sldId id="261" r:id="rId6"/>
    <p:sldId id="263" r:id="rId7"/>
    <p:sldId id="264" r:id="rId8"/>
    <p:sldId id="266" r:id="rId9"/>
    <p:sldId id="265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7CE84F3-28C3-443E-9E96-99CF82512B78}" styleName="Estilo oscuro 1 - Énfasis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5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53739-C09B-43DB-8176-8BE580C105AD}" type="datetimeFigureOut">
              <a:rPr lang="es-MX" smtClean="0"/>
              <a:t>03/09/2016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1E4DE-5E5B-41A4-853D-38B3C57743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1625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1E4DE-5E5B-41A4-853D-38B3C577436C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34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03/09/2016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03/09/2016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82660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Etimologías grecolatinas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 :Palabras cultas y populares del español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L. C. Griselda Alvarado Reséndiz 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Julio-Diciembre 2016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Palabras cultas y populares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Resumen:</a:t>
            </a:r>
          </a:p>
          <a:p>
            <a:pPr marL="0" indent="0">
              <a:buNone/>
            </a:pPr>
            <a:r>
              <a:rPr lang="es-ES" dirty="0" smtClean="0"/>
              <a:t>La asignatura de Etimologías es </a:t>
            </a:r>
            <a:r>
              <a:rPr lang="es-ES" dirty="0"/>
              <a:t>la continuación del estudio de nuestra lengua en un nivel más científico y racional. Las palabras </a:t>
            </a:r>
            <a:r>
              <a:rPr lang="es-ES" dirty="0" smtClean="0"/>
              <a:t>cultas </a:t>
            </a:r>
            <a:r>
              <a:rPr lang="es-ES" dirty="0"/>
              <a:t>y </a:t>
            </a:r>
            <a:r>
              <a:rPr lang="es-ES" dirty="0" smtClean="0"/>
              <a:t>populares, </a:t>
            </a:r>
            <a:r>
              <a:rPr lang="es-ES" dirty="0"/>
              <a:t>así como </a:t>
            </a:r>
            <a:r>
              <a:rPr lang="es-ES" dirty="0" smtClean="0"/>
              <a:t>las semicultas, </a:t>
            </a:r>
            <a:r>
              <a:rPr lang="es-ES" dirty="0"/>
              <a:t>son parte de nuestro vocabulario </a:t>
            </a:r>
            <a:r>
              <a:rPr lang="es-ES" dirty="0" smtClean="0"/>
              <a:t>las usamos cotidianamente en el entorno social, profesional y educativo.</a:t>
            </a:r>
          </a:p>
          <a:p>
            <a:pPr marL="0" indent="0">
              <a:buNone/>
            </a:pPr>
            <a:r>
              <a:rPr lang="es-ES" dirty="0" smtClean="0"/>
              <a:t>Palabras clave: cultas, populares y semicultas.</a:t>
            </a:r>
            <a:r>
              <a:rPr lang="es-MX" dirty="0" smtClean="0"/>
              <a:t>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536791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39552" y="47239"/>
            <a:ext cx="8208912" cy="674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90000"/>
              </a:lnSpc>
              <a:spcBef>
                <a:spcPct val="20000"/>
              </a:spcBef>
            </a:pPr>
            <a:endParaRPr lang="fr-FR" sz="3200" b="1" u="sng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42900" lvl="0" indent="-342900" algn="ctr">
              <a:lnSpc>
                <a:spcPct val="90000"/>
              </a:lnSpc>
              <a:spcBef>
                <a:spcPct val="20000"/>
              </a:spcBef>
            </a:pPr>
            <a:r>
              <a:rPr lang="fr-FR" sz="3200" b="1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32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Abstract: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endParaRPr lang="fr-FR" sz="3200" dirty="0">
              <a:solidFill>
                <a:prstClr val="black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Etymologies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is the subject of further study of  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our language in a more scientific and rational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level.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 The learned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popular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words as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well as the semi-learned , are part of our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vocabulary; we use daily in a social, professional and semi-cultural environment. </a:t>
            </a:r>
            <a:endParaRPr lang="fr-FR" sz="3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r>
              <a:rPr lang="fr-FR" sz="3200" b="1" u="sng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r>
              <a:rPr lang="fr-FR" sz="3200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Learned</a:t>
            </a:r>
            <a:r>
              <a:rPr lang="fr-FR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words</a:t>
            </a:r>
            <a:r>
              <a:rPr lang="fr-FR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, </a:t>
            </a:r>
            <a:r>
              <a:rPr lang="fr-FR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popular</a:t>
            </a:r>
            <a:r>
              <a:rPr lang="fr-FR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, semi-</a:t>
            </a:r>
            <a:r>
              <a:rPr lang="fr-FR" sz="3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learned</a:t>
            </a:r>
            <a:endParaRPr lang="fr-FR" sz="3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endParaRPr lang="fr-FR" sz="32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endParaRPr lang="fr-FR" sz="32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r>
              <a:rPr lang="es-MX" dirty="0"/>
              <a:t>Palabras populares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301691" y="1700808"/>
            <a:ext cx="87129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000" dirty="0">
                <a:latin typeface="Arial" pitchFamily="34" charset="0"/>
                <a:cs typeface="Arial" pitchFamily="34" charset="0"/>
              </a:rPr>
              <a:t>Pertenecen a una lengua desde su inicio , y son las más usadas por el pueblo.</a:t>
            </a:r>
          </a:p>
          <a:p>
            <a:r>
              <a:rPr lang="es-MX" sz="2000" dirty="0">
                <a:latin typeface="Arial" pitchFamily="34" charset="0"/>
                <a:cs typeface="Arial" pitchFamily="34" charset="0"/>
              </a:rPr>
              <a:t>La palabra popular proviene del latín vulgar y fue siempre usada por el pueblo.</a:t>
            </a:r>
          </a:p>
          <a:p>
            <a:r>
              <a:rPr lang="es-MX" sz="2000" dirty="0">
                <a:latin typeface="Arial" pitchFamily="34" charset="0"/>
                <a:cs typeface="Arial" pitchFamily="34" charset="0"/>
              </a:rPr>
              <a:t>Dado que las palabras populares son muy antiguas, estas han sufrido modificaciones importantes en el transcurso del tiempo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523529"/>
              </p:ext>
            </p:extLst>
          </p:nvPr>
        </p:nvGraphicFramePr>
        <p:xfrm>
          <a:off x="467544" y="3789040"/>
          <a:ext cx="7632848" cy="1849120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1908212"/>
                <a:gridCol w="1908212"/>
                <a:gridCol w="1908212"/>
                <a:gridCol w="1908212"/>
              </a:tblGrid>
              <a:tr h="1390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Latín 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Palabra popular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Latín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Palabra popular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Folia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Hoja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Aurícula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Oreja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Legalis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Lealtad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Apícola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Abeja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Populus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Pueblo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Clavícula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Clavija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Dominus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Dueño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Ánima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Alma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Palabras semicultas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Son las voces que entraron a la lengua durante su proceso de formación ; tuvieron una transformación incompleta, no subsistiendo en el español.</a:t>
            </a:r>
            <a:endParaRPr lang="es-MX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660752"/>
              </p:ext>
            </p:extLst>
          </p:nvPr>
        </p:nvGraphicFramePr>
        <p:xfrm>
          <a:off x="755576" y="3861048"/>
          <a:ext cx="7272808" cy="1544568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1818202"/>
                <a:gridCol w="1818202"/>
                <a:gridCol w="1818202"/>
                <a:gridCol w="1818202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Latín</a:t>
                      </a:r>
                      <a:r>
                        <a:rPr lang="es-MX" baseline="0" dirty="0" smtClean="0"/>
                        <a:t> 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Semicultas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Latín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Semicultas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err="1" smtClean="0"/>
                        <a:t>Saeculum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Siglo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err="1" smtClean="0"/>
                        <a:t>Periculum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Peligro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Regula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Regla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err="1" smtClean="0"/>
                        <a:t>Plicare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Plegar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err="1" smtClean="0"/>
                        <a:t>Legalitas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Legalidad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err="1" smtClean="0"/>
                        <a:t>Miraculum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Milagro</a:t>
                      </a:r>
                      <a:r>
                        <a:rPr lang="es-MX" baseline="0" dirty="0" smtClean="0"/>
                        <a:t> 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460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Palabras cultas o cultismos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196753"/>
            <a:ext cx="8157592" cy="4464496"/>
          </a:xfrm>
        </p:spPr>
        <p:txBody>
          <a:bodyPr/>
          <a:lstStyle/>
          <a:p>
            <a:r>
              <a:rPr lang="es-MX" dirty="0" smtClean="0"/>
              <a:t>Las voces que entraron a formar parte del español en </a:t>
            </a:r>
            <a:r>
              <a:rPr lang="es-MX" dirty="0"/>
              <a:t>é</a:t>
            </a:r>
            <a:r>
              <a:rPr lang="es-MX" dirty="0" smtClean="0"/>
              <a:t>pocas recientes , en plena formación, se incorporan a nuestro idioma con transformaciones sin importancia, conservando su forma original griega o latina.</a:t>
            </a:r>
            <a:endParaRPr lang="es-MX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832346"/>
              </p:ext>
            </p:extLst>
          </p:nvPr>
        </p:nvGraphicFramePr>
        <p:xfrm>
          <a:off x="899592" y="3861048"/>
          <a:ext cx="7440488" cy="2160241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2088232"/>
                <a:gridCol w="1632012"/>
                <a:gridCol w="2027003"/>
                <a:gridCol w="1693241"/>
              </a:tblGrid>
              <a:tr h="658749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Forma</a:t>
                      </a:r>
                      <a:r>
                        <a:rPr lang="es-MX" baseline="0" dirty="0" smtClean="0"/>
                        <a:t> original</a:t>
                      </a:r>
                    </a:p>
                    <a:p>
                      <a:pPr algn="ctr"/>
                      <a:r>
                        <a:rPr lang="es-MX" baseline="0" dirty="0" smtClean="0"/>
                        <a:t>(Latina)</a:t>
                      </a:r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Cultismo </a:t>
                      </a:r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Forma</a:t>
                      </a:r>
                      <a:r>
                        <a:rPr lang="es-MX" baseline="0" dirty="0" smtClean="0"/>
                        <a:t> original</a:t>
                      </a:r>
                    </a:p>
                    <a:p>
                      <a:pPr algn="ctr"/>
                      <a:r>
                        <a:rPr lang="es-MX" baseline="0" dirty="0" smtClean="0"/>
                        <a:t>(Griega )</a:t>
                      </a:r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Cultismo </a:t>
                      </a:r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6428">
                <a:tc>
                  <a:txBody>
                    <a:bodyPr/>
                    <a:lstStyle/>
                    <a:p>
                      <a:pPr algn="ctr"/>
                      <a:r>
                        <a:rPr lang="es-MX" dirty="0" err="1" smtClean="0"/>
                        <a:t>Artículus</a:t>
                      </a:r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Artículo</a:t>
                      </a:r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err="1" smtClean="0">
                          <a:latin typeface="Symbol" pitchFamily="18" charset="2"/>
                        </a:rPr>
                        <a:t>axiwma</a:t>
                      </a:r>
                      <a:endParaRPr lang="es-MX" dirty="0">
                        <a:latin typeface="Symbol" pitchFamily="18" charset="2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Axioma</a:t>
                      </a:r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428">
                <a:tc>
                  <a:txBody>
                    <a:bodyPr/>
                    <a:lstStyle/>
                    <a:p>
                      <a:pPr algn="ctr"/>
                      <a:r>
                        <a:rPr lang="es-MX" dirty="0" err="1" smtClean="0"/>
                        <a:t>Dominicalis</a:t>
                      </a:r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Dominical</a:t>
                      </a:r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err="1" smtClean="0">
                          <a:latin typeface="Symbol" pitchFamily="18" charset="2"/>
                        </a:rPr>
                        <a:t>ArcaismoV</a:t>
                      </a:r>
                      <a:endParaRPr lang="es-MX" dirty="0">
                        <a:latin typeface="Symbol" pitchFamily="18" charset="2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Arcaísmo</a:t>
                      </a:r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428">
                <a:tc>
                  <a:txBody>
                    <a:bodyPr/>
                    <a:lstStyle/>
                    <a:p>
                      <a:pPr algn="ctr"/>
                      <a:r>
                        <a:rPr lang="es-MX" dirty="0" err="1" smtClean="0"/>
                        <a:t>Líquidus</a:t>
                      </a:r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Líquido</a:t>
                      </a:r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err="1" smtClean="0">
                          <a:latin typeface="Symbol" pitchFamily="18" charset="2"/>
                        </a:rPr>
                        <a:t>polugwnoV</a:t>
                      </a:r>
                      <a:endParaRPr lang="es-MX" dirty="0">
                        <a:latin typeface="Symbol" pitchFamily="18" charset="2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Polígono</a:t>
                      </a:r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208">
                <a:tc>
                  <a:txBody>
                    <a:bodyPr/>
                    <a:lstStyle/>
                    <a:p>
                      <a:pPr algn="ctr"/>
                      <a:r>
                        <a:rPr lang="es-MX" dirty="0" err="1" smtClean="0"/>
                        <a:t>Calvities</a:t>
                      </a:r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Calvicie</a:t>
                      </a:r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latin typeface="Symbol" pitchFamily="18" charset="2"/>
                        </a:rPr>
                        <a:t>   </a:t>
                      </a:r>
                      <a:r>
                        <a:rPr lang="es-MX" dirty="0" err="1" smtClean="0">
                          <a:latin typeface="Symbol" pitchFamily="18" charset="2"/>
                        </a:rPr>
                        <a:t>metamorfosiV</a:t>
                      </a:r>
                      <a:endParaRPr lang="es-MX" dirty="0">
                        <a:latin typeface="Symbol" pitchFamily="18" charset="2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Metamorfosis</a:t>
                      </a:r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9995770" y="1628384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50193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r>
              <a:rPr lang="es-MX" dirty="0" smtClean="0"/>
              <a:t>Palabras populares y cultas </a:t>
            </a:r>
            <a:endParaRPr lang="es-MX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980093"/>
              </p:ext>
            </p:extLst>
          </p:nvPr>
        </p:nvGraphicFramePr>
        <p:xfrm>
          <a:off x="395536" y="1124744"/>
          <a:ext cx="4032448" cy="4713387"/>
        </p:xfrm>
        <a:graphic>
          <a:graphicData uri="http://schemas.openxmlformats.org/drawingml/2006/table">
            <a:tbl>
              <a:tblPr firstRow="1" firstCol="1" bandRow="1">
                <a:tableStyleId>{AF606853-7671-496A-8E4F-DF71F8EC918B}</a:tableStyleId>
              </a:tblPr>
              <a:tblGrid>
                <a:gridCol w="2160240"/>
                <a:gridCol w="1872208"/>
              </a:tblGrid>
              <a:tr h="4488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Palabras cultas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Palabras populares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</a:tr>
              <a:tr h="224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Acre 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Agrio</a:t>
                      </a:r>
                      <a:endParaRPr lang="es-MX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</a:tr>
              <a:tr h="224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Afiliado 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Ahijado 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</a:tr>
              <a:tr h="224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Amígdala 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Almendra</a:t>
                      </a:r>
                      <a:endParaRPr lang="es-MX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</a:tr>
              <a:tr h="224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Áncora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Ancla</a:t>
                      </a:r>
                      <a:endParaRPr lang="es-MX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</a:tr>
              <a:tr h="224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Ánima 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Alma</a:t>
                      </a:r>
                      <a:endParaRPr lang="es-MX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</a:tr>
              <a:tr h="224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Artículo 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Artejo</a:t>
                      </a:r>
                      <a:endParaRPr lang="es-MX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</a:tr>
              <a:tr h="224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Atónito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Tonto</a:t>
                      </a:r>
                      <a:endParaRPr lang="es-MX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</a:tr>
              <a:tr h="224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Auscultar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Escuchar</a:t>
                      </a:r>
                      <a:endParaRPr lang="es-MX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</a:tr>
              <a:tr h="224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Botica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Bodega</a:t>
                      </a:r>
                      <a:endParaRPr lang="es-MX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</a:tr>
              <a:tr h="224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Cálido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Caldo</a:t>
                      </a:r>
                      <a:endParaRPr lang="es-MX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</a:tr>
              <a:tr h="224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Capital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Caudal</a:t>
                      </a:r>
                      <a:endParaRPr lang="es-MX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</a:tr>
              <a:tr h="224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Capítulo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Cabildo</a:t>
                      </a:r>
                      <a:endParaRPr lang="es-MX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</a:tr>
              <a:tr h="224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Clavícula 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Clavija</a:t>
                      </a:r>
                      <a:endParaRPr lang="es-MX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</a:tr>
              <a:tr h="224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Coagular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Cuajar</a:t>
                      </a:r>
                      <a:endParaRPr lang="es-MX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</a:tr>
              <a:tr h="224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Colocar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Colgar</a:t>
                      </a:r>
                      <a:endParaRPr lang="es-MX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</a:tr>
              <a:tr h="224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Concilio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Concejo</a:t>
                      </a:r>
                      <a:endParaRPr lang="es-MX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</a:tr>
              <a:tr h="224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Cripta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Gruta</a:t>
                      </a:r>
                      <a:endParaRPr lang="es-MX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</a:tr>
              <a:tr h="224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Décimo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Diezmo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</a:tr>
              <a:tr h="224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Delicado</a:t>
                      </a:r>
                      <a:endParaRPr lang="es-MX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Delgado</a:t>
                      </a:r>
                      <a:endParaRPr lang="es-MX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2709" marR="52709" marT="0" marB="0"/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947128"/>
              </p:ext>
            </p:extLst>
          </p:nvPr>
        </p:nvGraphicFramePr>
        <p:xfrm>
          <a:off x="4788024" y="1124744"/>
          <a:ext cx="3744416" cy="4680520"/>
        </p:xfrm>
        <a:graphic>
          <a:graphicData uri="http://schemas.openxmlformats.org/drawingml/2006/table">
            <a:tbl>
              <a:tblPr firstRow="1" firstCol="1" bandRow="1">
                <a:tableStyleId>{AF606853-7671-496A-8E4F-DF71F8EC918B}</a:tableStyleId>
              </a:tblPr>
              <a:tblGrid>
                <a:gridCol w="1512168"/>
                <a:gridCol w="2232248"/>
              </a:tblGrid>
              <a:tr h="4320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 smtClean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Palabras</a:t>
                      </a:r>
                      <a:r>
                        <a:rPr lang="es-MX" sz="1600" baseline="0" dirty="0" smtClean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 cultas 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 smtClean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Palabras</a:t>
                      </a:r>
                      <a:r>
                        <a:rPr lang="es-MX" sz="1600" baseline="0" dirty="0" smtClean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 populares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Directo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Derecho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Dominar 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Domeñar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Duplicar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Doblar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Estricto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Estrecho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Factura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Hechura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Famélico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Jamelgo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Fastidio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Hastió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Forma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Horma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Franquicia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 smtClean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Franqueza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Frígido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 smtClean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Frio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Implicar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Emplear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Ínsula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Isla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13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Íntegro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Entero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82658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3577657"/>
              </p:ext>
            </p:extLst>
          </p:nvPr>
        </p:nvGraphicFramePr>
        <p:xfrm>
          <a:off x="611560" y="980728"/>
          <a:ext cx="3456384" cy="5814646"/>
        </p:xfrm>
        <a:graphic>
          <a:graphicData uri="http://schemas.openxmlformats.org/drawingml/2006/table">
            <a:tbl>
              <a:tblPr firstRow="1" firstCol="1" bandRow="1">
                <a:tableStyleId>{AF606853-7671-496A-8E4F-DF71F8EC918B}</a:tableStyleId>
              </a:tblPr>
              <a:tblGrid>
                <a:gridCol w="1617729"/>
                <a:gridCol w="1838655"/>
              </a:tblGrid>
              <a:tr h="342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 smtClean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Palabras cultas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 smtClean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Palabras populares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Laborar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Labrar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Laico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Lego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Legal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Leal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Limitar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Lindar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Lucro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Logro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Luminaria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Lumbrera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Mácula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Mancha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Malicia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Maleza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Masticar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Mascar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Minuto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Menudo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Móvil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Mueble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Octavo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Ochavo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Operar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Obrar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Película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Pelleja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Plano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Llano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Pleno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Lleno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624849"/>
              </p:ext>
            </p:extLst>
          </p:nvPr>
        </p:nvGraphicFramePr>
        <p:xfrm>
          <a:off x="4716016" y="1340768"/>
          <a:ext cx="3312368" cy="4496239"/>
        </p:xfrm>
        <a:graphic>
          <a:graphicData uri="http://schemas.openxmlformats.org/drawingml/2006/table">
            <a:tbl>
              <a:tblPr firstRow="1" firstCol="1" bandRow="1">
                <a:tableStyleId>{AF606853-7671-496A-8E4F-DF71F8EC918B}</a:tableStyleId>
              </a:tblPr>
              <a:tblGrid>
                <a:gridCol w="1471767"/>
                <a:gridCol w="1840601"/>
              </a:tblGrid>
              <a:tr h="440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 smtClean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Palabras cultas 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 smtClean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Palabras</a:t>
                      </a:r>
                      <a:r>
                        <a:rPr lang="es-MX" sz="1600" baseline="0" dirty="0" smtClean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 populares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57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Radio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Rayo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Rápido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Raudo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Recurrir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Recorrer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Recuperar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Recobrar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Ruptura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Rotura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Secular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Seglar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Selvático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Salvaje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Signo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Seña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Vindicar</a:t>
                      </a:r>
                      <a:endParaRPr lang="es-MX" sz="16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uFill>
                            <a:solidFill>
                              <a:srgbClr val="1F497D"/>
                            </a:solidFill>
                          </a:uFill>
                        </a:rPr>
                        <a:t>Vengar </a:t>
                      </a:r>
                      <a:endParaRPr lang="es-MX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1F497D"/>
                          </a:solidFill>
                        </a:u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36688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Ejercicio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525963"/>
          </a:xfrm>
        </p:spPr>
        <p:txBody>
          <a:bodyPr/>
          <a:lstStyle/>
          <a:p>
            <a:r>
              <a:rPr lang="es-MX" smtClean="0"/>
              <a:t>Investiga </a:t>
            </a:r>
            <a:r>
              <a:rPr lang="es-MX" dirty="0" smtClean="0"/>
              <a:t>los significados de las palabras que no conozcas._______________________________________________________________________________________________________________________________________________________________________________________________________________________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56478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</TotalTime>
  <Words>423</Words>
  <Application>Microsoft Office PowerPoint</Application>
  <PresentationFormat>Presentación en pantalla (4:3)</PresentationFormat>
  <Paragraphs>223</Paragraphs>
  <Slides>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Symbol</vt:lpstr>
      <vt:lpstr>Times New Roman</vt:lpstr>
      <vt:lpstr>Tema de Office</vt:lpstr>
      <vt:lpstr>Presentación de PowerPoint</vt:lpstr>
      <vt:lpstr>Palabras cultas y populares </vt:lpstr>
      <vt:lpstr>Presentación de PowerPoint</vt:lpstr>
      <vt:lpstr>Palabras populares</vt:lpstr>
      <vt:lpstr>Palabras semicultas</vt:lpstr>
      <vt:lpstr>Palabras cultas o cultismos</vt:lpstr>
      <vt:lpstr>Palabras populares y cultas </vt:lpstr>
      <vt:lpstr>Presentación de PowerPoint</vt:lpstr>
      <vt:lpstr>Ejercicio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Administrador</cp:lastModifiedBy>
  <cp:revision>25</cp:revision>
  <dcterms:created xsi:type="dcterms:W3CDTF">2014-07-09T15:06:15Z</dcterms:created>
  <dcterms:modified xsi:type="dcterms:W3CDTF">2016-09-03T17:01:12Z</dcterms:modified>
</cp:coreProperties>
</file>