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7" r:id="rId2"/>
    <p:sldId id="268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62" r:id="rId12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A3106"/>
    <a:srgbClr val="924308"/>
    <a:srgbClr val="9A47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1014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0043703-F864-48E1-A8CB-1B4F2CCD8ED6}" type="doc">
      <dgm:prSet loTypeId="urn:microsoft.com/office/officeart/2005/8/layout/hierarchy4" loCatId="hierarchy" qsTypeId="urn:microsoft.com/office/officeart/2005/8/quickstyle/simple4" qsCatId="simple" csTypeId="urn:microsoft.com/office/officeart/2005/8/colors/accent0_3" csCatId="mainScheme" phldr="1"/>
      <dgm:spPr/>
      <dgm:t>
        <a:bodyPr/>
        <a:lstStyle/>
        <a:p>
          <a:endParaRPr lang="es-MX"/>
        </a:p>
      </dgm:t>
    </dgm:pt>
    <dgm:pt modelId="{0CAE02F4-F73F-4C83-8455-CA2E7AC802E6}">
      <dgm:prSet phldrT="[Texto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s-MX" sz="3600" dirty="0" smtClean="0"/>
            <a:t>Proceso fisiológico</a:t>
          </a:r>
          <a:endParaRPr lang="es-MX" sz="3600" dirty="0"/>
        </a:p>
      </dgm:t>
    </dgm:pt>
    <dgm:pt modelId="{91702EF9-E7B8-44C9-A969-79C52C7ED90A}" type="parTrans" cxnId="{A26D6399-0BEF-42E0-8A19-E37E7D14B78A}">
      <dgm:prSet/>
      <dgm:spPr/>
      <dgm:t>
        <a:bodyPr/>
        <a:lstStyle/>
        <a:p>
          <a:endParaRPr lang="es-MX"/>
        </a:p>
      </dgm:t>
    </dgm:pt>
    <dgm:pt modelId="{85F69FA2-2230-4558-8230-B59E433BA67A}" type="sibTrans" cxnId="{A26D6399-0BEF-42E0-8A19-E37E7D14B78A}">
      <dgm:prSet/>
      <dgm:spPr/>
      <dgm:t>
        <a:bodyPr/>
        <a:lstStyle/>
        <a:p>
          <a:endParaRPr lang="es-MX"/>
        </a:p>
      </dgm:t>
    </dgm:pt>
    <dgm:pt modelId="{540D99DE-7542-4F47-899B-20FBF093598E}">
      <dgm:prSet phldrT="[Texto]" custT="1"/>
      <dgm:spPr>
        <a:solidFill>
          <a:schemeClr val="tx1">
            <a:lumMod val="75000"/>
            <a:lumOff val="25000"/>
          </a:schemeClr>
        </a:solidFill>
      </dgm:spPr>
      <dgm:t>
        <a:bodyPr/>
        <a:lstStyle/>
        <a:p>
          <a:r>
            <a:rPr lang="es-MX" sz="1600" dirty="0" smtClean="0"/>
            <a:t>Inicia trituración de alimentos</a:t>
          </a:r>
          <a:endParaRPr lang="es-MX" sz="1600" dirty="0"/>
        </a:p>
      </dgm:t>
    </dgm:pt>
    <dgm:pt modelId="{4ADBEEC7-5884-48E8-8B5E-9B9239AAB3F8}" type="parTrans" cxnId="{00B1E644-F3E7-483D-A989-7C58433CEB5B}">
      <dgm:prSet/>
      <dgm:spPr/>
      <dgm:t>
        <a:bodyPr/>
        <a:lstStyle/>
        <a:p>
          <a:endParaRPr lang="es-MX"/>
        </a:p>
      </dgm:t>
    </dgm:pt>
    <dgm:pt modelId="{5EE8950F-1580-4D0C-A8F9-7B9807E6E9A2}" type="sibTrans" cxnId="{00B1E644-F3E7-483D-A989-7C58433CEB5B}">
      <dgm:prSet/>
      <dgm:spPr/>
      <dgm:t>
        <a:bodyPr/>
        <a:lstStyle/>
        <a:p>
          <a:endParaRPr lang="es-MX"/>
        </a:p>
      </dgm:t>
    </dgm:pt>
    <dgm:pt modelId="{F1C4D11C-AD9F-4CC5-890C-287671C12C32}">
      <dgm:prSet phldrT="[Texto]" custT="1"/>
      <dgm:spPr>
        <a:solidFill>
          <a:schemeClr val="tx1">
            <a:lumMod val="75000"/>
            <a:lumOff val="25000"/>
          </a:schemeClr>
        </a:solidFill>
      </dgm:spPr>
      <dgm:t>
        <a:bodyPr/>
        <a:lstStyle/>
        <a:p>
          <a:r>
            <a:rPr lang="es-MX" sz="2400" dirty="0" smtClean="0"/>
            <a:t>Termina con formación bolo alimenticio</a:t>
          </a:r>
          <a:endParaRPr lang="es-MX" sz="2400" dirty="0"/>
        </a:p>
      </dgm:t>
    </dgm:pt>
    <dgm:pt modelId="{0B755106-BFBC-4D25-A789-7201681F6C5D}" type="parTrans" cxnId="{4BE88C77-19F0-4BBB-930D-D6B184DE750F}">
      <dgm:prSet/>
      <dgm:spPr/>
      <dgm:t>
        <a:bodyPr/>
        <a:lstStyle/>
        <a:p>
          <a:endParaRPr lang="es-MX"/>
        </a:p>
      </dgm:t>
    </dgm:pt>
    <dgm:pt modelId="{8D88D549-90D3-42EA-98C0-AD73502FA871}" type="sibTrans" cxnId="{4BE88C77-19F0-4BBB-930D-D6B184DE750F}">
      <dgm:prSet/>
      <dgm:spPr/>
      <dgm:t>
        <a:bodyPr/>
        <a:lstStyle/>
        <a:p>
          <a:endParaRPr lang="es-MX"/>
        </a:p>
      </dgm:t>
    </dgm:pt>
    <dgm:pt modelId="{52F044D7-5F3D-4C10-B16B-9D437ECBB429}">
      <dgm:prSet custT="1"/>
      <dgm:spPr>
        <a:solidFill>
          <a:schemeClr val="tx1">
            <a:lumMod val="85000"/>
            <a:lumOff val="15000"/>
          </a:schemeClr>
        </a:solidFill>
      </dgm:spPr>
      <dgm:t>
        <a:bodyPr/>
        <a:lstStyle/>
        <a:p>
          <a:r>
            <a:rPr lang="es-MX" sz="1600" dirty="0" smtClean="0"/>
            <a:t>Intervienen estructuras suaves y duras</a:t>
          </a:r>
          <a:endParaRPr lang="es-MX" sz="1600" dirty="0"/>
        </a:p>
      </dgm:t>
    </dgm:pt>
    <dgm:pt modelId="{07BF5206-6F12-4984-A122-467BD97818AD}" type="parTrans" cxnId="{0878EAC5-10DF-49F3-B2F8-122E36878049}">
      <dgm:prSet/>
      <dgm:spPr/>
      <dgm:t>
        <a:bodyPr/>
        <a:lstStyle/>
        <a:p>
          <a:endParaRPr lang="es-MX"/>
        </a:p>
      </dgm:t>
    </dgm:pt>
    <dgm:pt modelId="{C87D33A0-3823-4E1B-9FFA-13842B088670}" type="sibTrans" cxnId="{0878EAC5-10DF-49F3-B2F8-122E36878049}">
      <dgm:prSet/>
      <dgm:spPr/>
      <dgm:t>
        <a:bodyPr/>
        <a:lstStyle/>
        <a:p>
          <a:endParaRPr lang="es-MX"/>
        </a:p>
      </dgm:t>
    </dgm:pt>
    <dgm:pt modelId="{2E0CD83D-5E6F-49BB-854B-7723CDA0F917}">
      <dgm:prSet custT="1"/>
      <dgm:spPr>
        <a:solidFill>
          <a:schemeClr val="tx1">
            <a:lumMod val="85000"/>
            <a:lumOff val="15000"/>
          </a:schemeClr>
        </a:solidFill>
      </dgm:spPr>
      <dgm:t>
        <a:bodyPr/>
        <a:lstStyle/>
        <a:p>
          <a:r>
            <a:rPr lang="es-MX" sz="1600" dirty="0" smtClean="0"/>
            <a:t>Dientes implantados hueso alveolar</a:t>
          </a:r>
          <a:endParaRPr lang="es-MX" sz="1600" dirty="0"/>
        </a:p>
      </dgm:t>
    </dgm:pt>
    <dgm:pt modelId="{756DEBE2-67F2-405A-A4B2-F91C70E641C4}" type="parTrans" cxnId="{735CEDB5-5F49-4F0B-B902-A7982580566E}">
      <dgm:prSet/>
      <dgm:spPr/>
      <dgm:t>
        <a:bodyPr/>
        <a:lstStyle/>
        <a:p>
          <a:endParaRPr lang="es-MX"/>
        </a:p>
      </dgm:t>
    </dgm:pt>
    <dgm:pt modelId="{6FB12D5C-4099-4623-A544-805935EFDC1A}" type="sibTrans" cxnId="{735CEDB5-5F49-4F0B-B902-A7982580566E}">
      <dgm:prSet/>
      <dgm:spPr/>
      <dgm:t>
        <a:bodyPr/>
        <a:lstStyle/>
        <a:p>
          <a:endParaRPr lang="es-MX"/>
        </a:p>
      </dgm:t>
    </dgm:pt>
    <dgm:pt modelId="{18E4C00C-603D-4066-ADA7-65EE935ABB45}">
      <dgm:prSet custT="1"/>
      <dgm:spPr/>
      <dgm:t>
        <a:bodyPr/>
        <a:lstStyle/>
        <a:p>
          <a:r>
            <a:rPr lang="es-MX" sz="1600" dirty="0" smtClean="0"/>
            <a:t>Periodonto</a:t>
          </a:r>
          <a:endParaRPr lang="es-MX" sz="1600" dirty="0"/>
        </a:p>
      </dgm:t>
    </dgm:pt>
    <dgm:pt modelId="{2F1BF8E9-F7FA-47A3-8FE5-2D8F311759FC}" type="parTrans" cxnId="{83BAF6BB-FA1B-4390-AE7D-6554C41388DC}">
      <dgm:prSet/>
      <dgm:spPr/>
      <dgm:t>
        <a:bodyPr/>
        <a:lstStyle/>
        <a:p>
          <a:endParaRPr lang="es-MX"/>
        </a:p>
      </dgm:t>
    </dgm:pt>
    <dgm:pt modelId="{0BE9DEF0-94EB-4DF5-96F2-4D7BCC54F157}" type="sibTrans" cxnId="{83BAF6BB-FA1B-4390-AE7D-6554C41388DC}">
      <dgm:prSet/>
      <dgm:spPr/>
      <dgm:t>
        <a:bodyPr/>
        <a:lstStyle/>
        <a:p>
          <a:endParaRPr lang="es-MX"/>
        </a:p>
      </dgm:t>
    </dgm:pt>
    <dgm:pt modelId="{5FB03B96-B803-49E4-9D06-E4C49A347FC0}">
      <dgm:prSet custT="1"/>
      <dgm:spPr/>
      <dgm:t>
        <a:bodyPr/>
        <a:lstStyle/>
        <a:p>
          <a:r>
            <a:rPr lang="es-MX" sz="1600" dirty="0" smtClean="0"/>
            <a:t>Músculos</a:t>
          </a:r>
          <a:endParaRPr lang="es-MX" sz="1600" dirty="0"/>
        </a:p>
      </dgm:t>
    </dgm:pt>
    <dgm:pt modelId="{C0610101-B846-4467-9385-31558F998952}" type="parTrans" cxnId="{60B5117D-F992-437C-BE39-225728F54F20}">
      <dgm:prSet/>
      <dgm:spPr/>
      <dgm:t>
        <a:bodyPr/>
        <a:lstStyle/>
        <a:p>
          <a:endParaRPr lang="es-MX"/>
        </a:p>
      </dgm:t>
    </dgm:pt>
    <dgm:pt modelId="{6EAD64AC-FC8A-41C1-BE2C-447F36EE2CCA}" type="sibTrans" cxnId="{60B5117D-F992-437C-BE39-225728F54F20}">
      <dgm:prSet/>
      <dgm:spPr/>
      <dgm:t>
        <a:bodyPr/>
        <a:lstStyle/>
        <a:p>
          <a:endParaRPr lang="es-MX"/>
        </a:p>
      </dgm:t>
    </dgm:pt>
    <dgm:pt modelId="{7176AE6C-FE91-4E36-BE32-F95F8F5EA35A}">
      <dgm:prSet custT="1"/>
      <dgm:spPr/>
      <dgm:t>
        <a:bodyPr/>
        <a:lstStyle/>
        <a:p>
          <a:r>
            <a:rPr lang="es-MX" sz="1600" dirty="0" smtClean="0"/>
            <a:t>Labios, mejillas, lengua</a:t>
          </a:r>
          <a:endParaRPr lang="es-MX" sz="1600" dirty="0"/>
        </a:p>
      </dgm:t>
    </dgm:pt>
    <dgm:pt modelId="{E948D5A6-7036-4BF9-A40D-9A495F3350FE}" type="parTrans" cxnId="{C4272751-C1AA-4F5F-92F4-753D62F2E0DA}">
      <dgm:prSet/>
      <dgm:spPr/>
      <dgm:t>
        <a:bodyPr/>
        <a:lstStyle/>
        <a:p>
          <a:endParaRPr lang="es-MX"/>
        </a:p>
      </dgm:t>
    </dgm:pt>
    <dgm:pt modelId="{A8DA3166-49BB-47A8-8C01-0132DDF15D7C}" type="sibTrans" cxnId="{C4272751-C1AA-4F5F-92F4-753D62F2E0DA}">
      <dgm:prSet/>
      <dgm:spPr/>
      <dgm:t>
        <a:bodyPr/>
        <a:lstStyle/>
        <a:p>
          <a:endParaRPr lang="es-MX"/>
        </a:p>
      </dgm:t>
    </dgm:pt>
    <dgm:pt modelId="{A54AE424-230C-4E6E-9796-F7AEA82BF560}">
      <dgm:prSet custT="1"/>
      <dgm:spPr/>
      <dgm:t>
        <a:bodyPr/>
        <a:lstStyle/>
        <a:p>
          <a:r>
            <a:rPr lang="es-MX" sz="1600" dirty="0" smtClean="0"/>
            <a:t>Paladar duro, maxilar, mandíbula</a:t>
          </a:r>
          <a:endParaRPr lang="es-MX" sz="1600" dirty="0"/>
        </a:p>
      </dgm:t>
    </dgm:pt>
    <dgm:pt modelId="{59843F12-7FAE-4717-BE64-9B1DEABF5BE6}" type="parTrans" cxnId="{106C772E-A96C-4234-8B28-7E16C77AF842}">
      <dgm:prSet/>
      <dgm:spPr/>
      <dgm:t>
        <a:bodyPr/>
        <a:lstStyle/>
        <a:p>
          <a:endParaRPr lang="es-MX"/>
        </a:p>
      </dgm:t>
    </dgm:pt>
    <dgm:pt modelId="{DBB14D8C-2A9F-4B28-8186-C84F8BB883F1}" type="sibTrans" cxnId="{106C772E-A96C-4234-8B28-7E16C77AF842}">
      <dgm:prSet/>
      <dgm:spPr/>
      <dgm:t>
        <a:bodyPr/>
        <a:lstStyle/>
        <a:p>
          <a:endParaRPr lang="es-MX"/>
        </a:p>
      </dgm:t>
    </dgm:pt>
    <dgm:pt modelId="{D1B257D6-7C47-44B5-8131-7E2BCF606555}">
      <dgm:prSet custT="1"/>
      <dgm:spPr/>
      <dgm:t>
        <a:bodyPr/>
        <a:lstStyle/>
        <a:p>
          <a:r>
            <a:rPr lang="es-MX" sz="1600" dirty="0" smtClean="0"/>
            <a:t>Glándulas salivales</a:t>
          </a:r>
          <a:endParaRPr lang="es-MX" sz="1600" dirty="0"/>
        </a:p>
      </dgm:t>
    </dgm:pt>
    <dgm:pt modelId="{BD7EEA30-FCED-4369-AC8B-3FA6CB50BE0B}" type="parTrans" cxnId="{2491DCC5-B155-48EE-8AA2-3C03C3D92857}">
      <dgm:prSet/>
      <dgm:spPr/>
      <dgm:t>
        <a:bodyPr/>
        <a:lstStyle/>
        <a:p>
          <a:endParaRPr lang="es-MX"/>
        </a:p>
      </dgm:t>
    </dgm:pt>
    <dgm:pt modelId="{A891DFC5-33A7-4B2E-9865-2610FF95FCB9}" type="sibTrans" cxnId="{2491DCC5-B155-48EE-8AA2-3C03C3D92857}">
      <dgm:prSet/>
      <dgm:spPr/>
      <dgm:t>
        <a:bodyPr/>
        <a:lstStyle/>
        <a:p>
          <a:endParaRPr lang="es-MX"/>
        </a:p>
      </dgm:t>
    </dgm:pt>
    <dgm:pt modelId="{ACE07FB4-6A8D-448B-9D52-44A2E52D790D}" type="pres">
      <dgm:prSet presAssocID="{60043703-F864-48E1-A8CB-1B4F2CCD8ED6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MX"/>
        </a:p>
      </dgm:t>
    </dgm:pt>
    <dgm:pt modelId="{ECE05475-885F-4E91-867A-28AAD99193ED}" type="pres">
      <dgm:prSet presAssocID="{0CAE02F4-F73F-4C83-8455-CA2E7AC802E6}" presName="vertOne" presStyleCnt="0"/>
      <dgm:spPr/>
    </dgm:pt>
    <dgm:pt modelId="{8447D488-8C54-4FC4-9EDB-8AD1B93B611D}" type="pres">
      <dgm:prSet presAssocID="{0CAE02F4-F73F-4C83-8455-CA2E7AC802E6}" presName="txOne" presStyleLbl="node0" presStyleIdx="0" presStyleCnt="1" custScaleY="16976" custLinFactNeighborY="78367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17F60FDC-642E-4F1B-98D9-E93781863205}" type="pres">
      <dgm:prSet presAssocID="{0CAE02F4-F73F-4C83-8455-CA2E7AC802E6}" presName="parTransOne" presStyleCnt="0"/>
      <dgm:spPr/>
    </dgm:pt>
    <dgm:pt modelId="{A3CA995E-7AA5-4804-BCF8-C5FFEEB590B1}" type="pres">
      <dgm:prSet presAssocID="{0CAE02F4-F73F-4C83-8455-CA2E7AC802E6}" presName="horzOne" presStyleCnt="0"/>
      <dgm:spPr/>
    </dgm:pt>
    <dgm:pt modelId="{BFC65BDE-ED34-4688-818F-0666D17E3558}" type="pres">
      <dgm:prSet presAssocID="{540D99DE-7542-4F47-899B-20FBF093598E}" presName="vertTwo" presStyleCnt="0"/>
      <dgm:spPr/>
    </dgm:pt>
    <dgm:pt modelId="{13D50AD2-255F-46E0-9E1E-760676FDAFED}" type="pres">
      <dgm:prSet presAssocID="{540D99DE-7542-4F47-899B-20FBF093598E}" presName="txTwo" presStyleLbl="node2" presStyleIdx="0" presStyleCnt="2" custScaleY="71724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83E6277E-ECEE-4AF0-A91A-27B8826026E7}" type="pres">
      <dgm:prSet presAssocID="{540D99DE-7542-4F47-899B-20FBF093598E}" presName="parTransTwo" presStyleCnt="0"/>
      <dgm:spPr/>
    </dgm:pt>
    <dgm:pt modelId="{F68CF135-6331-4E6C-9736-9526682F99B8}" type="pres">
      <dgm:prSet presAssocID="{540D99DE-7542-4F47-899B-20FBF093598E}" presName="horzTwo" presStyleCnt="0"/>
      <dgm:spPr/>
    </dgm:pt>
    <dgm:pt modelId="{080E522F-5A05-435E-8512-76D6D9F15648}" type="pres">
      <dgm:prSet presAssocID="{52F044D7-5F3D-4C10-B16B-9D437ECBB429}" presName="vertThree" presStyleCnt="0"/>
      <dgm:spPr/>
    </dgm:pt>
    <dgm:pt modelId="{D54DF201-80B9-4D13-8E4C-B77142D830A8}" type="pres">
      <dgm:prSet presAssocID="{52F044D7-5F3D-4C10-B16B-9D437ECBB429}" presName="txThree" presStyleLbl="node3" presStyleIdx="0" presStyleCnt="7" custScaleY="58925" custLinFactNeighborY="-6144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2ECE2583-70BD-4EEE-9B2A-56D4B8F72B59}" type="pres">
      <dgm:prSet presAssocID="{52F044D7-5F3D-4C10-B16B-9D437ECBB429}" presName="horzThree" presStyleCnt="0"/>
      <dgm:spPr/>
    </dgm:pt>
    <dgm:pt modelId="{AFA6A664-7F73-40AA-A55E-587A32593A41}" type="pres">
      <dgm:prSet presAssocID="{5EE8950F-1580-4D0C-A8F9-7B9807E6E9A2}" presName="sibSpaceTwo" presStyleCnt="0"/>
      <dgm:spPr/>
    </dgm:pt>
    <dgm:pt modelId="{48525A33-C3FB-47B6-B4B1-315DC2F855BA}" type="pres">
      <dgm:prSet presAssocID="{F1C4D11C-AD9F-4CC5-890C-287671C12C32}" presName="vertTwo" presStyleCnt="0"/>
      <dgm:spPr/>
    </dgm:pt>
    <dgm:pt modelId="{D703D016-A6BA-4633-A7FE-84AF26C34B9C}" type="pres">
      <dgm:prSet presAssocID="{F1C4D11C-AD9F-4CC5-890C-287671C12C32}" presName="txTwo" presStyleLbl="node2" presStyleIdx="1" presStyleCnt="2" custScaleX="97322" custScaleY="71330" custLinFactNeighborX="514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8E3449E8-DF27-4437-9B8E-6BE7A34581A6}" type="pres">
      <dgm:prSet presAssocID="{F1C4D11C-AD9F-4CC5-890C-287671C12C32}" presName="parTransTwo" presStyleCnt="0"/>
      <dgm:spPr/>
    </dgm:pt>
    <dgm:pt modelId="{5A9856BD-CE79-4D7D-93A3-F4F60A85D310}" type="pres">
      <dgm:prSet presAssocID="{F1C4D11C-AD9F-4CC5-890C-287671C12C32}" presName="horzTwo" presStyleCnt="0"/>
      <dgm:spPr/>
    </dgm:pt>
    <dgm:pt modelId="{E7597393-3E7A-42A0-BB9F-BFF5653DC18B}" type="pres">
      <dgm:prSet presAssocID="{2E0CD83D-5E6F-49BB-854B-7723CDA0F917}" presName="vertThree" presStyleCnt="0"/>
      <dgm:spPr/>
    </dgm:pt>
    <dgm:pt modelId="{6F767AF0-C0A5-427D-910E-21B27D723029}" type="pres">
      <dgm:prSet presAssocID="{2E0CD83D-5E6F-49BB-854B-7723CDA0F917}" presName="txThree" presStyleLbl="node3" presStyleIdx="1" presStyleCnt="7" custScaleX="108166" custScaleY="58925" custLinFactNeighborY="-6144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AA0A3F29-80D0-4BAB-8563-02A93753CC70}" type="pres">
      <dgm:prSet presAssocID="{2E0CD83D-5E6F-49BB-854B-7723CDA0F917}" presName="horzThree" presStyleCnt="0"/>
      <dgm:spPr/>
    </dgm:pt>
    <dgm:pt modelId="{38115350-5FEB-4746-8933-B8C20F09D4C6}" type="pres">
      <dgm:prSet presAssocID="{6FB12D5C-4099-4623-A544-805935EFDC1A}" presName="sibSpaceThree" presStyleCnt="0"/>
      <dgm:spPr/>
    </dgm:pt>
    <dgm:pt modelId="{8AED589E-9154-4BFC-973D-9B4CC6D5AB10}" type="pres">
      <dgm:prSet presAssocID="{18E4C00C-603D-4066-ADA7-65EE935ABB45}" presName="vertThree" presStyleCnt="0"/>
      <dgm:spPr/>
    </dgm:pt>
    <dgm:pt modelId="{4BEF4222-657C-46CC-9876-714DA6C6A08F}" type="pres">
      <dgm:prSet presAssocID="{18E4C00C-603D-4066-ADA7-65EE935ABB45}" presName="txThree" presStyleLbl="node3" presStyleIdx="2" presStyleCnt="7" custScaleY="58925" custLinFactNeighborY="-6144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25E44554-D10E-47A1-B984-3DA41FBC9304}" type="pres">
      <dgm:prSet presAssocID="{18E4C00C-603D-4066-ADA7-65EE935ABB45}" presName="horzThree" presStyleCnt="0"/>
      <dgm:spPr/>
    </dgm:pt>
    <dgm:pt modelId="{ADF54131-F576-4CF1-A89B-F7A9479D563B}" type="pres">
      <dgm:prSet presAssocID="{0BE9DEF0-94EB-4DF5-96F2-4D7BCC54F157}" presName="sibSpaceThree" presStyleCnt="0"/>
      <dgm:spPr/>
    </dgm:pt>
    <dgm:pt modelId="{7888EC0A-E7D5-45B2-8A53-F3136385BD79}" type="pres">
      <dgm:prSet presAssocID="{5FB03B96-B803-49E4-9D06-E4C49A347FC0}" presName="vertThree" presStyleCnt="0"/>
      <dgm:spPr/>
    </dgm:pt>
    <dgm:pt modelId="{7390E7D7-5BE0-4BBF-9E02-D60C63C6D64A}" type="pres">
      <dgm:prSet presAssocID="{5FB03B96-B803-49E4-9D06-E4C49A347FC0}" presName="txThree" presStyleLbl="node3" presStyleIdx="3" presStyleCnt="7" custScaleY="58925" custLinFactNeighborY="-6144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83D66F7D-8A32-427C-B488-B2D35A9C84F3}" type="pres">
      <dgm:prSet presAssocID="{5FB03B96-B803-49E4-9D06-E4C49A347FC0}" presName="horzThree" presStyleCnt="0"/>
      <dgm:spPr/>
    </dgm:pt>
    <dgm:pt modelId="{33466483-91F9-4A1A-ABE3-D0E7A0C118D1}" type="pres">
      <dgm:prSet presAssocID="{6EAD64AC-FC8A-41C1-BE2C-447F36EE2CCA}" presName="sibSpaceThree" presStyleCnt="0"/>
      <dgm:spPr/>
    </dgm:pt>
    <dgm:pt modelId="{65A5A852-07F9-4AB3-9446-C0847A18032C}" type="pres">
      <dgm:prSet presAssocID="{7176AE6C-FE91-4E36-BE32-F95F8F5EA35A}" presName="vertThree" presStyleCnt="0"/>
      <dgm:spPr/>
    </dgm:pt>
    <dgm:pt modelId="{60A6FD0C-8370-453A-8C42-B9F9ACA87AEC}" type="pres">
      <dgm:prSet presAssocID="{7176AE6C-FE91-4E36-BE32-F95F8F5EA35A}" presName="txThree" presStyleLbl="node3" presStyleIdx="4" presStyleCnt="7" custScaleY="58925" custLinFactNeighborY="-6144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B0063CC8-21C7-466F-8EEF-A24385B360AE}" type="pres">
      <dgm:prSet presAssocID="{7176AE6C-FE91-4E36-BE32-F95F8F5EA35A}" presName="horzThree" presStyleCnt="0"/>
      <dgm:spPr/>
    </dgm:pt>
    <dgm:pt modelId="{8D392BFB-2BBD-476E-BB02-23EEDBBEA45D}" type="pres">
      <dgm:prSet presAssocID="{A8DA3166-49BB-47A8-8C01-0132DDF15D7C}" presName="sibSpaceThree" presStyleCnt="0"/>
      <dgm:spPr/>
    </dgm:pt>
    <dgm:pt modelId="{92F7F632-2CAA-4E54-B673-79A29D33452D}" type="pres">
      <dgm:prSet presAssocID="{D1B257D6-7C47-44B5-8131-7E2BCF606555}" presName="vertThree" presStyleCnt="0"/>
      <dgm:spPr/>
    </dgm:pt>
    <dgm:pt modelId="{872DF740-2686-4E01-90C5-70C4BC183946}" type="pres">
      <dgm:prSet presAssocID="{D1B257D6-7C47-44B5-8131-7E2BCF606555}" presName="txThree" presStyleLbl="node3" presStyleIdx="5" presStyleCnt="7" custScaleY="58925" custLinFactNeighborY="-6144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BFE1F5DD-8F8A-4F66-8D4F-4D92B725240C}" type="pres">
      <dgm:prSet presAssocID="{D1B257D6-7C47-44B5-8131-7E2BCF606555}" presName="horzThree" presStyleCnt="0"/>
      <dgm:spPr/>
    </dgm:pt>
    <dgm:pt modelId="{C92DBABA-8AE7-4EB0-B3C3-C76C7E35D3CE}" type="pres">
      <dgm:prSet presAssocID="{A891DFC5-33A7-4B2E-9865-2610FF95FCB9}" presName="sibSpaceThree" presStyleCnt="0"/>
      <dgm:spPr/>
    </dgm:pt>
    <dgm:pt modelId="{0F9D8E89-02B0-43BB-9CD4-974D53799830}" type="pres">
      <dgm:prSet presAssocID="{A54AE424-230C-4E6E-9796-F7AEA82BF560}" presName="vertThree" presStyleCnt="0"/>
      <dgm:spPr/>
    </dgm:pt>
    <dgm:pt modelId="{208350FA-7F3A-491C-B8D2-BFB72B2C28E3}" type="pres">
      <dgm:prSet presAssocID="{A54AE424-230C-4E6E-9796-F7AEA82BF560}" presName="txThree" presStyleLbl="node3" presStyleIdx="6" presStyleCnt="7" custScaleY="58925" custLinFactNeighborY="-6144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FAAD86E9-D205-47D0-B089-4FA75451EAFF}" type="pres">
      <dgm:prSet presAssocID="{A54AE424-230C-4E6E-9796-F7AEA82BF560}" presName="horzThree" presStyleCnt="0"/>
      <dgm:spPr/>
    </dgm:pt>
  </dgm:ptLst>
  <dgm:cxnLst>
    <dgm:cxn modelId="{A26D6399-0BEF-42E0-8A19-E37E7D14B78A}" srcId="{60043703-F864-48E1-A8CB-1B4F2CCD8ED6}" destId="{0CAE02F4-F73F-4C83-8455-CA2E7AC802E6}" srcOrd="0" destOrd="0" parTransId="{91702EF9-E7B8-44C9-A969-79C52C7ED90A}" sibTransId="{85F69FA2-2230-4558-8230-B59E433BA67A}"/>
    <dgm:cxn modelId="{65AEE18A-946E-4C38-AD68-155A240728C9}" type="presOf" srcId="{540D99DE-7542-4F47-899B-20FBF093598E}" destId="{13D50AD2-255F-46E0-9E1E-760676FDAFED}" srcOrd="0" destOrd="0" presId="urn:microsoft.com/office/officeart/2005/8/layout/hierarchy4"/>
    <dgm:cxn modelId="{0878EAC5-10DF-49F3-B2F8-122E36878049}" srcId="{540D99DE-7542-4F47-899B-20FBF093598E}" destId="{52F044D7-5F3D-4C10-B16B-9D437ECBB429}" srcOrd="0" destOrd="0" parTransId="{07BF5206-6F12-4984-A122-467BD97818AD}" sibTransId="{C87D33A0-3823-4E1B-9FFA-13842B088670}"/>
    <dgm:cxn modelId="{60B5117D-F992-437C-BE39-225728F54F20}" srcId="{F1C4D11C-AD9F-4CC5-890C-287671C12C32}" destId="{5FB03B96-B803-49E4-9D06-E4C49A347FC0}" srcOrd="2" destOrd="0" parTransId="{C0610101-B846-4467-9385-31558F998952}" sibTransId="{6EAD64AC-FC8A-41C1-BE2C-447F36EE2CCA}"/>
    <dgm:cxn modelId="{D8F6A6CE-52B4-45E1-9B00-245AF93A2697}" type="presOf" srcId="{52F044D7-5F3D-4C10-B16B-9D437ECBB429}" destId="{D54DF201-80B9-4D13-8E4C-B77142D830A8}" srcOrd="0" destOrd="0" presId="urn:microsoft.com/office/officeart/2005/8/layout/hierarchy4"/>
    <dgm:cxn modelId="{106C772E-A96C-4234-8B28-7E16C77AF842}" srcId="{F1C4D11C-AD9F-4CC5-890C-287671C12C32}" destId="{A54AE424-230C-4E6E-9796-F7AEA82BF560}" srcOrd="5" destOrd="0" parTransId="{59843F12-7FAE-4717-BE64-9B1DEABF5BE6}" sibTransId="{DBB14D8C-2A9F-4B28-8186-C84F8BB883F1}"/>
    <dgm:cxn modelId="{7A805893-BC69-4C67-8638-B2D824C865C7}" type="presOf" srcId="{5FB03B96-B803-49E4-9D06-E4C49A347FC0}" destId="{7390E7D7-5BE0-4BBF-9E02-D60C63C6D64A}" srcOrd="0" destOrd="0" presId="urn:microsoft.com/office/officeart/2005/8/layout/hierarchy4"/>
    <dgm:cxn modelId="{FB5169F0-CC98-45BB-9304-1D2D9B8FBDD0}" type="presOf" srcId="{D1B257D6-7C47-44B5-8131-7E2BCF606555}" destId="{872DF740-2686-4E01-90C5-70C4BC183946}" srcOrd="0" destOrd="0" presId="urn:microsoft.com/office/officeart/2005/8/layout/hierarchy4"/>
    <dgm:cxn modelId="{C4CAE28B-1112-4480-9954-F3ABAC17ED62}" type="presOf" srcId="{60043703-F864-48E1-A8CB-1B4F2CCD8ED6}" destId="{ACE07FB4-6A8D-448B-9D52-44A2E52D790D}" srcOrd="0" destOrd="0" presId="urn:microsoft.com/office/officeart/2005/8/layout/hierarchy4"/>
    <dgm:cxn modelId="{83BAF6BB-FA1B-4390-AE7D-6554C41388DC}" srcId="{F1C4D11C-AD9F-4CC5-890C-287671C12C32}" destId="{18E4C00C-603D-4066-ADA7-65EE935ABB45}" srcOrd="1" destOrd="0" parTransId="{2F1BF8E9-F7FA-47A3-8FE5-2D8F311759FC}" sibTransId="{0BE9DEF0-94EB-4DF5-96F2-4D7BCC54F157}"/>
    <dgm:cxn modelId="{128DEF95-E366-4619-A535-AB89C111F121}" type="presOf" srcId="{18E4C00C-603D-4066-ADA7-65EE935ABB45}" destId="{4BEF4222-657C-46CC-9876-714DA6C6A08F}" srcOrd="0" destOrd="0" presId="urn:microsoft.com/office/officeart/2005/8/layout/hierarchy4"/>
    <dgm:cxn modelId="{C4272751-C1AA-4F5F-92F4-753D62F2E0DA}" srcId="{F1C4D11C-AD9F-4CC5-890C-287671C12C32}" destId="{7176AE6C-FE91-4E36-BE32-F95F8F5EA35A}" srcOrd="3" destOrd="0" parTransId="{E948D5A6-7036-4BF9-A40D-9A495F3350FE}" sibTransId="{A8DA3166-49BB-47A8-8C01-0132DDF15D7C}"/>
    <dgm:cxn modelId="{4BE88C77-19F0-4BBB-930D-D6B184DE750F}" srcId="{0CAE02F4-F73F-4C83-8455-CA2E7AC802E6}" destId="{F1C4D11C-AD9F-4CC5-890C-287671C12C32}" srcOrd="1" destOrd="0" parTransId="{0B755106-BFBC-4D25-A789-7201681F6C5D}" sibTransId="{8D88D549-90D3-42EA-98C0-AD73502FA871}"/>
    <dgm:cxn modelId="{2491DCC5-B155-48EE-8AA2-3C03C3D92857}" srcId="{F1C4D11C-AD9F-4CC5-890C-287671C12C32}" destId="{D1B257D6-7C47-44B5-8131-7E2BCF606555}" srcOrd="4" destOrd="0" parTransId="{BD7EEA30-FCED-4369-AC8B-3FA6CB50BE0B}" sibTransId="{A891DFC5-33A7-4B2E-9865-2610FF95FCB9}"/>
    <dgm:cxn modelId="{42F05F02-58D9-47D9-8FE0-E6F5D5219176}" type="presOf" srcId="{2E0CD83D-5E6F-49BB-854B-7723CDA0F917}" destId="{6F767AF0-C0A5-427D-910E-21B27D723029}" srcOrd="0" destOrd="0" presId="urn:microsoft.com/office/officeart/2005/8/layout/hierarchy4"/>
    <dgm:cxn modelId="{00B1E644-F3E7-483D-A989-7C58433CEB5B}" srcId="{0CAE02F4-F73F-4C83-8455-CA2E7AC802E6}" destId="{540D99DE-7542-4F47-899B-20FBF093598E}" srcOrd="0" destOrd="0" parTransId="{4ADBEEC7-5884-48E8-8B5E-9B9239AAB3F8}" sibTransId="{5EE8950F-1580-4D0C-A8F9-7B9807E6E9A2}"/>
    <dgm:cxn modelId="{1BBF8285-D192-49FF-9AC7-0BEC73586639}" type="presOf" srcId="{A54AE424-230C-4E6E-9796-F7AEA82BF560}" destId="{208350FA-7F3A-491C-B8D2-BFB72B2C28E3}" srcOrd="0" destOrd="0" presId="urn:microsoft.com/office/officeart/2005/8/layout/hierarchy4"/>
    <dgm:cxn modelId="{DA41BB32-3FCD-4DE5-88DB-0140379FC0FE}" type="presOf" srcId="{0CAE02F4-F73F-4C83-8455-CA2E7AC802E6}" destId="{8447D488-8C54-4FC4-9EDB-8AD1B93B611D}" srcOrd="0" destOrd="0" presId="urn:microsoft.com/office/officeart/2005/8/layout/hierarchy4"/>
    <dgm:cxn modelId="{735CEDB5-5F49-4F0B-B902-A7982580566E}" srcId="{F1C4D11C-AD9F-4CC5-890C-287671C12C32}" destId="{2E0CD83D-5E6F-49BB-854B-7723CDA0F917}" srcOrd="0" destOrd="0" parTransId="{756DEBE2-67F2-405A-A4B2-F91C70E641C4}" sibTransId="{6FB12D5C-4099-4623-A544-805935EFDC1A}"/>
    <dgm:cxn modelId="{E5FB1EDB-2CCB-48E4-AC1B-D9D6A816C3D1}" type="presOf" srcId="{F1C4D11C-AD9F-4CC5-890C-287671C12C32}" destId="{D703D016-A6BA-4633-A7FE-84AF26C34B9C}" srcOrd="0" destOrd="0" presId="urn:microsoft.com/office/officeart/2005/8/layout/hierarchy4"/>
    <dgm:cxn modelId="{E0F8A998-2DAF-4AFA-86FB-2F842BA3A395}" type="presOf" srcId="{7176AE6C-FE91-4E36-BE32-F95F8F5EA35A}" destId="{60A6FD0C-8370-453A-8C42-B9F9ACA87AEC}" srcOrd="0" destOrd="0" presId="urn:microsoft.com/office/officeart/2005/8/layout/hierarchy4"/>
    <dgm:cxn modelId="{5A07F6D7-FA0F-4507-AF13-512C1DA97518}" type="presParOf" srcId="{ACE07FB4-6A8D-448B-9D52-44A2E52D790D}" destId="{ECE05475-885F-4E91-867A-28AAD99193ED}" srcOrd="0" destOrd="0" presId="urn:microsoft.com/office/officeart/2005/8/layout/hierarchy4"/>
    <dgm:cxn modelId="{29B16FEE-2B41-482B-B9CB-02AA3437886C}" type="presParOf" srcId="{ECE05475-885F-4E91-867A-28AAD99193ED}" destId="{8447D488-8C54-4FC4-9EDB-8AD1B93B611D}" srcOrd="0" destOrd="0" presId="urn:microsoft.com/office/officeart/2005/8/layout/hierarchy4"/>
    <dgm:cxn modelId="{13E75D87-12AE-44F5-B67D-DE8F6BDF53E7}" type="presParOf" srcId="{ECE05475-885F-4E91-867A-28AAD99193ED}" destId="{17F60FDC-642E-4F1B-98D9-E93781863205}" srcOrd="1" destOrd="0" presId="urn:microsoft.com/office/officeart/2005/8/layout/hierarchy4"/>
    <dgm:cxn modelId="{4AD28ECB-C856-418F-9899-24BEAA3A7DB1}" type="presParOf" srcId="{ECE05475-885F-4E91-867A-28AAD99193ED}" destId="{A3CA995E-7AA5-4804-BCF8-C5FFEEB590B1}" srcOrd="2" destOrd="0" presId="urn:microsoft.com/office/officeart/2005/8/layout/hierarchy4"/>
    <dgm:cxn modelId="{D1EA97A8-DDC3-47D4-9437-83BC17B43522}" type="presParOf" srcId="{A3CA995E-7AA5-4804-BCF8-C5FFEEB590B1}" destId="{BFC65BDE-ED34-4688-818F-0666D17E3558}" srcOrd="0" destOrd="0" presId="urn:microsoft.com/office/officeart/2005/8/layout/hierarchy4"/>
    <dgm:cxn modelId="{EE51903E-3D1A-4334-BCED-6B0519585466}" type="presParOf" srcId="{BFC65BDE-ED34-4688-818F-0666D17E3558}" destId="{13D50AD2-255F-46E0-9E1E-760676FDAFED}" srcOrd="0" destOrd="0" presId="urn:microsoft.com/office/officeart/2005/8/layout/hierarchy4"/>
    <dgm:cxn modelId="{82D8223A-5607-4499-81C1-DD907824F965}" type="presParOf" srcId="{BFC65BDE-ED34-4688-818F-0666D17E3558}" destId="{83E6277E-ECEE-4AF0-A91A-27B8826026E7}" srcOrd="1" destOrd="0" presId="urn:microsoft.com/office/officeart/2005/8/layout/hierarchy4"/>
    <dgm:cxn modelId="{C3C32AC5-D77F-48B6-B352-75C4701F1C25}" type="presParOf" srcId="{BFC65BDE-ED34-4688-818F-0666D17E3558}" destId="{F68CF135-6331-4E6C-9736-9526682F99B8}" srcOrd="2" destOrd="0" presId="urn:microsoft.com/office/officeart/2005/8/layout/hierarchy4"/>
    <dgm:cxn modelId="{E2A30254-6923-472E-8D83-B17DFF233739}" type="presParOf" srcId="{F68CF135-6331-4E6C-9736-9526682F99B8}" destId="{080E522F-5A05-435E-8512-76D6D9F15648}" srcOrd="0" destOrd="0" presId="urn:microsoft.com/office/officeart/2005/8/layout/hierarchy4"/>
    <dgm:cxn modelId="{685B592C-B164-43C1-B0D9-32EB027FA0DF}" type="presParOf" srcId="{080E522F-5A05-435E-8512-76D6D9F15648}" destId="{D54DF201-80B9-4D13-8E4C-B77142D830A8}" srcOrd="0" destOrd="0" presId="urn:microsoft.com/office/officeart/2005/8/layout/hierarchy4"/>
    <dgm:cxn modelId="{EE23D708-70FB-486C-804F-C47317FB9799}" type="presParOf" srcId="{080E522F-5A05-435E-8512-76D6D9F15648}" destId="{2ECE2583-70BD-4EEE-9B2A-56D4B8F72B59}" srcOrd="1" destOrd="0" presId="urn:microsoft.com/office/officeart/2005/8/layout/hierarchy4"/>
    <dgm:cxn modelId="{9B52D035-EDD2-4D08-8610-884CE4F8BE47}" type="presParOf" srcId="{A3CA995E-7AA5-4804-BCF8-C5FFEEB590B1}" destId="{AFA6A664-7F73-40AA-A55E-587A32593A41}" srcOrd="1" destOrd="0" presId="urn:microsoft.com/office/officeart/2005/8/layout/hierarchy4"/>
    <dgm:cxn modelId="{52719443-1484-4142-A50F-05EC2B891E61}" type="presParOf" srcId="{A3CA995E-7AA5-4804-BCF8-C5FFEEB590B1}" destId="{48525A33-C3FB-47B6-B4B1-315DC2F855BA}" srcOrd="2" destOrd="0" presId="urn:microsoft.com/office/officeart/2005/8/layout/hierarchy4"/>
    <dgm:cxn modelId="{96A8C583-EA6D-477F-ADD1-9AB482336539}" type="presParOf" srcId="{48525A33-C3FB-47B6-B4B1-315DC2F855BA}" destId="{D703D016-A6BA-4633-A7FE-84AF26C34B9C}" srcOrd="0" destOrd="0" presId="urn:microsoft.com/office/officeart/2005/8/layout/hierarchy4"/>
    <dgm:cxn modelId="{20CCEF78-8E7C-4863-B61F-A879AE83247E}" type="presParOf" srcId="{48525A33-C3FB-47B6-B4B1-315DC2F855BA}" destId="{8E3449E8-DF27-4437-9B8E-6BE7A34581A6}" srcOrd="1" destOrd="0" presId="urn:microsoft.com/office/officeart/2005/8/layout/hierarchy4"/>
    <dgm:cxn modelId="{D0D236CF-9BBE-4A93-BA39-7F269CDACEB9}" type="presParOf" srcId="{48525A33-C3FB-47B6-B4B1-315DC2F855BA}" destId="{5A9856BD-CE79-4D7D-93A3-F4F60A85D310}" srcOrd="2" destOrd="0" presId="urn:microsoft.com/office/officeart/2005/8/layout/hierarchy4"/>
    <dgm:cxn modelId="{B150B4E9-953E-48E9-9172-B78B9AF6FAFC}" type="presParOf" srcId="{5A9856BD-CE79-4D7D-93A3-F4F60A85D310}" destId="{E7597393-3E7A-42A0-BB9F-BFF5653DC18B}" srcOrd="0" destOrd="0" presId="urn:microsoft.com/office/officeart/2005/8/layout/hierarchy4"/>
    <dgm:cxn modelId="{F1EB8846-C7CF-44AF-8EDD-BD02B55FB937}" type="presParOf" srcId="{E7597393-3E7A-42A0-BB9F-BFF5653DC18B}" destId="{6F767AF0-C0A5-427D-910E-21B27D723029}" srcOrd="0" destOrd="0" presId="urn:microsoft.com/office/officeart/2005/8/layout/hierarchy4"/>
    <dgm:cxn modelId="{38739D44-7BBF-4131-B4C4-579809210294}" type="presParOf" srcId="{E7597393-3E7A-42A0-BB9F-BFF5653DC18B}" destId="{AA0A3F29-80D0-4BAB-8563-02A93753CC70}" srcOrd="1" destOrd="0" presId="urn:microsoft.com/office/officeart/2005/8/layout/hierarchy4"/>
    <dgm:cxn modelId="{57F409B6-A503-429D-A0AA-371B23DCC580}" type="presParOf" srcId="{5A9856BD-CE79-4D7D-93A3-F4F60A85D310}" destId="{38115350-5FEB-4746-8933-B8C20F09D4C6}" srcOrd="1" destOrd="0" presId="urn:microsoft.com/office/officeart/2005/8/layout/hierarchy4"/>
    <dgm:cxn modelId="{A24FB709-B7BA-4B79-9985-A57306E2E4A2}" type="presParOf" srcId="{5A9856BD-CE79-4D7D-93A3-F4F60A85D310}" destId="{8AED589E-9154-4BFC-973D-9B4CC6D5AB10}" srcOrd="2" destOrd="0" presId="urn:microsoft.com/office/officeart/2005/8/layout/hierarchy4"/>
    <dgm:cxn modelId="{419C8C82-D112-4242-B69E-A4316EF1B7E2}" type="presParOf" srcId="{8AED589E-9154-4BFC-973D-9B4CC6D5AB10}" destId="{4BEF4222-657C-46CC-9876-714DA6C6A08F}" srcOrd="0" destOrd="0" presId="urn:microsoft.com/office/officeart/2005/8/layout/hierarchy4"/>
    <dgm:cxn modelId="{F84DF840-647D-4CCA-A08A-478100248E8B}" type="presParOf" srcId="{8AED589E-9154-4BFC-973D-9B4CC6D5AB10}" destId="{25E44554-D10E-47A1-B984-3DA41FBC9304}" srcOrd="1" destOrd="0" presId="urn:microsoft.com/office/officeart/2005/8/layout/hierarchy4"/>
    <dgm:cxn modelId="{E245CA51-D390-4ACC-8AB6-288E24043CF1}" type="presParOf" srcId="{5A9856BD-CE79-4D7D-93A3-F4F60A85D310}" destId="{ADF54131-F576-4CF1-A89B-F7A9479D563B}" srcOrd="3" destOrd="0" presId="urn:microsoft.com/office/officeart/2005/8/layout/hierarchy4"/>
    <dgm:cxn modelId="{CF7F7B2B-88AD-45E4-912B-3FBF3CC1065D}" type="presParOf" srcId="{5A9856BD-CE79-4D7D-93A3-F4F60A85D310}" destId="{7888EC0A-E7D5-45B2-8A53-F3136385BD79}" srcOrd="4" destOrd="0" presId="urn:microsoft.com/office/officeart/2005/8/layout/hierarchy4"/>
    <dgm:cxn modelId="{EEF22037-B664-4DD5-868A-AAAAE9440DEA}" type="presParOf" srcId="{7888EC0A-E7D5-45B2-8A53-F3136385BD79}" destId="{7390E7D7-5BE0-4BBF-9E02-D60C63C6D64A}" srcOrd="0" destOrd="0" presId="urn:microsoft.com/office/officeart/2005/8/layout/hierarchy4"/>
    <dgm:cxn modelId="{12306616-BAFC-45E9-8C32-70C76596F0BD}" type="presParOf" srcId="{7888EC0A-E7D5-45B2-8A53-F3136385BD79}" destId="{83D66F7D-8A32-427C-B488-B2D35A9C84F3}" srcOrd="1" destOrd="0" presId="urn:microsoft.com/office/officeart/2005/8/layout/hierarchy4"/>
    <dgm:cxn modelId="{F7D9C7DA-20BB-43DF-A9BE-3691FAAE6274}" type="presParOf" srcId="{5A9856BD-CE79-4D7D-93A3-F4F60A85D310}" destId="{33466483-91F9-4A1A-ABE3-D0E7A0C118D1}" srcOrd="5" destOrd="0" presId="urn:microsoft.com/office/officeart/2005/8/layout/hierarchy4"/>
    <dgm:cxn modelId="{DA49196A-6C0A-474B-8B30-C5E06A5E440A}" type="presParOf" srcId="{5A9856BD-CE79-4D7D-93A3-F4F60A85D310}" destId="{65A5A852-07F9-4AB3-9446-C0847A18032C}" srcOrd="6" destOrd="0" presId="urn:microsoft.com/office/officeart/2005/8/layout/hierarchy4"/>
    <dgm:cxn modelId="{4048AF03-1B64-4765-A1F2-1E4D686C906B}" type="presParOf" srcId="{65A5A852-07F9-4AB3-9446-C0847A18032C}" destId="{60A6FD0C-8370-453A-8C42-B9F9ACA87AEC}" srcOrd="0" destOrd="0" presId="urn:microsoft.com/office/officeart/2005/8/layout/hierarchy4"/>
    <dgm:cxn modelId="{FD37F9BC-7278-4353-84A4-9F6E92EAD3F0}" type="presParOf" srcId="{65A5A852-07F9-4AB3-9446-C0847A18032C}" destId="{B0063CC8-21C7-466F-8EEF-A24385B360AE}" srcOrd="1" destOrd="0" presId="urn:microsoft.com/office/officeart/2005/8/layout/hierarchy4"/>
    <dgm:cxn modelId="{1FD108E8-A558-4739-BF77-771A41B05089}" type="presParOf" srcId="{5A9856BD-CE79-4D7D-93A3-F4F60A85D310}" destId="{8D392BFB-2BBD-476E-BB02-23EEDBBEA45D}" srcOrd="7" destOrd="0" presId="urn:microsoft.com/office/officeart/2005/8/layout/hierarchy4"/>
    <dgm:cxn modelId="{2E0C9295-4CC7-4352-B906-5557F4B1E0E2}" type="presParOf" srcId="{5A9856BD-CE79-4D7D-93A3-F4F60A85D310}" destId="{92F7F632-2CAA-4E54-B673-79A29D33452D}" srcOrd="8" destOrd="0" presId="urn:microsoft.com/office/officeart/2005/8/layout/hierarchy4"/>
    <dgm:cxn modelId="{57930444-5ED1-4BAA-BD91-B8E81F010E95}" type="presParOf" srcId="{92F7F632-2CAA-4E54-B673-79A29D33452D}" destId="{872DF740-2686-4E01-90C5-70C4BC183946}" srcOrd="0" destOrd="0" presId="urn:microsoft.com/office/officeart/2005/8/layout/hierarchy4"/>
    <dgm:cxn modelId="{BCAF3F52-4E73-46AE-9849-B503FF40A311}" type="presParOf" srcId="{92F7F632-2CAA-4E54-B673-79A29D33452D}" destId="{BFE1F5DD-8F8A-4F66-8D4F-4D92B725240C}" srcOrd="1" destOrd="0" presId="urn:microsoft.com/office/officeart/2005/8/layout/hierarchy4"/>
    <dgm:cxn modelId="{AA11A68A-B4E0-4598-B504-213261456A90}" type="presParOf" srcId="{5A9856BD-CE79-4D7D-93A3-F4F60A85D310}" destId="{C92DBABA-8AE7-4EB0-B3C3-C76C7E35D3CE}" srcOrd="9" destOrd="0" presId="urn:microsoft.com/office/officeart/2005/8/layout/hierarchy4"/>
    <dgm:cxn modelId="{E5A24B5D-44B4-4E2E-9644-DE64CF9B30F5}" type="presParOf" srcId="{5A9856BD-CE79-4D7D-93A3-F4F60A85D310}" destId="{0F9D8E89-02B0-43BB-9CD4-974D53799830}" srcOrd="10" destOrd="0" presId="urn:microsoft.com/office/officeart/2005/8/layout/hierarchy4"/>
    <dgm:cxn modelId="{DC5D2325-CB43-4EC8-A2EC-D6BBA2F85FF0}" type="presParOf" srcId="{0F9D8E89-02B0-43BB-9CD4-974D53799830}" destId="{208350FA-7F3A-491C-B8D2-BFB72B2C28E3}" srcOrd="0" destOrd="0" presId="urn:microsoft.com/office/officeart/2005/8/layout/hierarchy4"/>
    <dgm:cxn modelId="{F743D12E-8824-4B45-B062-B357AF124099}" type="presParOf" srcId="{0F9D8E89-02B0-43BB-9CD4-974D53799830}" destId="{FAAD86E9-D205-47D0-B089-4FA75451EAFF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47D488-8C54-4FC4-9EDB-8AD1B93B611D}">
      <dsp:nvSpPr>
        <dsp:cNvPr id="0" name=""/>
        <dsp:cNvSpPr/>
      </dsp:nvSpPr>
      <dsp:spPr>
        <a:xfrm>
          <a:off x="2602" y="228377"/>
          <a:ext cx="8491739" cy="554201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600" kern="1200" dirty="0" smtClean="0"/>
            <a:t>Proceso fisiológico</a:t>
          </a:r>
          <a:endParaRPr lang="es-MX" sz="3600" kern="1200" dirty="0"/>
        </a:p>
      </dsp:txBody>
      <dsp:txXfrm>
        <a:off x="18834" y="244609"/>
        <a:ext cx="8459275" cy="521737"/>
      </dsp:txXfrm>
    </dsp:sp>
    <dsp:sp modelId="{13D50AD2-255F-46E0-9E1E-760676FDAFED}">
      <dsp:nvSpPr>
        <dsp:cNvPr id="0" name=""/>
        <dsp:cNvSpPr/>
      </dsp:nvSpPr>
      <dsp:spPr>
        <a:xfrm>
          <a:off x="10890" y="844803"/>
          <a:ext cx="1149071" cy="2341516"/>
        </a:xfrm>
        <a:prstGeom prst="roundRect">
          <a:avLst>
            <a:gd name="adj" fmla="val 10000"/>
          </a:avLst>
        </a:prstGeom>
        <a:solidFill>
          <a:schemeClr val="tx1">
            <a:lumMod val="75000"/>
            <a:lumOff val="2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 smtClean="0"/>
            <a:t>Inicia trituración de alimentos</a:t>
          </a:r>
          <a:endParaRPr lang="es-MX" sz="1600" kern="1200" dirty="0"/>
        </a:p>
      </dsp:txBody>
      <dsp:txXfrm>
        <a:off x="44545" y="878458"/>
        <a:ext cx="1081761" cy="2274206"/>
      </dsp:txXfrm>
    </dsp:sp>
    <dsp:sp modelId="{D54DF201-80B9-4D13-8E4C-B77142D830A8}">
      <dsp:nvSpPr>
        <dsp:cNvPr id="0" name=""/>
        <dsp:cNvSpPr/>
      </dsp:nvSpPr>
      <dsp:spPr>
        <a:xfrm>
          <a:off x="10890" y="3273376"/>
          <a:ext cx="1149071" cy="1923677"/>
        </a:xfrm>
        <a:prstGeom prst="roundRect">
          <a:avLst>
            <a:gd name="adj" fmla="val 10000"/>
          </a:avLst>
        </a:prstGeom>
        <a:solidFill>
          <a:schemeClr val="tx1">
            <a:lumMod val="85000"/>
            <a:lumOff val="1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 smtClean="0"/>
            <a:t>Intervienen estructuras suaves y duras</a:t>
          </a:r>
          <a:endParaRPr lang="es-MX" sz="1600" kern="1200" dirty="0"/>
        </a:p>
      </dsp:txBody>
      <dsp:txXfrm>
        <a:off x="44545" y="3307031"/>
        <a:ext cx="1081761" cy="1856367"/>
      </dsp:txXfrm>
    </dsp:sp>
    <dsp:sp modelId="{D703D016-A6BA-4633-A7FE-84AF26C34B9C}">
      <dsp:nvSpPr>
        <dsp:cNvPr id="0" name=""/>
        <dsp:cNvSpPr/>
      </dsp:nvSpPr>
      <dsp:spPr>
        <a:xfrm>
          <a:off x="1390448" y="844803"/>
          <a:ext cx="7035960" cy="2328653"/>
        </a:xfrm>
        <a:prstGeom prst="roundRect">
          <a:avLst>
            <a:gd name="adj" fmla="val 10000"/>
          </a:avLst>
        </a:prstGeom>
        <a:solidFill>
          <a:schemeClr val="tx1">
            <a:lumMod val="75000"/>
            <a:lumOff val="2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kern="1200" dirty="0" smtClean="0"/>
            <a:t>Termina con formación bolo alimenticio</a:t>
          </a:r>
          <a:endParaRPr lang="es-MX" sz="2400" kern="1200" dirty="0"/>
        </a:p>
      </dsp:txBody>
      <dsp:txXfrm>
        <a:off x="1458652" y="913007"/>
        <a:ext cx="6899552" cy="2192245"/>
      </dsp:txXfrm>
    </dsp:sp>
    <dsp:sp modelId="{6F767AF0-C0A5-427D-910E-21B27D723029}">
      <dsp:nvSpPr>
        <dsp:cNvPr id="0" name=""/>
        <dsp:cNvSpPr/>
      </dsp:nvSpPr>
      <dsp:spPr>
        <a:xfrm>
          <a:off x="1256484" y="3260514"/>
          <a:ext cx="1242904" cy="1923677"/>
        </a:xfrm>
        <a:prstGeom prst="roundRect">
          <a:avLst>
            <a:gd name="adj" fmla="val 10000"/>
          </a:avLst>
        </a:prstGeom>
        <a:solidFill>
          <a:schemeClr val="tx1">
            <a:lumMod val="85000"/>
            <a:lumOff val="1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 smtClean="0"/>
            <a:t>Dientes implantados hueso alveolar</a:t>
          </a:r>
          <a:endParaRPr lang="es-MX" sz="1600" kern="1200" dirty="0"/>
        </a:p>
      </dsp:txBody>
      <dsp:txXfrm>
        <a:off x="1292887" y="3296917"/>
        <a:ext cx="1170098" cy="1850871"/>
      </dsp:txXfrm>
    </dsp:sp>
    <dsp:sp modelId="{4BEF4222-657C-46CC-9876-714DA6C6A08F}">
      <dsp:nvSpPr>
        <dsp:cNvPr id="0" name=""/>
        <dsp:cNvSpPr/>
      </dsp:nvSpPr>
      <dsp:spPr>
        <a:xfrm>
          <a:off x="2547650" y="3260514"/>
          <a:ext cx="1149071" cy="192367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 smtClean="0"/>
            <a:t>Periodonto</a:t>
          </a:r>
          <a:endParaRPr lang="es-MX" sz="1600" kern="1200" dirty="0"/>
        </a:p>
      </dsp:txBody>
      <dsp:txXfrm>
        <a:off x="2581305" y="3294169"/>
        <a:ext cx="1081761" cy="1856367"/>
      </dsp:txXfrm>
    </dsp:sp>
    <dsp:sp modelId="{7390E7D7-5BE0-4BBF-9E02-D60C63C6D64A}">
      <dsp:nvSpPr>
        <dsp:cNvPr id="0" name=""/>
        <dsp:cNvSpPr/>
      </dsp:nvSpPr>
      <dsp:spPr>
        <a:xfrm>
          <a:off x="3744983" y="3260514"/>
          <a:ext cx="1149071" cy="192367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 smtClean="0"/>
            <a:t>Músculos</a:t>
          </a:r>
          <a:endParaRPr lang="es-MX" sz="1600" kern="1200" dirty="0"/>
        </a:p>
      </dsp:txBody>
      <dsp:txXfrm>
        <a:off x="3778638" y="3294169"/>
        <a:ext cx="1081761" cy="1856367"/>
      </dsp:txXfrm>
    </dsp:sp>
    <dsp:sp modelId="{60A6FD0C-8370-453A-8C42-B9F9ACA87AEC}">
      <dsp:nvSpPr>
        <dsp:cNvPr id="0" name=""/>
        <dsp:cNvSpPr/>
      </dsp:nvSpPr>
      <dsp:spPr>
        <a:xfrm>
          <a:off x="4942315" y="3260514"/>
          <a:ext cx="1149071" cy="192367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 smtClean="0"/>
            <a:t>Labios, mejillas, lengua</a:t>
          </a:r>
          <a:endParaRPr lang="es-MX" sz="1600" kern="1200" dirty="0"/>
        </a:p>
      </dsp:txBody>
      <dsp:txXfrm>
        <a:off x="4975970" y="3294169"/>
        <a:ext cx="1081761" cy="1856367"/>
      </dsp:txXfrm>
    </dsp:sp>
    <dsp:sp modelId="{872DF740-2686-4E01-90C5-70C4BC183946}">
      <dsp:nvSpPr>
        <dsp:cNvPr id="0" name=""/>
        <dsp:cNvSpPr/>
      </dsp:nvSpPr>
      <dsp:spPr>
        <a:xfrm>
          <a:off x="6139648" y="3260514"/>
          <a:ext cx="1149071" cy="192367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 smtClean="0"/>
            <a:t>Glándulas salivales</a:t>
          </a:r>
          <a:endParaRPr lang="es-MX" sz="1600" kern="1200" dirty="0"/>
        </a:p>
      </dsp:txBody>
      <dsp:txXfrm>
        <a:off x="6173303" y="3294169"/>
        <a:ext cx="1081761" cy="1856367"/>
      </dsp:txXfrm>
    </dsp:sp>
    <dsp:sp modelId="{208350FA-7F3A-491C-B8D2-BFB72B2C28E3}">
      <dsp:nvSpPr>
        <dsp:cNvPr id="0" name=""/>
        <dsp:cNvSpPr/>
      </dsp:nvSpPr>
      <dsp:spPr>
        <a:xfrm>
          <a:off x="7336981" y="3260514"/>
          <a:ext cx="1149071" cy="192367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 smtClean="0"/>
            <a:t>Paladar duro, maxilar, mandíbula</a:t>
          </a:r>
          <a:endParaRPr lang="es-MX" sz="1600" kern="1200" dirty="0"/>
        </a:p>
      </dsp:txBody>
      <dsp:txXfrm>
        <a:off x="7370636" y="3294169"/>
        <a:ext cx="1081761" cy="18563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0283FE-E0DA-4A4D-8B57-0FE719966598}" type="datetimeFigureOut">
              <a:rPr lang="es-MX" smtClean="0"/>
              <a:t>25/03/2017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E4BE76-D55A-4DCC-8AB3-C92792D01C2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776641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C744B-3FF9-43AD-B39D-F9B73FEAA231}" type="datetimeFigureOut">
              <a:rPr lang="es-MX" smtClean="0"/>
              <a:pPr/>
              <a:t>25/03/2017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40758-A097-4C37-B690-32A10C2F5556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C744B-3FF9-43AD-B39D-F9B73FEAA231}" type="datetimeFigureOut">
              <a:rPr lang="es-MX" smtClean="0"/>
              <a:pPr/>
              <a:t>25/03/2017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40758-A097-4C37-B690-32A10C2F5556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C744B-3FF9-43AD-B39D-F9B73FEAA231}" type="datetimeFigureOut">
              <a:rPr lang="es-MX" smtClean="0"/>
              <a:pPr/>
              <a:t>25/03/2017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40758-A097-4C37-B690-32A10C2F5556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C744B-3FF9-43AD-B39D-F9B73FEAA231}" type="datetimeFigureOut">
              <a:rPr lang="es-MX" smtClean="0"/>
              <a:pPr/>
              <a:t>25/03/2017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40758-A097-4C37-B690-32A10C2F5556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C744B-3FF9-43AD-B39D-F9B73FEAA231}" type="datetimeFigureOut">
              <a:rPr lang="es-MX" smtClean="0"/>
              <a:pPr/>
              <a:t>25/03/2017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40758-A097-4C37-B690-32A10C2F5556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C744B-3FF9-43AD-B39D-F9B73FEAA231}" type="datetimeFigureOut">
              <a:rPr lang="es-MX" smtClean="0"/>
              <a:pPr/>
              <a:t>25/03/2017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40758-A097-4C37-B690-32A10C2F5556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C744B-3FF9-43AD-B39D-F9B73FEAA231}" type="datetimeFigureOut">
              <a:rPr lang="es-MX" smtClean="0"/>
              <a:pPr/>
              <a:t>25/03/2017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40758-A097-4C37-B690-32A10C2F5556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C744B-3FF9-43AD-B39D-F9B73FEAA231}" type="datetimeFigureOut">
              <a:rPr lang="es-MX" smtClean="0"/>
              <a:pPr/>
              <a:t>25/03/2017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40758-A097-4C37-B690-32A10C2F5556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C744B-3FF9-43AD-B39D-F9B73FEAA231}" type="datetimeFigureOut">
              <a:rPr lang="es-MX" smtClean="0"/>
              <a:pPr/>
              <a:t>25/03/2017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40758-A097-4C37-B690-32A10C2F5556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C744B-3FF9-43AD-B39D-F9B73FEAA231}" type="datetimeFigureOut">
              <a:rPr lang="es-MX" smtClean="0"/>
              <a:pPr/>
              <a:t>25/03/2017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40758-A097-4C37-B690-32A10C2F5556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C744B-3FF9-43AD-B39D-F9B73FEAA231}" type="datetimeFigureOut">
              <a:rPr lang="es-MX" smtClean="0"/>
              <a:pPr/>
              <a:t>25/03/2017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40758-A097-4C37-B690-32A10C2F5556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CC744B-3FF9-43AD-B39D-F9B73FEAA231}" type="datetimeFigureOut">
              <a:rPr lang="es-MX" smtClean="0"/>
              <a:pPr/>
              <a:t>25/03/2017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240758-A097-4C37-B690-32A10C2F5556}" type="slidenum">
              <a:rPr lang="es-MX" smtClean="0"/>
              <a:pPr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mx/url?sa=i&amp;rct=j&amp;q=&amp;esrc=s&amp;source=images&amp;cd=&amp;cad=rja&amp;uact=8&amp;ved=0CAcQjRw&amp;url=http://www.datuopinion.com/periodonto&amp;ei=H2xxVMqxCYqqggSzhYGwAg&amp;psig=AFQjCNE2GMC0KSMi7dPVuAfXMVpDZdKXyA&amp;ust=1416805783856820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hyperlink" Target="http://www.google.com.mx/url?sa=i&amp;rct=j&amp;q=&amp;esrc=s&amp;source=images&amp;cd=&amp;cad=rja&amp;uact=8&amp;ved=0CAcQjRw&amp;url=http://www.datuopinion.com/periodonto&amp;ei=H2xxVMqxCYqqggSzhYGwAg&amp;psig=AFQjCNE2GMC0KSMi7dPVuAfXMVpDZdKXyA&amp;ust=1416805783856820" TargetMode="External"/><Relationship Id="rId7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hyperlink" Target="http://www.google.com.mx/url?sa=i&amp;rct=j&amp;q=&amp;esrc=s&amp;source=images&amp;cd=&amp;cad=rja&amp;uact=8&amp;ved=0CAcQjRw&amp;url=http://revistareportemedico.com/home/?p=893&amp;ei=MGpxVLXHB8qhNuCQgZgJ&amp;psig=AFQjCNHeCv4p_Mg9KHu4OR3fExzd4BOd8w&amp;ust=1416805229798233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hyperlink" Target="http://www.google.com.mx/url?sa=i&amp;rct=j&amp;q=&amp;esrc=s&amp;source=images&amp;cd=&amp;cad=rja&amp;uact=8&amp;ved=0CAcQjRw&amp;url=http://www.datuopinion.com/periodonto&amp;ei=H2xxVMqxCYqqggSzhYGwAg&amp;psig=AFQjCNE2GMC0KSMi7dPVuAfXMVpDZdKXyA&amp;ust=1416805783856820" TargetMode="External"/><Relationship Id="rId7" Type="http://schemas.openxmlformats.org/officeDocument/2006/relationships/diagramColors" Target="../diagrams/colors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hyperlink" Target="http://www.google.com.mx/url?sa=i&amp;rct=j&amp;q=&amp;esrc=s&amp;source=images&amp;cd=&amp;cad=rja&amp;uact=8&amp;ved=0CAcQjRw&amp;url=http://www.datuopinion.com/periodonto&amp;ei=H2xxVMqxCYqqggSzhYGwAg&amp;psig=AFQjCNE2GMC0KSMi7dPVuAfXMVpDZdKXyA&amp;ust=1416805783856820" TargetMode="External"/><Relationship Id="rId7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hyperlink" Target="http://www.google.com.mx/url?sa=i&amp;rct=j&amp;q=&amp;esrc=s&amp;source=images&amp;cd=&amp;cad=rja&amp;uact=8&amp;ved=0CAcQjRw&amp;url=http://www.datuopinion.com/periodonto&amp;ei=H2xxVMqxCYqqggSzhYGwAg&amp;psig=AFQjCNE2GMC0KSMi7dPVuAfXMVpDZdKXyA&amp;ust=1416805783856820" TargetMode="External"/><Relationship Id="rId7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0.pn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mx/url?sa=i&amp;rct=j&amp;q=&amp;esrc=s&amp;source=images&amp;cd=&amp;cad=rja&amp;uact=8&amp;ved=0CAcQjRw&amp;url=http://www.datuopinion.com/periodonto&amp;ei=H2xxVMqxCYqqggSzhYGwAg&amp;psig=AFQjCNE2GMC0KSMi7dPVuAfXMVpDZdKXyA&amp;ust=1416805783856820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mx/url?sa=i&amp;rct=j&amp;q=&amp;esrc=s&amp;source=images&amp;cd=&amp;cad=rja&amp;uact=8&amp;ved=0CAcQjRw&amp;url=http://www.datuopinion.com/periodonto&amp;ei=H2xxVMqxCYqqggSzhYGwAg&amp;psig=AFQjCNE2GMC0KSMi7dPVuAfXMVpDZdKXyA&amp;ust=1416805783856820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mx/url?sa=i&amp;rct=j&amp;q=&amp;esrc=s&amp;source=images&amp;cd=&amp;cad=rja&amp;uact=8&amp;ved=0CAcQjRw&amp;url=http://www.datuopinion.com/periodonto&amp;ei=H2xxVMqxCYqqggSzhYGwAg&amp;psig=AFQjCNE2GMC0KSMi7dPVuAfXMVpDZdKXyA&amp;ust=1416805783856820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 l="35670" t="22680" r="18971" b="1600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Rectángulo"/>
          <p:cNvSpPr/>
          <p:nvPr/>
        </p:nvSpPr>
        <p:spPr>
          <a:xfrm>
            <a:off x="539552" y="836712"/>
            <a:ext cx="820891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endParaRPr lang="es-MX" sz="2000" b="1" dirty="0" smtClean="0">
              <a:latin typeface="Copperplate Gothic Light" panose="020E0507020206020404" pitchFamily="34" charset="0"/>
              <a:cs typeface="Arial" pitchFamily="34" charset="0"/>
            </a:endParaRPr>
          </a:p>
          <a:p>
            <a:pPr algn="ctr">
              <a:lnSpc>
                <a:spcPct val="150000"/>
              </a:lnSpc>
            </a:pPr>
            <a:endParaRPr lang="es-MX" sz="2000" b="1" dirty="0" smtClean="0">
              <a:latin typeface="Copperplate Gothic Light" panose="020E0507020206020404" pitchFamily="34" charset="0"/>
              <a:cs typeface="Arial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s-MX" sz="2000" b="1" dirty="0" smtClean="0">
                <a:latin typeface="Copperplate Gothic Light" panose="020E0507020206020404" pitchFamily="34" charset="0"/>
                <a:cs typeface="Arial" pitchFamily="34" charset="0"/>
              </a:rPr>
              <a:t>Área académica </a:t>
            </a:r>
            <a:r>
              <a:rPr lang="es-MX" sz="2000" b="1" dirty="0" smtClean="0">
                <a:latin typeface="Copperplate Gothic Light" panose="020E0507020206020404" pitchFamily="34" charset="0"/>
                <a:cs typeface="Arial" pitchFamily="34" charset="0"/>
              </a:rPr>
              <a:t>de Odontología</a:t>
            </a:r>
            <a:endParaRPr lang="es-MX" sz="2000" b="1" dirty="0" smtClean="0">
              <a:latin typeface="Copperplate Gothic Light" panose="020E0507020206020404" pitchFamily="34" charset="0"/>
              <a:cs typeface="Arial" pitchFamily="34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899592" y="4328517"/>
            <a:ext cx="7344816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s-MX" sz="2000" b="1" dirty="0" smtClean="0">
              <a:latin typeface="AR JULIAN" pitchFamily="2" charset="0"/>
              <a:cs typeface="Arial" pitchFamily="34" charset="0"/>
            </a:endParaRPr>
          </a:p>
          <a:p>
            <a:pPr algn="ctr"/>
            <a:r>
              <a:rPr lang="es-MX" sz="2000" b="1" dirty="0" smtClean="0">
                <a:latin typeface="AR JULIAN" pitchFamily="2" charset="0"/>
                <a:cs typeface="Arial" pitchFamily="34" charset="0"/>
              </a:rPr>
              <a:t>Anatomía Dental</a:t>
            </a:r>
            <a:endParaRPr lang="es-MX" b="1" dirty="0" smtClean="0">
              <a:solidFill>
                <a:schemeClr val="dk1"/>
              </a:solidFill>
              <a:latin typeface="AR JULIAN" pitchFamily="2" charset="0"/>
              <a:cs typeface="Arial" pitchFamily="34" charset="0"/>
            </a:endParaRPr>
          </a:p>
          <a:p>
            <a:pPr algn="ctr"/>
            <a:endParaRPr lang="es-MX" sz="1600" b="1" dirty="0" smtClean="0">
              <a:solidFill>
                <a:schemeClr val="dk1"/>
              </a:solidFill>
              <a:latin typeface="AR JULIAN" pitchFamily="2" charset="0"/>
            </a:endParaRPr>
          </a:p>
          <a:p>
            <a:pPr algn="ctr"/>
            <a:endParaRPr lang="es-MX" sz="1600" b="1" dirty="0" smtClean="0">
              <a:solidFill>
                <a:schemeClr val="dk1"/>
              </a:solidFill>
              <a:latin typeface="AR JULIAN" pitchFamily="2" charset="0"/>
            </a:endParaRPr>
          </a:p>
          <a:p>
            <a:endParaRPr lang="es-MX" sz="1600" b="1" dirty="0" smtClean="0">
              <a:solidFill>
                <a:schemeClr val="dk1"/>
              </a:solidFill>
              <a:latin typeface="AR JULIAN" pitchFamily="2" charset="0"/>
            </a:endParaRPr>
          </a:p>
          <a:p>
            <a:pPr algn="ctr"/>
            <a:endParaRPr lang="es-MX" sz="1600" b="1" dirty="0" smtClean="0">
              <a:solidFill>
                <a:schemeClr val="dk1"/>
              </a:solidFill>
              <a:latin typeface="AR JULIAN" pitchFamily="2" charset="0"/>
              <a:cs typeface="Arial" pitchFamily="34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107504" y="5651956"/>
            <a:ext cx="8964488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 JULIAN" pitchFamily="2" charset="0"/>
                <a:cs typeface="Vijaya" pitchFamily="34" charset="0"/>
              </a:rPr>
              <a:t>M en C. Elena Saraí Baena Santillán</a:t>
            </a:r>
            <a:endParaRPr lang="es-ES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R JULIAN" pitchFamily="2" charset="0"/>
              <a:cs typeface="Vijaya" pitchFamily="34" charset="0"/>
            </a:endParaRPr>
          </a:p>
        </p:txBody>
      </p:sp>
      <p:sp>
        <p:nvSpPr>
          <p:cNvPr id="9" name="TextBox 163"/>
          <p:cNvSpPr txBox="1">
            <a:spLocks noChangeArrowheads="1"/>
          </p:cNvSpPr>
          <p:nvPr/>
        </p:nvSpPr>
        <p:spPr bwMode="auto">
          <a:xfrm>
            <a:off x="631577" y="3154442"/>
            <a:ext cx="8116887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12700" dir="2700000">
              <a:srgbClr val="000000">
                <a:alpha val="43000"/>
              </a:srgbClr>
            </a:outerShdw>
          </a:effectLst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Componentes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del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istema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asticatorio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  <a:p>
            <a:pPr algn="ctr"/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endParaRPr lang="en-US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 cstate="print"/>
          <a:srcRect l="35330" t="22680" r="18778" b="1552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AutoShape 14" descr="data:image/jpeg;base64,/9j/4AAQSkZJRgABAQAAAQABAAD/2wCEAAkGBhISEBQUExQVFBUUGBQWFBUYFBgVFBgVFBQXGBQUGBQaHCYeGBkjGhQYIC8gIycpLCwsGB4xNTAqNSYrLCkBCQoKDgwOGg8PGiwfHCQtLCwsLCwpKSwsLCwqLCwpLCkpLCwpNSwsLCksKSkpLCksLCwpLC0sLCksLCkpLCkpLP/AABEIALUBFgMBIgACEQEDEQH/xAAbAAEAAwEBAQEAAAAAAAAAAAAABAUGAwIBB//EAEgQAAIBAgMECAEIBwYEBwAAAAECAAMRBBIhBTFBYQYTIlFxgZGhMhQjUnKCkrHBFUJzwtHh8DM0U2KTohYkQ9IXVGNkg7Lx/8QAGgEBAAMBAQEAAAAAAAAAAAAAAAIDBAEFBv/EACsRAQACAgECBAYCAwEAAAAAAAABAgMRIQQxEiIyQRMjUWFxgdHwM6GxFP/aAAwDAQACEQMRAD8A/cYiICIiAiIgIiICJFxe0qdMgMSWPwooLOeYVbm3PdOH6epj4w9K/GojIngX+EeZnPFDupWMTyjgi4IIO4jUes9TrhEjYvaVKlbrKiJfdmYLfvOvCd6dQMAVIIOoINwR3g8Y2PUREBEh4va1Om2Uks+/IitUe3eVUEgczYTwm26VwrE0ydAKitTue5SwAY8gTObh3Up8RE64REQEREBERAREQEREBERAREQEREBERAREQEREBKnHbWJzLSIAU5XqnVVbiqj9d/YcbkZZ76QYllpZUJD1WFNWG9Qbl3HNUViOYEqMXsxnoKlIhDTN0XcpABAW/Dfv/jKcl5jiFlKxPMvoq6MKIYlj26h1ZiO9/wCgOAE80sTWR7uwy8RvFjPlLbj01yPSIYaC24+mk5HEYiqdFIB4W09d0omY+vK2E2lQok6IEJ/Wps1InxNMi/nPq410bKlYkj/p1rFTyWqBmHic3hPC7LqBbqFzcQSQJw+RVTcOpHPS3red3aHIiJesLtX55y4yu7WdSe1TVRakt9xUi7Ai4Jc9xtPGCykmi5pEm5AANNj3mmdAea5SeJme6RUAqrUUkmiO13tSv2x9n4h4EcZP2dtchbMMw4Eb/wCc5FueUprxuFuMbiV3pSqfVdqbfdYEf7pX0sUHX5+o5f8AXpBuqVTxXKliy9xYsCJY4fHo24+s9YzZlKstnUN3EGzDmGGolvMxxKriO8K3D7Zo0wVp01QX1AUKCe82Gpko7RDqQVBB3gjMpHMGVGK2Y+HN1JqIe8ajkbb/ABkyjiVZbjfbcJVFrdpWTEd4d6RKWOHa1t9ByeqbkjG5pHut2f8ALxFts/aKVlutwQbOh0dG4qy8D7HeCQQZU0cCxuRpx1nVsBch1bq6qiwqAA3H0XXc6cju3gg6y2lpjuhaIldxM21fFqPnKyb/APp0uHIsTbzB8Zz/AEiwN0rPm3gVcrU3P0TlUFL7rru32O6T+LVH4ctREj7Pxoq01caZhqDvBGjKeYIIPhJEtVkREBERAREQEREBERAREQEREBERAREQKHblS9emv0UqN5syIp9M485NwyjKBK3aYvjH5UqA9alY/uiWeFGnlM/e8rp9MOuQQxtPU8st5OVaM1YyJicUbb5NrUtJUVt8qstqg06udyGGhBBHI6GVfR6ochptq1Ish+wSv4AGWW5/aV+zaf8AzuIHAuD96mv5zOvavAUgy6jdJ4wwG7ScNnUrLJs10jhmtPLwyXFjqJEwWHCMwtv1B5SdPlp2YR2+zyUE9T4TOy48MZm9tov6o8fHvl7WqG+kzeNbUnnKMk74X0hb9FK5vUQ/5ag8Wure6X8WM0MzHR9f+ZP7HX/V0/AzTzRinyqsnqIiJYrIiICIiAiIgIiICIiAiIgIiICIiBQ7Wp5cSjf4lJl86Thh7VH9DJ+HOkj9JqdqIqjfQYVfsAFao/02f0E6YN73Ezzxdb3qlRESxB4q7pSYpe1LypulFjm7XhKsiyivde2PGRdhdrF4hv8AOF+6ig+95LrYlaVNqjbkBY+AF/4SH0TwzKgZvicl2+sxufcyj3X+zaYdLCdp8pjSfZriOGWe77Pk+z5OuE5uJ7M41DIy7CLi69gTM7Xa7DxlltOuNwlbh7F7n4VBZjyAufYTNady0VjULvosl3rPwHV0h9hS7f7qpHlNDK3o9himGTN8TXqN9aqS5Hlmt5SymykarDNed2IiJNEiIgIiICIiAiIgIiICIiAiIgIiDA8VVVlKtYgggg8QdCJn9itl7BNzSY0WPE5LZGPihQ+JM9dICw1ADcr2PkZnNi48Li2UXtWUHKdCtWly5od/HJMuW/MN1On+VN4lu59tOdGpedSJdE7Y3h90oMal3MvaraSk2ie0TfSVZFlGT6QY1GrUsPf4mzv4J8C+ba/Zmp2bT9p+cfo6piXfEJf470/qrovqB7z9A6M44VqYNipHZZeIYbxKKz5mrJjmtYlp0Ok+zzTGk9TZDDJET40D4TK7HYq15LqPYSnx3alN5W0hWYusSfGdMLQV8lHjVN35UU7VQn62ifbnHG5aas7GwUXN+UgdGxnc16pyl9EU8EG4AcTxMpjieWqmPx70/TAZ9kfBgZZIm+Hn2jU6VFTpVh1q9Uetzdrdh65WyOEdg4p5SoZgC17a90sq9fLl7LNmYL2Re1/1j3KLb5V1sDVO0KdYKvVLQq0i2ft5qlSk4smXcOqte/EaTI4TY1ag9ClV1xDYig7MmIrVOuSkHFWu1NlVadwwuLtvFzos6422K22lOitV1qKGenTsUOYNUqimtwNwzMNTwMsZ+e0+h2M6qkrLScoMOUz4hz1bUca1Z7NkJbrKZRS1rjJY3EuujfR7EUa2eoy6U6iVGV2b5Q7VQ1Ou6kDKyqGHH+0IvZRAvW2mgxAoWbO1NqoOU5CquqNZt2YF105iS5+fYjobjSSymlnyVUeoa1RWr5sVRqgNZCUDU6bUzvy3AGZQBNh0ewLUcNTpsuUqD2RVeuFuxOUVXAZgL9wA3AAAQLGIiAiIgIiICIiAiIgIiIFPtQg3HHumM27SFOpSxA0NN1v9UnK4PeLMZsts4brBocrrrTfgD3N3qdxEyu2z12EqGxVrOrLxV1urL5EfhMeSd7h63S23Xwy2OEqggEcRJbbpj+jO0i1CmeQ9xf8AOaL5abTuPLGnn3pMS6VhrMh002mKdB7HtP2F8W0/OXOO2qQGIsPfdPzTaWIfEYqkjEt2mbyXTd4n2lNssTOoaMGKbWjbR7K6PUupUFb9kbySd3t5SfsGj8mxOXMclYaZjch0FwLnU3UNv7pMpJaw8gP4Su6Q3VUqDfTdH8gwzD0JjWo3D08keOJr9W2Vp0Dymw9Q2GskHEEcZZXK8SarA1ZxrVtZAbGGDjNInNDsVd61XSQazG57pxxmLYDQ28pjtr7ZqkkZjbXdpKpyxtbXHMvXSjEPWr0sMhHaOd+NlXdcePDlLvZtTC0DY1UDDRszDNccD3eG6UXROiHxVZ/8NadMehZvc+01NLaNRqvVUrswsXN7JTXgWPf3CSrMb8Ut8RNcWo495XuG6S4QD+3pffEmYPbNCq2WnVR2teysCbC2vuJ2wjXUaluffO83x2eNbuzTdLRQbFnEnsUa2RWSm3ZpDC0a7F9Tu6066X0sL6Sx210koYXJ1zEF72CqWaykBmyjWwzDdrrIW0Og+HrGqajVT1zOzjPYXqUBQawtp82qgHeMuhF2vM2n0cp12pMzVkelcK9Os9JyrZS6OyEZlYopIPEC1p1FwXplhiSLuLdYBek65mo1lo1ES4uzCpURbDeWFrzwellPrAO2AKbuyGhV60sK60Qq6ZdHuDv3qdF1PKr0Cw73DtVYHrzbrLWOJqrVqMCoBB62mjgg9kqLaaT3U6FUWtmqV2Ipild6pckCqtW7FgcxzquhuLDLa2kC22XtOniKK1aRuj3sbWOhKsCO8EEeUlyHsnZSYekKdPNlDOwzMWN3cu2p4XYyZAREQEREBERAREQEREBERAptr5wGy77aeMzmIuetBFutpLVt/mX5up+CHzmj2wDbQ2MpNqXzYcneeupn7VIuPelPMvPzHoYJ1qVT0Mb5gKf1Sy/dYgewE1hGkx3ROp26691Qn7yqfxvNi/w+UjT3RzxrJMKHar2RjyMxOxgDjgbfBTJ9X/lNnt/+xbwmJ2Q4+U4g/Qop7ljK692rpo3aG12PhkqWesodql2GYXyofgVfo6WJI1ueU47cRhha9NiWakWAY72RlzUyedjY81kjBbsu7IlKxO6/Vrp/XdOfSBuzih/6NEk87VZOlt7graZy7W+y6maih71X3E64quFW5kfYp+Yp/VX8BKzbWN1PLd4xM8Mnh3aXzFbU46Ac5LwWMDAXsL7iN0xWDwgxbtUqvloISAL2DEGxY9+ug8JPeguFtVpNmobnVWzKO9l+iy7z3i/KR8Pu1/8Anma/dsMVh7rMFtylZz4/jP0PDtmQX/rnMh0kwgzExaO0s+OfZ56HMFw1epxNSoSfq2H4CWVDNSw9FR8df56s1tSXN1HgFt6Sj2Q9tnVrca1VfVrS8x+JJxqoDYIoHoLAe07e2ohryx5Yj+8N3s0fNjwkuRsB8A5yTPUp6YeNbuRESaJERAREQEREBERAREQEREBERAREQKHb1MkXlRiqVkUncleiw8HY0z7VJebWdgdBeZ/amIbq6q8BT6y/Om4f90CeVkn5rfj9MKPY7ZMfWTdcI3oSp/ETasezMTiuztb61NreTKfzmzB7M77yn1Pr2z3SF/mz5TE7H+PHfs098wmy6RHsmZDYy/309/Ur63/jKq+6/pfU3WdM1RbHMmveN1h52AkTbr6Yy24U8OB9xz+clNTC13N9XLDlZTrIHSO3V4w8CKAHlR/nOY+8o4vVDQbLXLh05IPwmP6VYwhHtv3L4nQe5mvVrUF+qPwmC2zUvVop9Ksnsc35Sf0hVijd/wBrrY2GVSqkDJh1pqAfhNZxe5HHKov4kSdtPDoWDgdmqerrD9ViwPV1Lbg1+yTzEgYdGNDMuhatVdvBbIPZZZ43+61Lb2ptUA7mpWYEeYkfF5mjLafHuPZ66KVD8nyMbmkzUjff82bKfu5ZF6SppedtjPbE4heDdXVH/wAiW/cnPpOOzO2UXjWWf73U2x6V8IqfSxVvWtL+uifKSWIvmJ56mUXRx70qPPFEjyrSxp4YfKqjm5uwA9f5SGXvDRl9vw/Q8H8IkiRsEOyJJnsU9MPGt3IiJNEiIgIiICIiAiIgIiICIiAiIgIiIGb6Q1GU3B3a8uchLW61HpFbGpSe32lIt+ct9qOL2IvK3AtnqB7WK6Hmp/nPIy/5G+noY/E1L4zDVPp0hfxNMH8puKR7PlMPtVcjYY/QqPS9GemPym0w1S9MHlJT3WdRz4Z+zO9JalkMyew1JpYpu+tSXzAH8Zo+ljWWU3RihmpIOFbFn7qML+yGQr2lf0/HLX0q+arUUbwxO7gW3ehPtK/pP/Y4ruDUfTqlllhafbLbs9zbjv0PvIvSXDE0MQO9KTeiuv7oleLmZRx8Whb1h8x9kfhMDiT/AM1h/wBt+403tFg2HQjiin/aJg8f2cXh/wBunuCJb7q8Pr/a5wl+rp5dNat/E1nBH4S2FNclU3zE06uvcAhFvCQNmJ2CtrgVK68wbhgfRpMqAJhquvaKMByuctveUb86zJ3n8uWx/wC8k/8At8Nf0M5dLaoCjlr6STs5LYysPopRX7qESi6f4k5GA32yjxfQe5l090LxvJ+o/wCOnRVPmsD3vVZ//s9/aTtm3bEEk6BtO6x4WnvZeHAq0U4YegzHkSoRfPU+k7bNT5zsqbMe7d3yrL6oXZp519m5wJ7MkyPhFsu4+k73ntU9MPGt3fYlJtbpH8nxNKk/VKlWnWfrKlbq7NSNMZAuQg361TfMNA2mgvG2P03o1KK1KpSkzAPlDPUGRqxoo+fItwXFt2lxeTRaSJU/8V4TO9MVlL0yqsi3Z7s+QBVAJftaHLexGtp3Tb1A1RSFQZ23CxsTkz5M1rZ8hzZL5sutrQJ8REBERAREQEREBERAREQERECk2vS48eErTiArKMwBPDvlptUm+kym2qbZw3CwA8RPGzz8x6OKN1QOl9G1OuQP7GstYfVfJUJ9Q/pNDs6qDSBBuOHgd0ibQoZgjt8FamKNXuDHWix+0Sv2xKvovjDTDYepo9LTXeUGitzsLA/zk+8bWWjxY4+yJ0xxOVSx4An0EdGMGU6pSLGjQNQ8qtc5RfmAz+kj7WK4nGrSGqJapV7siG4B+swA8AZbYetkoPVOhxFTMv7OmMtP17TeYkbeWq2seHH+eE3BkNVJsw6u6qTuPP8ArlJeOQsgB1zpUT7QAdfwecMC+YDuIt+UmvSurKrXZWV1GmjLrl89R5yrFbVuVU8TEoPRjE58Ii8ad6beKGw9rHzmZ6T08tRX+i9NvRx+RlzTqjD4q40o4mxB4LU4X8d3iBIXTjCkUXPIm/hrLpjnSUx4cm/aeU2hfPXUcHpVV8HQq3uqyU9ACkFIuzVKQJ71NYfwleCespn/ABcOwPihRhLLD2yIe6rQJ+/b8TK7RrIszRqz7sVb4jFv31Av3UH8ZmdrfP46lT4Butb6tP4fViPSX+Cx60TjVchSjdZqQLq4AuL7wCvvKLZGAeoXqHsvijlTvSgu9+RtfzYSyeOXK1+ZNp7R/C3pVQtCrWY61zZO/q0uF9Tc+c+bH2Nh2OZqVFydWLUUJudTckXJ8Z62gEqVFT9WkoyqD3aKo8gJZbNohbWFr75k+JPi4Qt5omZXuE6NYNlB+S4f/Qp/9s7f8K4L/wArh/8AQp/9smYJLKJJn0FPTDyrd1diNkFsTTrioy9XTq0ggVSpFUoWJJF73pJax/V5yj/8PKeRU+UVtEamWApBiprrXU6oQCtRe7cTe+k1sSSLMp0GpinVpGrUelUYstOolF1pkuXOU9WGNmNwWYlbC1p2wfQ2nTqK3WVXVai1gjsGvXWh1PWl7ZiSupF7ZiTNBEBERAREQEREBERAREQEREBERApNuE5dJn8JULXV7EetptK+GDb5FXY6DcBPNzdNa9tw1480VjSmZVZTTYXUixXgQZj+mOAZKavZs61ECVwdWQg3DW3PYWPBt/Ifpn6OEibV2AtZFU7gwb0BH5zuHBelo3zCyM8RPD8/2ZsQ5MoVgKhLV6pvmqAMwVFPgAL7gOcmbTwNR6ijLZVAAA3Dl+A8pvKGylVVXuFp6bZoMhPT5J7pW6qLSy2FwhUAd0kDCHrA4Oo0PPumi/RwnwbNF5COkvCPx6srtTZq1FKEdh9QfoVCdfBWOo7jfvEy3SCpiAEw1WzBxbrtQSgIz3S1s4W+t7Gfqf6NGtwCDpaQdodGkqZTrdDdb6+Ivv8A/wAmiuG2uUq9TXURLNPhb10QDSlSqf77Io9L+kkYbAXV1tbNex7uIPqLzUYTZCoNBroCd5IGgF+Qnqvs66kDeRaVX6a9rbcv1MWl+T4LCNjMfUq1VzKhAsoJB6vu5Ftde+a50y5txqOLckUahAfHUniZoNldHEoKQo1O8+/4zo2w1JvJ5cOS+/p/HH++/wCZJ6mO3syOH2Tku9iXOuuouZZ7Npte7TQLssAWnqns+0ojo7725PURKThd07Tyi2E9T1qxqNMMzuSIiScIkNtqIM981kzXNtDl+Kx5Wnn9N0de2NLk+AbKTpwvAnRIFPblEkjNaxtcqQL8mtYz1+maP0xoCfIW/jAmxI1baNNQpJ0YXUgEgjS27vzCeG2tSH649zfwsNeXfwgTIkL9L0vpj0N+WluPDv4Xnz9NUb2zi97bja5JFr2tfT013QJ0TjhsUtQErqAbbiN3jw1iB2iIgIiICIiAiIgIiICIiAiIgIiICIiAiIgIiICIiAiIgR/kNO7HIt20Y23jnPFXZdJicyKc2h563184iB9GzaWoyLY7xbQ6EfgSPOeX2VRO+munLlb8oiB1+RppcA23X1tu3d24ek5jZdIW7C6ajTdEQPlLZVJbWQabidTfvv8A1aF2RRBuKa3vfdx758iBIoYZUFlFhvtERA/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7150" y="-1362962"/>
            <a:ext cx="4381500" cy="2857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52" name="4 Rectángulo"/>
          <p:cNvSpPr/>
          <p:nvPr/>
        </p:nvSpPr>
        <p:spPr>
          <a:xfrm>
            <a:off x="107504" y="6259378"/>
            <a:ext cx="8964488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opperplate Gothic Light" pitchFamily="34" charset="0"/>
                <a:cs typeface="Vijaya" pitchFamily="34" charset="0"/>
              </a:rPr>
              <a:t>Componentes del sistema masticatorio</a:t>
            </a:r>
            <a:endParaRPr lang="es-ES" sz="14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opperplate Gothic Light" pitchFamily="34" charset="0"/>
              <a:cs typeface="Vijaya" pitchFamily="34" charset="0"/>
            </a:endParaRPr>
          </a:p>
          <a:p>
            <a:pPr algn="ctr"/>
            <a:r>
              <a:rPr lang="es-ES" sz="1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Vijaya" pitchFamily="34" charset="0"/>
                <a:cs typeface="Vijaya" pitchFamily="34" charset="0"/>
              </a:rPr>
              <a:t>M en C. Elena Saraí Baena Santillán</a:t>
            </a:r>
            <a:endParaRPr lang="es-ES" sz="16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Vijaya" pitchFamily="34" charset="0"/>
              <a:cs typeface="Vijaya" pitchFamily="34" charset="0"/>
            </a:endParaRPr>
          </a:p>
        </p:txBody>
      </p:sp>
      <p:sp>
        <p:nvSpPr>
          <p:cNvPr id="5" name="14 CuadroTexto"/>
          <p:cNvSpPr txBox="1">
            <a:spLocks noChangeArrowheads="1"/>
          </p:cNvSpPr>
          <p:nvPr/>
        </p:nvSpPr>
        <p:spPr bwMode="auto">
          <a:xfrm>
            <a:off x="377950" y="906438"/>
            <a:ext cx="51165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  <p:grpSp>
        <p:nvGrpSpPr>
          <p:cNvPr id="6" name="Agrupar 86"/>
          <p:cNvGrpSpPr/>
          <p:nvPr/>
        </p:nvGrpSpPr>
        <p:grpSpPr>
          <a:xfrm>
            <a:off x="193454" y="1313384"/>
            <a:ext cx="8520458" cy="2736304"/>
            <a:chOff x="242542" y="1347804"/>
            <a:chExt cx="8520458" cy="1700195"/>
          </a:xfrm>
        </p:grpSpPr>
        <p:grpSp>
          <p:nvGrpSpPr>
            <p:cNvPr id="8" name="Agrupar 31"/>
            <p:cNvGrpSpPr/>
            <p:nvPr/>
          </p:nvGrpSpPr>
          <p:grpSpPr>
            <a:xfrm>
              <a:off x="242542" y="1347804"/>
              <a:ext cx="8520458" cy="1700195"/>
              <a:chOff x="6402733" y="1953990"/>
              <a:chExt cx="8520458" cy="1410322"/>
            </a:xfrm>
            <a:solidFill>
              <a:schemeClr val="tx1">
                <a:lumMod val="85000"/>
                <a:lumOff val="15000"/>
              </a:schemeClr>
            </a:solidFill>
          </p:grpSpPr>
          <p:sp>
            <p:nvSpPr>
              <p:cNvPr id="10" name="Rectángulo 9"/>
              <p:cNvSpPr/>
              <p:nvPr/>
            </p:nvSpPr>
            <p:spPr>
              <a:xfrm>
                <a:off x="6402733" y="2057399"/>
                <a:ext cx="8520458" cy="1306913"/>
              </a:xfrm>
              <a:prstGeom prst="rect">
                <a:avLst/>
              </a:prstGeom>
              <a:gradFill flip="none" rotWithShape="1">
                <a:gsLst>
                  <a:gs pos="0">
                    <a:schemeClr val="tx1">
                      <a:lumMod val="85000"/>
                      <a:lumOff val="1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  <a:gs pos="50000">
                    <a:schemeClr val="tx1">
                      <a:lumMod val="85000"/>
                      <a:lumOff val="15000"/>
                    </a:schemeClr>
                  </a:gs>
                </a:gsLst>
                <a:lin ang="16200000" scaled="0"/>
                <a:tileRect/>
              </a:gradFill>
              <a:ln>
                <a:noFill/>
              </a:ln>
              <a:effectLst>
                <a:innerShdw blurRad="114300" dist="38100" dir="4920000">
                  <a:schemeClr val="tx1">
                    <a:lumMod val="95000"/>
                    <a:lumOff val="5000"/>
                    <a:alpha val="50000"/>
                  </a:schemeClr>
                </a:inn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  <p:sp>
            <p:nvSpPr>
              <p:cNvPr id="11" name="Triángulo isósceles 10"/>
              <p:cNvSpPr/>
              <p:nvPr/>
            </p:nvSpPr>
            <p:spPr>
              <a:xfrm>
                <a:off x="6411711" y="1953990"/>
                <a:ext cx="432048" cy="185569"/>
              </a:xfrm>
              <a:prstGeom prst="triangl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</p:grpSp>
        <p:sp>
          <p:nvSpPr>
            <p:cNvPr id="9" name="CuadroTexto 8"/>
            <p:cNvSpPr txBox="1"/>
            <p:nvPr/>
          </p:nvSpPr>
          <p:spPr>
            <a:xfrm>
              <a:off x="251520" y="1524001"/>
              <a:ext cx="5973762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1"/>
              <a:endParaRPr lang="es-ES_tradnl" sz="1100" dirty="0" smtClean="0">
                <a:solidFill>
                  <a:srgbClr val="FFFFFF"/>
                </a:solidFill>
                <a:latin typeface="Century Gothic"/>
                <a:cs typeface="Century Gothic"/>
              </a:endParaRPr>
            </a:p>
            <a:p>
              <a:endParaRPr lang="es-ES_tradnl" sz="1100" dirty="0" smtClean="0">
                <a:solidFill>
                  <a:srgbClr val="FFFFFF"/>
                </a:solidFill>
                <a:latin typeface="Century Gothic"/>
                <a:cs typeface="Century Gothic"/>
              </a:endParaRPr>
            </a:p>
            <a:p>
              <a:endParaRPr lang="es-ES_tradnl" sz="1100" dirty="0">
                <a:solidFill>
                  <a:srgbClr val="FFFFFF"/>
                </a:solidFill>
                <a:latin typeface="Century Gothic"/>
                <a:cs typeface="Century Gothic"/>
              </a:endParaRPr>
            </a:p>
          </p:txBody>
        </p:sp>
      </p:grpSp>
      <p:grpSp>
        <p:nvGrpSpPr>
          <p:cNvPr id="12" name="Agrupar 31"/>
          <p:cNvGrpSpPr/>
          <p:nvPr/>
        </p:nvGrpSpPr>
        <p:grpSpPr>
          <a:xfrm>
            <a:off x="179512" y="3761656"/>
            <a:ext cx="8534400" cy="2520284"/>
            <a:chOff x="6402733" y="1951974"/>
            <a:chExt cx="6539258" cy="1412338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13" name="Triángulo isósceles 12"/>
            <p:cNvSpPr/>
            <p:nvPr/>
          </p:nvSpPr>
          <p:spPr>
            <a:xfrm>
              <a:off x="6475469" y="1951974"/>
              <a:ext cx="346420" cy="174708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4" name="Rectángulo 13"/>
            <p:cNvSpPr/>
            <p:nvPr/>
          </p:nvSpPr>
          <p:spPr>
            <a:xfrm>
              <a:off x="6402733" y="2057399"/>
              <a:ext cx="6539258" cy="1306913"/>
            </a:xfrm>
            <a:prstGeom prst="rect">
              <a:avLst/>
            </a:prstGeom>
            <a:gradFill flip="none" rotWithShape="1">
              <a:gsLst>
                <a:gs pos="0">
                  <a:srgbClr val="E3E3E3"/>
                </a:gs>
                <a:gs pos="100000">
                  <a:schemeClr val="bg1"/>
                </a:gs>
                <a:gs pos="50000">
                  <a:schemeClr val="bg1">
                    <a:lumMod val="95000"/>
                  </a:schemeClr>
                </a:gs>
              </a:gsLst>
              <a:lin ang="16200000" scaled="0"/>
              <a:tileRect/>
            </a:gradFill>
            <a:ln>
              <a:noFill/>
            </a:ln>
            <a:effectLst>
              <a:outerShdw blurRad="50800" dist="38100" dir="2700000" algn="br">
                <a:srgbClr val="000000">
                  <a:alpha val="43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</p:grpSp>
      <p:cxnSp>
        <p:nvCxnSpPr>
          <p:cNvPr id="15" name="Conector recto 43"/>
          <p:cNvCxnSpPr>
            <a:stCxn id="10" idx="0"/>
          </p:cNvCxnSpPr>
          <p:nvPr/>
        </p:nvCxnSpPr>
        <p:spPr>
          <a:xfrm>
            <a:off x="4453683" y="1514018"/>
            <a:ext cx="69230" cy="4767918"/>
          </a:xfrm>
          <a:prstGeom prst="line">
            <a:avLst/>
          </a:prstGeom>
          <a:ln w="3175" cap="flat" cmpd="sng" algn="ctr">
            <a:solidFill>
              <a:schemeClr val="tx1">
                <a:lumMod val="95000"/>
                <a:lumOff val="5000"/>
                <a:alpha val="43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dist="12700" dir="1440000" rotWithShape="0">
              <a:schemeClr val="tx1">
                <a:lumMod val="65000"/>
                <a:lumOff val="35000"/>
                <a:alpha val="38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cto 43"/>
          <p:cNvCxnSpPr/>
          <p:nvPr/>
        </p:nvCxnSpPr>
        <p:spPr>
          <a:xfrm flipH="1">
            <a:off x="202432" y="3013579"/>
            <a:ext cx="6971" cy="3268357"/>
          </a:xfrm>
          <a:prstGeom prst="line">
            <a:avLst/>
          </a:prstGeom>
          <a:ln w="3175" cap="flat" cmpd="sng" algn="ctr">
            <a:solidFill>
              <a:schemeClr val="tx1">
                <a:lumMod val="95000"/>
                <a:lumOff val="5000"/>
                <a:alpha val="43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dist="12700" dir="1440000" rotWithShape="0">
              <a:schemeClr val="tx1">
                <a:lumMod val="65000"/>
                <a:lumOff val="35000"/>
                <a:alpha val="38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49 Rectángulo"/>
          <p:cNvSpPr/>
          <p:nvPr/>
        </p:nvSpPr>
        <p:spPr>
          <a:xfrm>
            <a:off x="346448" y="404664"/>
            <a:ext cx="16739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CONCLUSIONES</a:t>
            </a:r>
          </a:p>
        </p:txBody>
      </p:sp>
      <p:sp>
        <p:nvSpPr>
          <p:cNvPr id="18" name="Rectángulo redondeado 89"/>
          <p:cNvSpPr/>
          <p:nvPr/>
        </p:nvSpPr>
        <p:spPr>
          <a:xfrm>
            <a:off x="551808" y="953344"/>
            <a:ext cx="3971104" cy="533400"/>
          </a:xfrm>
          <a:prstGeom prst="roundRect">
            <a:avLst>
              <a:gd name="adj" fmla="val 7223"/>
            </a:avLst>
          </a:prstGeom>
          <a:gradFill>
            <a:gsLst>
              <a:gs pos="0">
                <a:srgbClr val="E1E1E1"/>
              </a:gs>
              <a:gs pos="100000">
                <a:schemeClr val="bg1"/>
              </a:gs>
              <a:gs pos="50000">
                <a:schemeClr val="bg1"/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/>
                <a:cs typeface="Century Gothic"/>
              </a:rPr>
              <a:t>Aparato masticatorio</a:t>
            </a:r>
          </a:p>
        </p:txBody>
      </p:sp>
      <p:sp>
        <p:nvSpPr>
          <p:cNvPr id="19" name="53 Rectángulo"/>
          <p:cNvSpPr/>
          <p:nvPr/>
        </p:nvSpPr>
        <p:spPr>
          <a:xfrm>
            <a:off x="4738936" y="4337809"/>
            <a:ext cx="374441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s-MX" sz="2000" dirty="0" smtClean="0"/>
              <a:t>La armónica relación de estos elementos determina la capacidad funcional y el mantenimiento de la salud del aparato masticatorio.</a:t>
            </a:r>
            <a:endParaRPr lang="es-MX" sz="2000" dirty="0"/>
          </a:p>
        </p:txBody>
      </p:sp>
      <p:sp>
        <p:nvSpPr>
          <p:cNvPr id="20" name="54 Rectángulo"/>
          <p:cNvSpPr/>
          <p:nvPr/>
        </p:nvSpPr>
        <p:spPr>
          <a:xfrm>
            <a:off x="346448" y="1772816"/>
            <a:ext cx="403244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s-MX" sz="2000" dirty="0" smtClean="0">
                <a:solidFill>
                  <a:schemeClr val="bg1"/>
                </a:solidFill>
              </a:rPr>
              <a:t>Unidad sofisticada constituida por estructuras como los huesos, articulaciones, ligamentos, dientes y músculos integrados para realizar actividades funcionales</a:t>
            </a:r>
            <a:endParaRPr lang="es-MX" sz="2000" dirty="0">
              <a:solidFill>
                <a:schemeClr val="bg1"/>
              </a:solidFill>
            </a:endParaRPr>
          </a:p>
        </p:txBody>
      </p:sp>
      <p:pic>
        <p:nvPicPr>
          <p:cNvPr id="21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2602" y="4077072"/>
            <a:ext cx="3924286" cy="211911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2" name="Picture 9"/>
          <p:cNvPicPr>
            <a:picLocks noChangeAspect="1" noChangeArrowheads="1"/>
          </p:cNvPicPr>
          <p:nvPr/>
        </p:nvPicPr>
        <p:blipFill>
          <a:blip r:embed="rId5" cstate="print"/>
          <a:srcRect l="39670" t="9563" r="38147" b="53516"/>
          <a:stretch>
            <a:fillRect/>
          </a:stretch>
        </p:blipFill>
        <p:spPr bwMode="auto">
          <a:xfrm>
            <a:off x="6683152" y="1658965"/>
            <a:ext cx="1907704" cy="2202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9"/>
          <p:cNvPicPr>
            <a:picLocks noChangeAspect="1" noChangeArrowheads="1"/>
          </p:cNvPicPr>
          <p:nvPr/>
        </p:nvPicPr>
        <p:blipFill>
          <a:blip r:embed="rId5" cstate="print"/>
          <a:srcRect l="5764" t="9563" r="72053" b="53516"/>
          <a:stretch>
            <a:fillRect/>
          </a:stretch>
        </p:blipFill>
        <p:spPr bwMode="auto">
          <a:xfrm>
            <a:off x="4666928" y="1658965"/>
            <a:ext cx="1907704" cy="2202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50784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2" cstate="print"/>
          <a:srcRect l="35198" t="22680" r="18970" b="16001"/>
          <a:stretch>
            <a:fillRect/>
          </a:stretch>
        </p:blipFill>
        <p:spPr bwMode="auto">
          <a:xfrm>
            <a:off x="0" y="-1"/>
            <a:ext cx="9144000" cy="6881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Rectángulo"/>
          <p:cNvSpPr/>
          <p:nvPr/>
        </p:nvSpPr>
        <p:spPr>
          <a:xfrm>
            <a:off x="683568" y="3194392"/>
            <a:ext cx="820891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s-MX" sz="1400" b="1" dirty="0" smtClean="0">
              <a:latin typeface="Copperplate Gothic Light" panose="020E0507020206020404" pitchFamily="34" charset="0"/>
              <a:cs typeface="Arial" pitchFamily="34" charset="0"/>
            </a:endParaRPr>
          </a:p>
          <a:p>
            <a:pPr algn="ctr"/>
            <a:endParaRPr lang="es-MX" sz="1400" b="1" dirty="0" smtClean="0">
              <a:latin typeface="Copperplate Gothic Light" panose="020E0507020206020404" pitchFamily="34" charset="0"/>
              <a:cs typeface="Arial" pitchFamily="34" charset="0"/>
            </a:endParaRPr>
          </a:p>
          <a:p>
            <a:pPr algn="ctr"/>
            <a:r>
              <a:rPr lang="es-MX" sz="1400" b="1" dirty="0" smtClean="0">
                <a:latin typeface="Copperplate Gothic Light" panose="020E0507020206020404" pitchFamily="34" charset="0"/>
                <a:cs typeface="Arial" pitchFamily="34" charset="0"/>
              </a:rPr>
              <a:t>Área académica </a:t>
            </a:r>
            <a:r>
              <a:rPr lang="es-MX" sz="1400" b="1" dirty="0" smtClean="0">
                <a:latin typeface="Copperplate Gothic Light" panose="020E0507020206020404" pitchFamily="34" charset="0"/>
                <a:cs typeface="Arial" pitchFamily="34" charset="0"/>
              </a:rPr>
              <a:t>de Odontología</a:t>
            </a:r>
            <a:endParaRPr lang="es-MX" sz="1400" b="1" dirty="0" smtClean="0">
              <a:latin typeface="Copperplate Gothic Light" panose="020E0507020206020404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 cstate="print"/>
          <a:srcRect l="35330" t="22680" r="18778" b="1552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Rectángulo"/>
          <p:cNvSpPr/>
          <p:nvPr/>
        </p:nvSpPr>
        <p:spPr>
          <a:xfrm>
            <a:off x="107504" y="6259378"/>
            <a:ext cx="8964488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opperplate Gothic Light" pitchFamily="34" charset="0"/>
                <a:cs typeface="Vijaya" pitchFamily="34" charset="0"/>
              </a:rPr>
              <a:t>Componentes del sistema masticatorio</a:t>
            </a:r>
            <a:endParaRPr lang="es-ES" sz="14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opperplate Gothic Light" pitchFamily="34" charset="0"/>
              <a:cs typeface="Vijaya" pitchFamily="34" charset="0"/>
            </a:endParaRPr>
          </a:p>
          <a:p>
            <a:pPr algn="ctr"/>
            <a:r>
              <a:rPr lang="es-ES" sz="1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Vijaya" pitchFamily="34" charset="0"/>
                <a:cs typeface="Vijaya" pitchFamily="34" charset="0"/>
              </a:rPr>
              <a:t>M en C. Elena Saraí Baena Santillán</a:t>
            </a:r>
            <a:endParaRPr lang="es-ES" sz="16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Vijaya" pitchFamily="34" charset="0"/>
              <a:cs typeface="Vijaya" pitchFamily="34" charset="0"/>
            </a:endParaRPr>
          </a:p>
        </p:txBody>
      </p:sp>
      <p:sp>
        <p:nvSpPr>
          <p:cNvPr id="4" name="TextBox 163"/>
          <p:cNvSpPr txBox="1">
            <a:spLocks noChangeArrowheads="1"/>
          </p:cNvSpPr>
          <p:nvPr/>
        </p:nvSpPr>
        <p:spPr bwMode="auto">
          <a:xfrm>
            <a:off x="367282" y="891513"/>
            <a:ext cx="67913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COMPONENTES DEL SISTEMA MASTICATORIO</a:t>
            </a:r>
          </a:p>
        </p:txBody>
      </p:sp>
      <p:grpSp>
        <p:nvGrpSpPr>
          <p:cNvPr id="6" name="Agrupar 39"/>
          <p:cNvGrpSpPr/>
          <p:nvPr/>
        </p:nvGrpSpPr>
        <p:grpSpPr>
          <a:xfrm rot="5400000">
            <a:off x="45451" y="1967904"/>
            <a:ext cx="4267198" cy="3839570"/>
            <a:chOff x="3616730" y="2029234"/>
            <a:chExt cx="5543140" cy="771792"/>
          </a:xfrm>
          <a:solidFill>
            <a:schemeClr val="accent2">
              <a:lumMod val="20000"/>
              <a:lumOff val="80000"/>
            </a:schemeClr>
          </a:solidFill>
          <a:effectLst/>
        </p:grpSpPr>
        <p:grpSp>
          <p:nvGrpSpPr>
            <p:cNvPr id="7" name="Agrupar 33"/>
            <p:cNvGrpSpPr/>
            <p:nvPr/>
          </p:nvGrpSpPr>
          <p:grpSpPr>
            <a:xfrm>
              <a:off x="3616730" y="2029234"/>
              <a:ext cx="5543140" cy="771792"/>
              <a:chOff x="3616730" y="2029234"/>
              <a:chExt cx="5543140" cy="771792"/>
            </a:xfrm>
            <a:grpFill/>
          </p:grpSpPr>
          <p:sp>
            <p:nvSpPr>
              <p:cNvPr id="9" name="Forma libre 8"/>
              <p:cNvSpPr/>
              <p:nvPr/>
            </p:nvSpPr>
            <p:spPr>
              <a:xfrm>
                <a:off x="3616730" y="2029234"/>
                <a:ext cx="5543140" cy="771792"/>
              </a:xfrm>
              <a:custGeom>
                <a:avLst/>
                <a:gdLst>
                  <a:gd name="connsiteX0" fmla="*/ 0 w 5543140"/>
                  <a:gd name="connsiteY0" fmla="*/ 0 h 946790"/>
                  <a:gd name="connsiteX1" fmla="*/ 5543140 w 5543140"/>
                  <a:gd name="connsiteY1" fmla="*/ 0 h 946790"/>
                  <a:gd name="connsiteX2" fmla="*/ 5543140 w 5543140"/>
                  <a:gd name="connsiteY2" fmla="*/ 946790 h 946790"/>
                  <a:gd name="connsiteX3" fmla="*/ 0 w 5543140"/>
                  <a:gd name="connsiteY3" fmla="*/ 946790 h 946790"/>
                  <a:gd name="connsiteX4" fmla="*/ 0 w 5543140"/>
                  <a:gd name="connsiteY4" fmla="*/ 0 h 946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43140" h="946790">
                    <a:moveTo>
                      <a:pt x="0" y="0"/>
                    </a:moveTo>
                    <a:lnTo>
                      <a:pt x="5543140" y="0"/>
                    </a:lnTo>
                    <a:lnTo>
                      <a:pt x="5543140" y="946790"/>
                    </a:lnTo>
                    <a:lnTo>
                      <a:pt x="0" y="94679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50800" dist="12700" dir="5100000" algn="br">
                  <a:srgbClr val="000000">
                    <a:alpha val="43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  <p:sp>
            <p:nvSpPr>
              <p:cNvPr id="10" name="CuadroTexto 9"/>
              <p:cNvSpPr txBox="1"/>
              <p:nvPr/>
            </p:nvSpPr>
            <p:spPr>
              <a:xfrm>
                <a:off x="5334000" y="2031593"/>
                <a:ext cx="3733800" cy="215444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  <a:buFont typeface="Arial"/>
                  <a:buChar char="•"/>
                </a:pPr>
                <a:endParaRPr lang="es-ES_tradnl" sz="800" dirty="0">
                  <a:solidFill>
                    <a:schemeClr val="bg1">
                      <a:lumMod val="95000"/>
                    </a:schemeClr>
                  </a:solidFill>
                  <a:latin typeface="Century Gothic"/>
                  <a:cs typeface="Century Gothic"/>
                </a:endParaRPr>
              </a:p>
            </p:txBody>
          </p:sp>
        </p:grpSp>
        <p:cxnSp>
          <p:nvCxnSpPr>
            <p:cNvPr id="8" name="Conector recto 7"/>
            <p:cNvCxnSpPr/>
            <p:nvPr/>
          </p:nvCxnSpPr>
          <p:spPr>
            <a:xfrm rot="5400000">
              <a:off x="8080288" y="2414333"/>
              <a:ext cx="771791" cy="1593"/>
            </a:xfrm>
            <a:prstGeom prst="line">
              <a:avLst/>
            </a:prstGeom>
            <a:grpFill/>
            <a:ln w="3175" cap="flat" cmpd="sng" algn="ctr">
              <a:solidFill>
                <a:schemeClr val="bg1">
                  <a:lumMod val="85000"/>
                  <a:alpha val="43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12700" dir="1440000" rotWithShape="0">
                <a:schemeClr val="bg1">
                  <a:lumMod val="85000"/>
                  <a:alpha val="38000"/>
                </a:scheme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CuadroTexto 10"/>
          <p:cNvSpPr txBox="1"/>
          <p:nvPr/>
        </p:nvSpPr>
        <p:spPr>
          <a:xfrm>
            <a:off x="4355976" y="2522595"/>
            <a:ext cx="460851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s-ES_tradnl" sz="2400" b="1" dirty="0" smtClean="0">
                <a:solidFill>
                  <a:schemeClr val="accent1">
                    <a:lumMod val="75000"/>
                  </a:schemeClr>
                </a:solidFill>
              </a:rPr>
              <a:t>Sistema masticatorio/estomatognático:</a:t>
            </a:r>
          </a:p>
          <a:p>
            <a:pPr>
              <a:spcAft>
                <a:spcPts val="600"/>
              </a:spcAft>
            </a:pPr>
            <a:endParaRPr lang="es-ES_tradnl" sz="1600" b="1" dirty="0" smtClean="0"/>
          </a:p>
          <a:p>
            <a:pPr algn="ctr">
              <a:spcAft>
                <a:spcPts val="1800"/>
              </a:spcAft>
            </a:pPr>
            <a:r>
              <a:rPr lang="es-MX" sz="1600" dirty="0" smtClean="0"/>
              <a:t>Desempeña funciones importantes para la sobrevivencia y comunicación del individuo. </a:t>
            </a:r>
          </a:p>
          <a:p>
            <a:pPr algn="ctr">
              <a:spcAft>
                <a:spcPts val="1800"/>
              </a:spcAft>
            </a:pPr>
            <a:r>
              <a:rPr lang="es-MX" sz="1600" b="1" dirty="0" smtClean="0">
                <a:solidFill>
                  <a:schemeClr val="accent6">
                    <a:lumMod val="50000"/>
                  </a:schemeClr>
                </a:solidFill>
              </a:rPr>
              <a:t>La masticación es la fase inicial del proceso digestivo</a:t>
            </a:r>
            <a:endParaRPr lang="es-ES_tradnl" sz="1600" b="1" i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>
              <a:spcAft>
                <a:spcPts val="600"/>
              </a:spcAft>
            </a:pPr>
            <a:endParaRPr lang="es-ES_tradnl" sz="1600" i="1" dirty="0"/>
          </a:p>
        </p:txBody>
      </p:sp>
      <p:pic>
        <p:nvPicPr>
          <p:cNvPr id="12" name="Picture 2" descr="http://www.orthomax.mx/wp-content/uploads/2011/09/Boca-interna-manzan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522595"/>
            <a:ext cx="3425958" cy="25694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 cstate="print"/>
          <a:srcRect l="35330" t="22680" r="18778" b="1552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uadroTexto 28"/>
          <p:cNvSpPr txBox="1"/>
          <p:nvPr/>
        </p:nvSpPr>
        <p:spPr>
          <a:xfrm>
            <a:off x="6444208" y="1959222"/>
            <a:ext cx="20113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dirty="0" smtClean="0">
                <a:solidFill>
                  <a:schemeClr val="bg1"/>
                </a:solidFill>
              </a:rPr>
              <a:t>ATM</a:t>
            </a:r>
          </a:p>
        </p:txBody>
      </p:sp>
      <p:sp>
        <p:nvSpPr>
          <p:cNvPr id="7" name="AutoShape 14" descr="data:image/jpeg;base64,/9j/4AAQSkZJRgABAQAAAQABAAD/2wCEAAkGBhISEBQUExQVFBUUGBQWFBUYFBgVFBgVFBQXGBQUGBQaHCYeGBkjGhQYIC8gIycpLCwsGB4xNTAqNSYrLCkBCQoKDgwOGg8PGiwfHCQtLCwsLCwpKSwsLCwqLCwpLCkpLCwpNSwsLCksKSkpLCksLCwpLC0sLCksLCkpLCkpLP/AABEIALUBFgMBIgACEQEDEQH/xAAbAAEAAwEBAQEAAAAAAAAAAAAABAUGAwIBB//EAEgQAAIBAgMECAEIBwYEBwAAAAECAAMRBBIhBTFBYQYTIlFxgZGhMhQjUnKCkrHBFUJzwtHh8DM0U2KTohYkQ9IXVGNkg7Lx/8QAGgEBAAMBAQEAAAAAAAAAAAAAAAIDBAEFBv/EACsRAQACAgECBAYCAwEAAAAAAAABAgMRIQQxEiIyQRMjUWFxgdHwM6GxFP/aAAwDAQACEQMRAD8A/cYiICIiAiIgIiICJFxe0qdMgMSWPwooLOeYVbm3PdOH6epj4w9K/GojIngX+EeZnPFDupWMTyjgi4IIO4jUes9TrhEjYvaVKlbrKiJfdmYLfvOvCd6dQMAVIIOoINwR3g8Y2PUREBEh4va1Om2Uks+/IitUe3eVUEgczYTwm26VwrE0ydAKitTue5SwAY8gTObh3Up8RE64REQEREBERAREQEREBERAREQEREBERAREQEREBKnHbWJzLSIAU5XqnVVbiqj9d/YcbkZZ76QYllpZUJD1WFNWG9Qbl3HNUViOYEqMXsxnoKlIhDTN0XcpABAW/Dfv/jKcl5jiFlKxPMvoq6MKIYlj26h1ZiO9/wCgOAE80sTWR7uwy8RvFjPlLbj01yPSIYaC24+mk5HEYiqdFIB4W09d0omY+vK2E2lQok6IEJ/Wps1InxNMi/nPq410bKlYkj/p1rFTyWqBmHic3hPC7LqBbqFzcQSQJw+RVTcOpHPS3red3aHIiJesLtX55y4yu7WdSe1TVRakt9xUi7Ai4Jc9xtPGCykmi5pEm5AANNj3mmdAea5SeJme6RUAqrUUkmiO13tSv2x9n4h4EcZP2dtchbMMw4Eb/wCc5FueUprxuFuMbiV3pSqfVdqbfdYEf7pX0sUHX5+o5f8AXpBuqVTxXKliy9xYsCJY4fHo24+s9YzZlKstnUN3EGzDmGGolvMxxKriO8K3D7Zo0wVp01QX1AUKCe82Gpko7RDqQVBB3gjMpHMGVGK2Y+HN1JqIe8ajkbb/ABkyjiVZbjfbcJVFrdpWTEd4d6RKWOHa1t9ByeqbkjG5pHut2f8ALxFts/aKVlutwQbOh0dG4qy8D7HeCQQZU0cCxuRpx1nVsBch1bq6qiwqAA3H0XXc6cju3gg6y2lpjuhaIldxM21fFqPnKyb/APp0uHIsTbzB8Zz/AEiwN0rPm3gVcrU3P0TlUFL7rru32O6T+LVH4ctREj7Pxoq01caZhqDvBGjKeYIIPhJEtVkREBERAREQEREBERAREQEREBERAREQKHblS9emv0UqN5syIp9M485NwyjKBK3aYvjH5UqA9alY/uiWeFGnlM/e8rp9MOuQQxtPU8st5OVaM1YyJicUbb5NrUtJUVt8qstqg06udyGGhBBHI6GVfR6ochptq1Ish+wSv4AGWW5/aV+zaf8AzuIHAuD96mv5zOvavAUgy6jdJ4wwG7ScNnUrLJs10jhmtPLwyXFjqJEwWHCMwtv1B5SdPlp2YR2+zyUE9T4TOy48MZm9tov6o8fHvl7WqG+kzeNbUnnKMk74X0hb9FK5vUQ/5ag8Wure6X8WM0MzHR9f+ZP7HX/V0/AzTzRinyqsnqIiJYrIiICIiAiIgIiICIiAiIgIiICIiBQ7Wp5cSjf4lJl86Thh7VH9DJ+HOkj9JqdqIqjfQYVfsAFao/02f0E6YN73Ezzxdb3qlRESxB4q7pSYpe1LypulFjm7XhKsiyivde2PGRdhdrF4hv8AOF+6ig+95LrYlaVNqjbkBY+AF/4SH0TwzKgZvicl2+sxufcyj3X+zaYdLCdp8pjSfZriOGWe77Pk+z5OuE5uJ7M41DIy7CLi69gTM7Xa7DxlltOuNwlbh7F7n4VBZjyAufYTNady0VjULvosl3rPwHV0h9hS7f7qpHlNDK3o9himGTN8TXqN9aqS5Hlmt5SymykarDNed2IiJNEiIgIiICIiAiIgIiICIiAiIgIiDA8VVVlKtYgggg8QdCJn9itl7BNzSY0WPE5LZGPihQ+JM9dICw1ADcr2PkZnNi48Li2UXtWUHKdCtWly5od/HJMuW/MN1On+VN4lu59tOdGpedSJdE7Y3h90oMal3MvaraSk2ie0TfSVZFlGT6QY1GrUsPf4mzv4J8C+ba/Zmp2bT9p+cfo6piXfEJf470/qrovqB7z9A6M44VqYNipHZZeIYbxKKz5mrJjmtYlp0Ok+zzTGk9TZDDJET40D4TK7HYq15LqPYSnx3alN5W0hWYusSfGdMLQV8lHjVN35UU7VQn62ifbnHG5aas7GwUXN+UgdGxnc16pyl9EU8EG4AcTxMpjieWqmPx70/TAZ9kfBgZZIm+Hn2jU6VFTpVh1q9Uetzdrdh65WyOEdg4p5SoZgC17a90sq9fLl7LNmYL2Re1/1j3KLb5V1sDVO0KdYKvVLQq0i2ft5qlSk4smXcOqte/EaTI4TY1ag9ClV1xDYig7MmIrVOuSkHFWu1NlVadwwuLtvFzos6422K22lOitV1qKGenTsUOYNUqimtwNwzMNTwMsZ+e0+h2M6qkrLScoMOUz4hz1bUca1Z7NkJbrKZRS1rjJY3EuujfR7EUa2eoy6U6iVGV2b5Q7VQ1Ou6kDKyqGHH+0IvZRAvW2mgxAoWbO1NqoOU5CquqNZt2YF105iS5+fYjobjSSymlnyVUeoa1RWr5sVRqgNZCUDU6bUzvy3AGZQBNh0ewLUcNTpsuUqD2RVeuFuxOUVXAZgL9wA3AAAQLGIiAiIgIiICIiAiIgIiIFPtQg3HHumM27SFOpSxA0NN1v9UnK4PeLMZsts4brBocrrrTfgD3N3qdxEyu2z12EqGxVrOrLxV1urL5EfhMeSd7h63S23Xwy2OEqggEcRJbbpj+jO0i1CmeQ9xf8AOaL5abTuPLGnn3pMS6VhrMh002mKdB7HtP2F8W0/OXOO2qQGIsPfdPzTaWIfEYqkjEt2mbyXTd4n2lNssTOoaMGKbWjbR7K6PUupUFb9kbySd3t5SfsGj8mxOXMclYaZjch0FwLnU3UNv7pMpJaw8gP4Su6Q3VUqDfTdH8gwzD0JjWo3D08keOJr9W2Vp0Dymw9Q2GskHEEcZZXK8SarA1ZxrVtZAbGGDjNInNDsVd61XSQazG57pxxmLYDQ28pjtr7ZqkkZjbXdpKpyxtbXHMvXSjEPWr0sMhHaOd+NlXdcePDlLvZtTC0DY1UDDRszDNccD3eG6UXROiHxVZ/8NadMehZvc+01NLaNRqvVUrswsXN7JTXgWPf3CSrMb8Ut8RNcWo495XuG6S4QD+3pffEmYPbNCq2WnVR2teysCbC2vuJ2wjXUaluffO83x2eNbuzTdLRQbFnEnsUa2RWSm3ZpDC0a7F9Tu6066X0sL6Sx210koYXJ1zEF72CqWaykBmyjWwzDdrrIW0Og+HrGqajVT1zOzjPYXqUBQawtp82qgHeMuhF2vM2n0cp12pMzVkelcK9Os9JyrZS6OyEZlYopIPEC1p1FwXplhiSLuLdYBek65mo1lo1ES4uzCpURbDeWFrzwellPrAO2AKbuyGhV60sK60Qq6ZdHuDv3qdF1PKr0Cw73DtVYHrzbrLWOJqrVqMCoBB62mjgg9kqLaaT3U6FUWtmqV2Ipild6pckCqtW7FgcxzquhuLDLa2kC22XtOniKK1aRuj3sbWOhKsCO8EEeUlyHsnZSYekKdPNlDOwzMWN3cu2p4XYyZAREQEREBERAREQEREBERAptr5wGy77aeMzmIuetBFutpLVt/mX5up+CHzmj2wDbQ2MpNqXzYcneeupn7VIuPelPMvPzHoYJ1qVT0Mb5gKf1Sy/dYgewE1hGkx3ROp26691Qn7yqfxvNi/w+UjT3RzxrJMKHar2RjyMxOxgDjgbfBTJ9X/lNnt/+xbwmJ2Q4+U4g/Qop7ljK692rpo3aG12PhkqWesodql2GYXyofgVfo6WJI1ueU47cRhha9NiWakWAY72RlzUyedjY81kjBbsu7IlKxO6/Vrp/XdOfSBuzih/6NEk87VZOlt7graZy7W+y6maih71X3E64quFW5kfYp+Yp/VX8BKzbWN1PLd4xM8Mnh3aXzFbU46Ac5LwWMDAXsL7iN0xWDwgxbtUqvloISAL2DEGxY9+ug8JPeguFtVpNmobnVWzKO9l+iy7z3i/KR8Pu1/8Anma/dsMVh7rMFtylZz4/jP0PDtmQX/rnMh0kwgzExaO0s+OfZ56HMFw1epxNSoSfq2H4CWVDNSw9FR8df56s1tSXN1HgFt6Sj2Q9tnVrca1VfVrS8x+JJxqoDYIoHoLAe07e2ohryx5Yj+8N3s0fNjwkuRsB8A5yTPUp6YeNbuRESaJERAREQEREBERAREQEREBERAREQKHb1MkXlRiqVkUncleiw8HY0z7VJebWdgdBeZ/amIbq6q8BT6y/Om4f90CeVkn5rfj9MKPY7ZMfWTdcI3oSp/ETasezMTiuztb61NreTKfzmzB7M77yn1Pr2z3SF/mz5TE7H+PHfs098wmy6RHsmZDYy/309/Ur63/jKq+6/pfU3WdM1RbHMmveN1h52AkTbr6Yy24U8OB9xz+clNTC13N9XLDlZTrIHSO3V4w8CKAHlR/nOY+8o4vVDQbLXLh05IPwmP6VYwhHtv3L4nQe5mvVrUF+qPwmC2zUvVop9Ksnsc35Sf0hVijd/wBrrY2GVSqkDJh1pqAfhNZxe5HHKov4kSdtPDoWDgdmqerrD9ViwPV1Lbg1+yTzEgYdGNDMuhatVdvBbIPZZZ43+61Lb2ptUA7mpWYEeYkfF5mjLafHuPZ66KVD8nyMbmkzUjff82bKfu5ZF6SppedtjPbE4heDdXVH/wAiW/cnPpOOzO2UXjWWf73U2x6V8IqfSxVvWtL+uifKSWIvmJ56mUXRx70qPPFEjyrSxp4YfKqjm5uwA9f5SGXvDRl9vw/Q8H8IkiRsEOyJJnsU9MPGt3IiJNEiIgIiICIiAiIgIiICIiAiIgIiIGb6Q1GU3B3a8uchLW61HpFbGpSe32lIt+ct9qOL2IvK3AtnqB7WK6Hmp/nPIy/5G+noY/E1L4zDVPp0hfxNMH8puKR7PlMPtVcjYY/QqPS9GemPym0w1S9MHlJT3WdRz4Z+zO9JalkMyew1JpYpu+tSXzAH8Zo+ljWWU3RihmpIOFbFn7qML+yGQr2lf0/HLX0q+arUUbwxO7gW3ehPtK/pP/Y4ruDUfTqlllhafbLbs9zbjv0PvIvSXDE0MQO9KTeiuv7oleLmZRx8Whb1h8x9kfhMDiT/AM1h/wBt+403tFg2HQjiin/aJg8f2cXh/wBunuCJb7q8Pr/a5wl+rp5dNat/E1nBH4S2FNclU3zE06uvcAhFvCQNmJ2CtrgVK68wbhgfRpMqAJhquvaKMByuctveUb86zJ3n8uWx/wC8k/8At8Nf0M5dLaoCjlr6STs5LYysPopRX7qESi6f4k5GA32yjxfQe5l090LxvJ+o/wCOnRVPmsD3vVZ//s9/aTtm3bEEk6BtO6x4WnvZeHAq0U4YegzHkSoRfPU+k7bNT5zsqbMe7d3yrL6oXZp519m5wJ7MkyPhFsu4+k73ntU9MPGt3fYlJtbpH8nxNKk/VKlWnWfrKlbq7NSNMZAuQg361TfMNA2mgvG2P03o1KK1KpSkzAPlDPUGRqxoo+fItwXFt2lxeTRaSJU/8V4TO9MVlL0yqsi3Z7s+QBVAJftaHLexGtp3Tb1A1RSFQZ23CxsTkz5M1rZ8hzZL5sutrQJ8REBERAREQEREBERAREQERECk2vS48eErTiArKMwBPDvlptUm+kym2qbZw3CwA8RPGzz8x6OKN1QOl9G1OuQP7GstYfVfJUJ9Q/pNDs6qDSBBuOHgd0ibQoZgjt8FamKNXuDHWix+0Sv2xKvovjDTDYepo9LTXeUGitzsLA/zk+8bWWjxY4+yJ0xxOVSx4An0EdGMGU6pSLGjQNQ8qtc5RfmAz+kj7WK4nGrSGqJapV7siG4B+swA8AZbYetkoPVOhxFTMv7OmMtP17TeYkbeWq2seHH+eE3BkNVJsw6u6qTuPP8ArlJeOQsgB1zpUT7QAdfwecMC+YDuIt+UmvSurKrXZWV1GmjLrl89R5yrFbVuVU8TEoPRjE58Ii8ad6beKGw9rHzmZ6T08tRX+i9NvRx+RlzTqjD4q40o4mxB4LU4X8d3iBIXTjCkUXPIm/hrLpjnSUx4cm/aeU2hfPXUcHpVV8HQq3uqyU9ACkFIuzVKQJ71NYfwleCespn/ABcOwPihRhLLD2yIe6rQJ+/b8TK7RrIszRqz7sVb4jFv31Av3UH8ZmdrfP46lT4Butb6tP4fViPSX+Cx60TjVchSjdZqQLq4AuL7wCvvKLZGAeoXqHsvijlTvSgu9+RtfzYSyeOXK1+ZNp7R/C3pVQtCrWY61zZO/q0uF9Tc+c+bH2Nh2OZqVFydWLUUJudTckXJ8Z62gEqVFT9WkoyqD3aKo8gJZbNohbWFr75k+JPi4Qt5omZXuE6NYNlB+S4f/Qp/9s7f8K4L/wArh/8AQp/9smYJLKJJn0FPTDyrd1diNkFsTTrioy9XTq0ggVSpFUoWJJF73pJax/V5yj/8PKeRU+UVtEamWApBiprrXU6oQCtRe7cTe+k1sSSLMp0GpinVpGrUelUYstOolF1pkuXOU9WGNmNwWYlbC1p2wfQ2nTqK3WVXVai1gjsGvXWh1PWl7ZiSupF7ZiTNBEBERAREQEREBERAREQEREBERApNuE5dJn8JULXV7EetptK+GDb5FXY6DcBPNzdNa9tw1480VjSmZVZTTYXUixXgQZj+mOAZKavZs61ECVwdWQg3DW3PYWPBt/Ifpn6OEibV2AtZFU7gwb0BH5zuHBelo3zCyM8RPD8/2ZsQ5MoVgKhLV6pvmqAMwVFPgAL7gOcmbTwNR6ijLZVAAA3Dl+A8pvKGylVVXuFp6bZoMhPT5J7pW6qLSy2FwhUAd0kDCHrA4Oo0PPumi/RwnwbNF5COkvCPx6srtTZq1FKEdh9QfoVCdfBWOo7jfvEy3SCpiAEw1WzBxbrtQSgIz3S1s4W+t7Gfqf6NGtwCDpaQdodGkqZTrdDdb6+Ivv8A/wAmiuG2uUq9TXURLNPhb10QDSlSqf77Io9L+kkYbAXV1tbNex7uIPqLzUYTZCoNBroCd5IGgF+Qnqvs66kDeRaVX6a9rbcv1MWl+T4LCNjMfUq1VzKhAsoJB6vu5Ftde+a50y5txqOLckUahAfHUniZoNldHEoKQo1O8+/4zo2w1JvJ5cOS+/p/HH++/wCZJ6mO3syOH2Tku9iXOuuouZZ7Npte7TQLssAWnqns+0ojo7725PURKThd07Tyi2E9T1qxqNMMzuSIiScIkNtqIM981kzXNtDl+Kx5Wnn9N0de2NLk+AbKTpwvAnRIFPblEkjNaxtcqQL8mtYz1+maP0xoCfIW/jAmxI1baNNQpJ0YXUgEgjS27vzCeG2tSH649zfwsNeXfwgTIkL9L0vpj0N+WluPDv4Xnz9NUb2zi97bja5JFr2tfT013QJ0TjhsUtQErqAbbiN3jw1iB2iIgIiICIiAiIgIiICIiAiIgIiICIiAiIgIiICIiAiIgR/kNO7HIt20Y23jnPFXZdJicyKc2h563184iB9GzaWoyLY7xbQ6EfgSPOeX2VRO+munLlb8oiB1+RppcA23X1tu3d24ek5jZdIW7C6ajTdEQPlLZVJbWQabidTfvv8A1aF2RRBuKa3vfdx758iBIoYZUFlFhvtERA/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7150" y="-1362962"/>
            <a:ext cx="4381500" cy="2857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grpSp>
        <p:nvGrpSpPr>
          <p:cNvPr id="8" name="Agrupar 39"/>
          <p:cNvGrpSpPr/>
          <p:nvPr/>
        </p:nvGrpSpPr>
        <p:grpSpPr>
          <a:xfrm>
            <a:off x="572393" y="620688"/>
            <a:ext cx="6465566" cy="1034751"/>
            <a:chOff x="4587876" y="1904999"/>
            <a:chExt cx="6465566" cy="1287593"/>
          </a:xfrm>
        </p:grpSpPr>
        <p:grpSp>
          <p:nvGrpSpPr>
            <p:cNvPr id="9" name="Agrupar 33"/>
            <p:cNvGrpSpPr/>
            <p:nvPr/>
          </p:nvGrpSpPr>
          <p:grpSpPr>
            <a:xfrm>
              <a:off x="4587876" y="1904999"/>
              <a:ext cx="6465566" cy="1287593"/>
              <a:chOff x="4587876" y="1904999"/>
              <a:chExt cx="6465566" cy="1287593"/>
            </a:xfrm>
            <a:solidFill>
              <a:schemeClr val="tx1">
                <a:lumMod val="85000"/>
                <a:lumOff val="15000"/>
              </a:schemeClr>
            </a:solidFill>
          </p:grpSpPr>
          <p:grpSp>
            <p:nvGrpSpPr>
              <p:cNvPr id="11" name="Agrupar 31"/>
              <p:cNvGrpSpPr/>
              <p:nvPr/>
            </p:nvGrpSpPr>
            <p:grpSpPr>
              <a:xfrm>
                <a:off x="4587876" y="1904999"/>
                <a:ext cx="5572870" cy="1287593"/>
                <a:chOff x="4587875" y="1828800"/>
                <a:chExt cx="5572870" cy="1287593"/>
              </a:xfrm>
              <a:grpFill/>
            </p:grpSpPr>
            <p:sp>
              <p:nvSpPr>
                <p:cNvPr id="13" name="Triángulo isósceles 23"/>
                <p:cNvSpPr/>
                <p:nvPr/>
              </p:nvSpPr>
              <p:spPr>
                <a:xfrm>
                  <a:off x="5105400" y="1828800"/>
                  <a:ext cx="438150" cy="228599"/>
                </a:xfrm>
                <a:prstGeom prst="triangle">
                  <a:avLst/>
                </a:prstGeom>
                <a:solidFill>
                  <a:srgbClr val="00B050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_tradnl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4" name="Rectángulo 24"/>
                <p:cNvSpPr/>
                <p:nvPr/>
              </p:nvSpPr>
              <p:spPr>
                <a:xfrm>
                  <a:off x="4587875" y="1923822"/>
                  <a:ext cx="5572870" cy="1192571"/>
                </a:xfrm>
                <a:prstGeom prst="rect">
                  <a:avLst/>
                </a:prstGeom>
                <a:solidFill>
                  <a:srgbClr val="00B050"/>
                </a:solidFill>
                <a:ln>
                  <a:noFill/>
                </a:ln>
                <a:effectLst>
                  <a:innerShdw blurRad="114300" dist="50800" dir="4920000">
                    <a:schemeClr val="tx1">
                      <a:lumMod val="95000"/>
                      <a:lumOff val="5000"/>
                      <a:alpha val="50000"/>
                    </a:schemeClr>
                  </a:inn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_tradnl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12" name="CuadroTexto 22"/>
              <p:cNvSpPr txBox="1"/>
              <p:nvPr/>
            </p:nvSpPr>
            <p:spPr>
              <a:xfrm>
                <a:off x="6776370" y="2017711"/>
                <a:ext cx="4277072" cy="3255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endParaRPr lang="es-ES_tradnl" sz="1100" dirty="0">
                  <a:solidFill>
                    <a:schemeClr val="bg1"/>
                  </a:solidFill>
                  <a:latin typeface="Century Gothic"/>
                  <a:cs typeface="Century Gothic"/>
                </a:endParaRPr>
              </a:p>
            </p:txBody>
          </p:sp>
        </p:grpSp>
        <p:cxnSp>
          <p:nvCxnSpPr>
            <p:cNvPr id="10" name="Conector recto 20"/>
            <p:cNvCxnSpPr/>
            <p:nvPr/>
          </p:nvCxnSpPr>
          <p:spPr>
            <a:xfrm rot="5400000">
              <a:off x="6173749" y="2557272"/>
              <a:ext cx="1114505" cy="1"/>
            </a:xfrm>
            <a:prstGeom prst="line">
              <a:avLst/>
            </a:prstGeom>
            <a:ln w="3175" cap="flat" cmpd="sng" algn="ctr">
              <a:solidFill>
                <a:schemeClr val="tx1">
                  <a:lumMod val="95000"/>
                  <a:lumOff val="5000"/>
                  <a:alpha val="43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12700" dir="1440000" rotWithShape="0">
                <a:schemeClr val="tx1">
                  <a:lumMod val="65000"/>
                  <a:lumOff val="35000"/>
                  <a:alpha val="38000"/>
                </a:scheme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CuadroTexto 28"/>
          <p:cNvSpPr txBox="1"/>
          <p:nvPr/>
        </p:nvSpPr>
        <p:spPr>
          <a:xfrm>
            <a:off x="704157" y="797803"/>
            <a:ext cx="20113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dirty="0" smtClean="0">
                <a:solidFill>
                  <a:schemeClr val="bg1"/>
                </a:solidFill>
              </a:rPr>
              <a:t>Músculos/ nervios</a:t>
            </a:r>
          </a:p>
        </p:txBody>
      </p:sp>
      <p:grpSp>
        <p:nvGrpSpPr>
          <p:cNvPr id="16" name="Agrupar 39"/>
          <p:cNvGrpSpPr/>
          <p:nvPr/>
        </p:nvGrpSpPr>
        <p:grpSpPr>
          <a:xfrm>
            <a:off x="600647" y="1700808"/>
            <a:ext cx="5544616" cy="1034751"/>
            <a:chOff x="4587876" y="1904999"/>
            <a:chExt cx="4996806" cy="1287593"/>
          </a:xfrm>
          <a:solidFill>
            <a:schemeClr val="accent2">
              <a:lumMod val="75000"/>
            </a:schemeClr>
          </a:solidFill>
        </p:grpSpPr>
        <p:grpSp>
          <p:nvGrpSpPr>
            <p:cNvPr id="17" name="Agrupar 33"/>
            <p:cNvGrpSpPr/>
            <p:nvPr/>
          </p:nvGrpSpPr>
          <p:grpSpPr>
            <a:xfrm>
              <a:off x="4587876" y="1904999"/>
              <a:ext cx="4996806" cy="1287593"/>
              <a:chOff x="4587876" y="1904999"/>
              <a:chExt cx="4996806" cy="1287593"/>
            </a:xfrm>
            <a:grpFill/>
          </p:grpSpPr>
          <p:grpSp>
            <p:nvGrpSpPr>
              <p:cNvPr id="19" name="Agrupar 31"/>
              <p:cNvGrpSpPr/>
              <p:nvPr/>
            </p:nvGrpSpPr>
            <p:grpSpPr>
              <a:xfrm>
                <a:off x="4587876" y="1904999"/>
                <a:ext cx="4996806" cy="1287593"/>
                <a:chOff x="4587875" y="1828800"/>
                <a:chExt cx="4996806" cy="1287593"/>
              </a:xfrm>
              <a:grpFill/>
            </p:grpSpPr>
            <p:sp>
              <p:nvSpPr>
                <p:cNvPr id="21" name="Triángulo isósceles 23"/>
                <p:cNvSpPr/>
                <p:nvPr/>
              </p:nvSpPr>
              <p:spPr>
                <a:xfrm>
                  <a:off x="5105400" y="1828800"/>
                  <a:ext cx="438150" cy="228599"/>
                </a:xfrm>
                <a:prstGeom prst="triangl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_tradnl"/>
                </a:p>
              </p:txBody>
            </p:sp>
            <p:sp>
              <p:nvSpPr>
                <p:cNvPr id="22" name="Rectángulo 24"/>
                <p:cNvSpPr/>
                <p:nvPr/>
              </p:nvSpPr>
              <p:spPr>
                <a:xfrm>
                  <a:off x="4587875" y="1923822"/>
                  <a:ext cx="4996806" cy="1192571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innerShdw blurRad="114300" dist="50800" dir="4920000">
                    <a:schemeClr val="tx1">
                      <a:lumMod val="95000"/>
                      <a:lumOff val="5000"/>
                      <a:alpha val="50000"/>
                    </a:schemeClr>
                  </a:inn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_tradnl"/>
                </a:p>
              </p:txBody>
            </p:sp>
          </p:grpSp>
          <p:sp>
            <p:nvSpPr>
              <p:cNvPr id="20" name="CuadroTexto 22"/>
              <p:cNvSpPr txBox="1"/>
              <p:nvPr/>
            </p:nvSpPr>
            <p:spPr>
              <a:xfrm>
                <a:off x="6534684" y="2017711"/>
                <a:ext cx="2930045" cy="919157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  <a:buFont typeface="Arial"/>
                  <a:buChar char="•"/>
                </a:pPr>
                <a:r>
                  <a:rPr lang="es-MX" sz="1400" dirty="0" smtClean="0">
                    <a:solidFill>
                      <a:schemeClr val="bg1"/>
                    </a:solidFill>
                    <a:latin typeface="Century Gothic" pitchFamily="34" charset="0"/>
                  </a:rPr>
                  <a:t>Íntima relación con la articulación dentaria y los músculos masticatorios</a:t>
                </a:r>
                <a:endParaRPr lang="es-ES_tradnl" sz="1400" dirty="0" smtClean="0">
                  <a:solidFill>
                    <a:schemeClr val="bg1"/>
                  </a:solidFill>
                  <a:latin typeface="Century Gothic" pitchFamily="34" charset="0"/>
                  <a:cs typeface="Century Gothic"/>
                </a:endParaRPr>
              </a:p>
            </p:txBody>
          </p:sp>
        </p:grpSp>
        <p:cxnSp>
          <p:nvCxnSpPr>
            <p:cNvPr id="18" name="Conector recto 20"/>
            <p:cNvCxnSpPr/>
            <p:nvPr/>
          </p:nvCxnSpPr>
          <p:spPr>
            <a:xfrm rot="5400000">
              <a:off x="5912537" y="2551855"/>
              <a:ext cx="1114505" cy="1"/>
            </a:xfrm>
            <a:prstGeom prst="line">
              <a:avLst/>
            </a:prstGeom>
            <a:grpFill/>
            <a:ln w="3175" cap="flat" cmpd="sng" algn="ctr">
              <a:solidFill>
                <a:schemeClr val="tx1">
                  <a:lumMod val="95000"/>
                  <a:lumOff val="5000"/>
                  <a:alpha val="43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12700" dir="1440000" rotWithShape="0">
                <a:schemeClr val="tx1">
                  <a:lumMod val="65000"/>
                  <a:lumOff val="35000"/>
                  <a:alpha val="38000"/>
                </a:scheme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CuadroTexto 28"/>
          <p:cNvSpPr txBox="1"/>
          <p:nvPr/>
        </p:nvSpPr>
        <p:spPr>
          <a:xfrm>
            <a:off x="732411" y="2052301"/>
            <a:ext cx="20113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dirty="0" smtClean="0">
                <a:solidFill>
                  <a:schemeClr val="bg1"/>
                </a:solidFill>
              </a:rPr>
              <a:t>ATM</a:t>
            </a:r>
          </a:p>
        </p:txBody>
      </p:sp>
      <p:grpSp>
        <p:nvGrpSpPr>
          <p:cNvPr id="24" name="Agrupar 39"/>
          <p:cNvGrpSpPr/>
          <p:nvPr/>
        </p:nvGrpSpPr>
        <p:grpSpPr>
          <a:xfrm>
            <a:off x="600647" y="2780928"/>
            <a:ext cx="5616624" cy="1034751"/>
            <a:chOff x="4587876" y="1904999"/>
            <a:chExt cx="5616624" cy="1287593"/>
          </a:xfrm>
        </p:grpSpPr>
        <p:grpSp>
          <p:nvGrpSpPr>
            <p:cNvPr id="25" name="Agrupar 31"/>
            <p:cNvGrpSpPr/>
            <p:nvPr/>
          </p:nvGrpSpPr>
          <p:grpSpPr>
            <a:xfrm>
              <a:off x="4587876" y="1904999"/>
              <a:ext cx="5616624" cy="1287593"/>
              <a:chOff x="4587875" y="1828800"/>
              <a:chExt cx="5616624" cy="1287593"/>
            </a:xfrm>
            <a:solidFill>
              <a:schemeClr val="tx1">
                <a:lumMod val="85000"/>
                <a:lumOff val="15000"/>
              </a:schemeClr>
            </a:solidFill>
          </p:grpSpPr>
          <p:sp>
            <p:nvSpPr>
              <p:cNvPr id="27" name="Triángulo isósceles 23"/>
              <p:cNvSpPr/>
              <p:nvPr/>
            </p:nvSpPr>
            <p:spPr>
              <a:xfrm>
                <a:off x="5105400" y="1828800"/>
                <a:ext cx="438150" cy="228599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  <p:sp>
            <p:nvSpPr>
              <p:cNvPr id="28" name="Rectángulo 24"/>
              <p:cNvSpPr/>
              <p:nvPr/>
            </p:nvSpPr>
            <p:spPr>
              <a:xfrm>
                <a:off x="4587875" y="1923822"/>
                <a:ext cx="5616624" cy="1192571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114300" dist="50800" dir="4920000">
                  <a:schemeClr val="tx1">
                    <a:lumMod val="95000"/>
                    <a:lumOff val="5000"/>
                    <a:alpha val="50000"/>
                  </a:schemeClr>
                </a:inn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</p:grpSp>
        <p:cxnSp>
          <p:nvCxnSpPr>
            <p:cNvPr id="26" name="Conector recto 20"/>
            <p:cNvCxnSpPr/>
            <p:nvPr/>
          </p:nvCxnSpPr>
          <p:spPr>
            <a:xfrm rot="5400000">
              <a:off x="6173749" y="2557272"/>
              <a:ext cx="1114505" cy="1"/>
            </a:xfrm>
            <a:prstGeom prst="line">
              <a:avLst/>
            </a:prstGeom>
            <a:ln w="3175" cap="flat" cmpd="sng" algn="ctr">
              <a:solidFill>
                <a:schemeClr val="tx1">
                  <a:lumMod val="95000"/>
                  <a:lumOff val="5000"/>
                  <a:alpha val="43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12700" dir="1440000" rotWithShape="0">
                <a:schemeClr val="tx1">
                  <a:lumMod val="65000"/>
                  <a:lumOff val="35000"/>
                  <a:alpha val="38000"/>
                </a:scheme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CuadroTexto 28"/>
          <p:cNvSpPr txBox="1"/>
          <p:nvPr/>
        </p:nvSpPr>
        <p:spPr>
          <a:xfrm>
            <a:off x="732411" y="3132421"/>
            <a:ext cx="20113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dirty="0" smtClean="0">
                <a:solidFill>
                  <a:schemeClr val="bg1"/>
                </a:solidFill>
              </a:rPr>
              <a:t>Maxilares</a:t>
            </a:r>
          </a:p>
        </p:txBody>
      </p:sp>
      <p:grpSp>
        <p:nvGrpSpPr>
          <p:cNvPr id="30" name="Agrupar 39"/>
          <p:cNvGrpSpPr/>
          <p:nvPr/>
        </p:nvGrpSpPr>
        <p:grpSpPr>
          <a:xfrm>
            <a:off x="600647" y="3906417"/>
            <a:ext cx="5567870" cy="1034751"/>
            <a:chOff x="4587876" y="1904999"/>
            <a:chExt cx="4996806" cy="1287593"/>
          </a:xfrm>
          <a:solidFill>
            <a:schemeClr val="accent2">
              <a:lumMod val="75000"/>
            </a:schemeClr>
          </a:solidFill>
        </p:grpSpPr>
        <p:grpSp>
          <p:nvGrpSpPr>
            <p:cNvPr id="31" name="Agrupar 33"/>
            <p:cNvGrpSpPr/>
            <p:nvPr/>
          </p:nvGrpSpPr>
          <p:grpSpPr>
            <a:xfrm>
              <a:off x="4587876" y="1904999"/>
              <a:ext cx="4996806" cy="1287593"/>
              <a:chOff x="4587876" y="1904999"/>
              <a:chExt cx="4996806" cy="1287593"/>
            </a:xfrm>
            <a:grpFill/>
          </p:grpSpPr>
          <p:grpSp>
            <p:nvGrpSpPr>
              <p:cNvPr id="33" name="Agrupar 31"/>
              <p:cNvGrpSpPr/>
              <p:nvPr/>
            </p:nvGrpSpPr>
            <p:grpSpPr>
              <a:xfrm>
                <a:off x="4587876" y="1904999"/>
                <a:ext cx="4996806" cy="1287593"/>
                <a:chOff x="4587875" y="1828800"/>
                <a:chExt cx="4996806" cy="1287593"/>
              </a:xfrm>
              <a:grpFill/>
            </p:grpSpPr>
            <p:sp>
              <p:nvSpPr>
                <p:cNvPr id="35" name="Triángulo isósceles 23"/>
                <p:cNvSpPr/>
                <p:nvPr/>
              </p:nvSpPr>
              <p:spPr>
                <a:xfrm>
                  <a:off x="5105400" y="1828800"/>
                  <a:ext cx="438150" cy="228599"/>
                </a:xfrm>
                <a:prstGeom prst="triangle">
                  <a:avLst/>
                </a:prstGeom>
                <a:solidFill>
                  <a:schemeClr val="tx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_tradnl"/>
                </a:p>
              </p:txBody>
            </p:sp>
            <p:sp>
              <p:nvSpPr>
                <p:cNvPr id="36" name="Rectángulo 24"/>
                <p:cNvSpPr/>
                <p:nvPr/>
              </p:nvSpPr>
              <p:spPr>
                <a:xfrm>
                  <a:off x="4587875" y="1923822"/>
                  <a:ext cx="4996806" cy="1192571"/>
                </a:xfrm>
                <a:prstGeom prst="rect">
                  <a:avLst/>
                </a:prstGeom>
                <a:solidFill>
                  <a:schemeClr val="tx2">
                    <a:lumMod val="75000"/>
                  </a:schemeClr>
                </a:solidFill>
                <a:ln>
                  <a:noFill/>
                </a:ln>
                <a:effectLst>
                  <a:innerShdw blurRad="114300" dist="50800" dir="4920000">
                    <a:schemeClr val="tx1">
                      <a:lumMod val="95000"/>
                      <a:lumOff val="5000"/>
                      <a:alpha val="50000"/>
                    </a:schemeClr>
                  </a:inn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_tradnl" dirty="0">
                    <a:solidFill>
                      <a:schemeClr val="accent2">
                        <a:lumMod val="50000"/>
                      </a:schemeClr>
                    </a:solidFill>
                  </a:endParaRPr>
                </a:p>
              </p:txBody>
            </p:sp>
          </p:grpSp>
          <p:sp>
            <p:nvSpPr>
              <p:cNvPr id="34" name="CuadroTexto 22"/>
              <p:cNvSpPr txBox="1"/>
              <p:nvPr/>
            </p:nvSpPr>
            <p:spPr>
              <a:xfrm>
                <a:off x="6591175" y="2017712"/>
                <a:ext cx="2852065" cy="1110648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  <a:buFont typeface="Arial"/>
                  <a:buChar char="•"/>
                </a:pPr>
                <a:r>
                  <a:rPr lang="es-ES_tradnl" sz="1400" dirty="0" smtClean="0">
                    <a:solidFill>
                      <a:schemeClr val="bg1"/>
                    </a:solidFill>
                    <a:latin typeface="Century Gothic"/>
                    <a:cs typeface="Century Gothic"/>
                  </a:rPr>
                  <a:t>Incisivos y caninos</a:t>
                </a:r>
              </a:p>
              <a:p>
                <a:pPr>
                  <a:spcAft>
                    <a:spcPts val="600"/>
                  </a:spcAft>
                  <a:buFont typeface="Arial"/>
                  <a:buChar char="•"/>
                </a:pPr>
                <a:r>
                  <a:rPr lang="es-ES_tradnl" sz="1400" dirty="0" smtClean="0">
                    <a:solidFill>
                      <a:schemeClr val="bg1"/>
                    </a:solidFill>
                    <a:latin typeface="Century Gothic"/>
                    <a:cs typeface="Century Gothic"/>
                  </a:rPr>
                  <a:t>Premolares</a:t>
                </a:r>
              </a:p>
              <a:p>
                <a:pPr>
                  <a:spcAft>
                    <a:spcPts val="600"/>
                  </a:spcAft>
                  <a:buFont typeface="Arial"/>
                  <a:buChar char="•"/>
                </a:pPr>
                <a:r>
                  <a:rPr lang="es-ES_tradnl" sz="1400" dirty="0" smtClean="0">
                    <a:solidFill>
                      <a:schemeClr val="bg1"/>
                    </a:solidFill>
                    <a:latin typeface="Century Gothic"/>
                    <a:cs typeface="Century Gothic"/>
                  </a:rPr>
                  <a:t>Molares</a:t>
                </a:r>
              </a:p>
            </p:txBody>
          </p:sp>
        </p:grpSp>
        <p:cxnSp>
          <p:nvCxnSpPr>
            <p:cNvPr id="32" name="Conector recto 20"/>
            <p:cNvCxnSpPr/>
            <p:nvPr/>
          </p:nvCxnSpPr>
          <p:spPr>
            <a:xfrm rot="5400000">
              <a:off x="5969300" y="2495400"/>
              <a:ext cx="1114505" cy="1"/>
            </a:xfrm>
            <a:prstGeom prst="line">
              <a:avLst/>
            </a:prstGeom>
            <a:grpFill/>
            <a:ln w="3175" cap="flat" cmpd="sng" algn="ctr">
              <a:solidFill>
                <a:schemeClr val="tx1">
                  <a:lumMod val="95000"/>
                  <a:lumOff val="5000"/>
                  <a:alpha val="43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12700" dir="1440000" rotWithShape="0">
                <a:schemeClr val="tx1">
                  <a:lumMod val="65000"/>
                  <a:lumOff val="35000"/>
                  <a:alpha val="38000"/>
                </a:scheme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CuadroTexto 28"/>
          <p:cNvSpPr txBox="1"/>
          <p:nvPr/>
        </p:nvSpPr>
        <p:spPr>
          <a:xfrm>
            <a:off x="732411" y="4257910"/>
            <a:ext cx="20113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dirty="0" smtClean="0">
                <a:solidFill>
                  <a:schemeClr val="bg1"/>
                </a:solidFill>
              </a:rPr>
              <a:t>Dientes</a:t>
            </a:r>
          </a:p>
        </p:txBody>
      </p:sp>
      <p:grpSp>
        <p:nvGrpSpPr>
          <p:cNvPr id="38" name="Agrupar 39"/>
          <p:cNvGrpSpPr/>
          <p:nvPr/>
        </p:nvGrpSpPr>
        <p:grpSpPr>
          <a:xfrm>
            <a:off x="600647" y="4986537"/>
            <a:ext cx="5565020" cy="1152408"/>
            <a:chOff x="4587876" y="1904999"/>
            <a:chExt cx="4996806" cy="1434000"/>
          </a:xfrm>
        </p:grpSpPr>
        <p:grpSp>
          <p:nvGrpSpPr>
            <p:cNvPr id="39" name="Agrupar 33"/>
            <p:cNvGrpSpPr/>
            <p:nvPr/>
          </p:nvGrpSpPr>
          <p:grpSpPr>
            <a:xfrm>
              <a:off x="4587876" y="1904999"/>
              <a:ext cx="4996806" cy="1434000"/>
              <a:chOff x="4587876" y="1904999"/>
              <a:chExt cx="4996806" cy="1434000"/>
            </a:xfrm>
            <a:solidFill>
              <a:schemeClr val="tx1">
                <a:lumMod val="85000"/>
                <a:lumOff val="15000"/>
              </a:schemeClr>
            </a:solidFill>
          </p:grpSpPr>
          <p:grpSp>
            <p:nvGrpSpPr>
              <p:cNvPr id="41" name="Agrupar 31"/>
              <p:cNvGrpSpPr/>
              <p:nvPr/>
            </p:nvGrpSpPr>
            <p:grpSpPr>
              <a:xfrm>
                <a:off x="4587876" y="1904999"/>
                <a:ext cx="4996806" cy="1287593"/>
                <a:chOff x="4587875" y="1828800"/>
                <a:chExt cx="4996806" cy="1287593"/>
              </a:xfrm>
              <a:grpFill/>
            </p:grpSpPr>
            <p:sp>
              <p:nvSpPr>
                <p:cNvPr id="43" name="Triángulo isósceles 23"/>
                <p:cNvSpPr/>
                <p:nvPr/>
              </p:nvSpPr>
              <p:spPr>
                <a:xfrm>
                  <a:off x="5105400" y="1828800"/>
                  <a:ext cx="438150" cy="228599"/>
                </a:xfrm>
                <a:prstGeom prst="triangle">
                  <a:avLst/>
                </a:prstGeom>
                <a:solidFill>
                  <a:srgbClr val="7030A0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_tradnl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4" name="Rectángulo 24"/>
                <p:cNvSpPr/>
                <p:nvPr/>
              </p:nvSpPr>
              <p:spPr>
                <a:xfrm>
                  <a:off x="4587875" y="1923822"/>
                  <a:ext cx="4996806" cy="1192571"/>
                </a:xfrm>
                <a:prstGeom prst="rect">
                  <a:avLst/>
                </a:prstGeom>
                <a:solidFill>
                  <a:srgbClr val="7030A0"/>
                </a:solidFill>
                <a:ln>
                  <a:noFill/>
                </a:ln>
                <a:effectLst>
                  <a:innerShdw blurRad="114300" dist="50800" dir="4920000">
                    <a:schemeClr val="tx1">
                      <a:lumMod val="95000"/>
                      <a:lumOff val="5000"/>
                      <a:alpha val="50000"/>
                    </a:schemeClr>
                  </a:inn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_tradnl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42" name="CuadroTexto 22"/>
              <p:cNvSpPr txBox="1"/>
              <p:nvPr/>
            </p:nvSpPr>
            <p:spPr>
              <a:xfrm>
                <a:off x="6592201" y="2017711"/>
                <a:ext cx="2854647" cy="13212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  <a:buFont typeface="Arial"/>
                  <a:buChar char="•"/>
                </a:pPr>
                <a:r>
                  <a:rPr lang="es-ES_tradnl" sz="1400" dirty="0" smtClean="0">
                    <a:solidFill>
                      <a:schemeClr val="bg1"/>
                    </a:solidFill>
                    <a:latin typeface="Century Gothic"/>
                    <a:cs typeface="Century Gothic"/>
                  </a:rPr>
                  <a:t>Absorbe cargas masticatorias</a:t>
                </a:r>
              </a:p>
              <a:p>
                <a:pPr>
                  <a:spcAft>
                    <a:spcPts val="600"/>
                  </a:spcAft>
                  <a:buFont typeface="Arial"/>
                  <a:buChar char="•"/>
                </a:pPr>
                <a:r>
                  <a:rPr lang="es-ES_tradnl" sz="1400" dirty="0" smtClean="0">
                    <a:solidFill>
                      <a:schemeClr val="bg1"/>
                    </a:solidFill>
                    <a:latin typeface="Century Gothic"/>
                    <a:cs typeface="Century Gothic"/>
                  </a:rPr>
                  <a:t>Reduce la presión en el hueso alveolar</a:t>
                </a:r>
              </a:p>
              <a:p>
                <a:pPr>
                  <a:spcAft>
                    <a:spcPts val="600"/>
                  </a:spcAft>
                  <a:buFont typeface="Arial"/>
                  <a:buChar char="•"/>
                </a:pPr>
                <a:endParaRPr lang="es-ES_tradnl" sz="1100" dirty="0">
                  <a:solidFill>
                    <a:schemeClr val="bg1"/>
                  </a:solidFill>
                  <a:latin typeface="Century Gothic"/>
                  <a:cs typeface="Century Gothic"/>
                </a:endParaRPr>
              </a:p>
            </p:txBody>
          </p:sp>
        </p:grpSp>
        <p:cxnSp>
          <p:nvCxnSpPr>
            <p:cNvPr id="40" name="Conector recto 20"/>
            <p:cNvCxnSpPr/>
            <p:nvPr/>
          </p:nvCxnSpPr>
          <p:spPr>
            <a:xfrm rot="5400000">
              <a:off x="5970293" y="2585003"/>
              <a:ext cx="1114505" cy="1"/>
            </a:xfrm>
            <a:prstGeom prst="line">
              <a:avLst/>
            </a:prstGeom>
            <a:ln w="3175" cap="flat" cmpd="sng" algn="ctr">
              <a:solidFill>
                <a:schemeClr val="tx1">
                  <a:lumMod val="95000"/>
                  <a:lumOff val="5000"/>
                  <a:alpha val="43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12700" dir="1440000" rotWithShape="0">
                <a:schemeClr val="tx1">
                  <a:lumMod val="65000"/>
                  <a:lumOff val="35000"/>
                  <a:alpha val="38000"/>
                </a:scheme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CuadroTexto 28"/>
          <p:cNvSpPr txBox="1"/>
          <p:nvPr/>
        </p:nvSpPr>
        <p:spPr>
          <a:xfrm>
            <a:off x="732411" y="5157192"/>
            <a:ext cx="20113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dirty="0" smtClean="0">
                <a:solidFill>
                  <a:schemeClr val="bg1"/>
                </a:solidFill>
              </a:rPr>
              <a:t>Periodonto / hueso</a:t>
            </a:r>
          </a:p>
        </p:txBody>
      </p:sp>
      <p:pic>
        <p:nvPicPr>
          <p:cNvPr id="46" name="Picture 8" descr="https://encrypted-tbn2.gstatic.com/images?q=tbn:ANd9GcQGoQREmnIgj29HIWqylK9FuaOF0TQjrG9Qz_6XvDiuUP4sDcgr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 l="15520" t="26005" r="9771" b="7127"/>
          <a:stretch>
            <a:fillRect/>
          </a:stretch>
        </p:blipFill>
        <p:spPr bwMode="auto">
          <a:xfrm>
            <a:off x="6516215" y="1906545"/>
            <a:ext cx="1608179" cy="1378439"/>
          </a:xfrm>
          <a:prstGeom prst="hexagon">
            <a:avLst/>
          </a:prstGeom>
          <a:noFill/>
        </p:spPr>
      </p:pic>
      <p:pic>
        <p:nvPicPr>
          <p:cNvPr id="47" name="Picture 10" descr="http://www.medical-simulator.com/img/productos/QS8-3C_0.jpg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6516216" y="332656"/>
            <a:ext cx="1584176" cy="1550474"/>
          </a:xfrm>
          <a:prstGeom prst="hexagon">
            <a:avLst/>
          </a:prstGeom>
          <a:noFill/>
          <a:ln>
            <a:noFill/>
          </a:ln>
        </p:spPr>
      </p:pic>
      <p:pic>
        <p:nvPicPr>
          <p:cNvPr id="48" name="Picture 12" descr="http://isidroymarquez.es/files/7314/0230/2146/dientes_blancos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16216" y="3356992"/>
            <a:ext cx="1656184" cy="1184920"/>
          </a:xfrm>
          <a:prstGeom prst="hexagon">
            <a:avLst/>
          </a:prstGeom>
          <a:noFill/>
        </p:spPr>
      </p:pic>
      <p:pic>
        <p:nvPicPr>
          <p:cNvPr id="49" name="Picture 15"/>
          <p:cNvPicPr>
            <a:picLocks noChangeAspect="1" noChangeArrowheads="1"/>
          </p:cNvPicPr>
          <p:nvPr/>
        </p:nvPicPr>
        <p:blipFill>
          <a:blip r:embed="rId8" cstate="print"/>
          <a:srcRect l="13597" r="34735"/>
          <a:stretch>
            <a:fillRect/>
          </a:stretch>
        </p:blipFill>
        <p:spPr bwMode="auto">
          <a:xfrm>
            <a:off x="6588224" y="4581128"/>
            <a:ext cx="1512168" cy="1341629"/>
          </a:xfrm>
          <a:prstGeom prst="hexagon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" name="143 Rectángulo"/>
          <p:cNvSpPr/>
          <p:nvPr/>
        </p:nvSpPr>
        <p:spPr>
          <a:xfrm>
            <a:off x="2915816" y="2889811"/>
            <a:ext cx="316835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MX" sz="1400" dirty="0" smtClean="0">
                <a:solidFill>
                  <a:schemeClr val="bg1"/>
                </a:solidFill>
                <a:latin typeface="Century Gothic" pitchFamily="34" charset="0"/>
              </a:rPr>
              <a:t>Estructuras de soporte</a:t>
            </a:r>
          </a:p>
          <a:p>
            <a:pPr>
              <a:buFont typeface="Arial" pitchFamily="34" charset="0"/>
              <a:buChar char="•"/>
            </a:pPr>
            <a:r>
              <a:rPr lang="es-MX" sz="1400" dirty="0" smtClean="0">
                <a:solidFill>
                  <a:schemeClr val="bg1"/>
                </a:solidFill>
                <a:latin typeface="Century Gothic" pitchFamily="34" charset="0"/>
              </a:rPr>
              <a:t> Favorecen a los dientes en la oclusión normal</a:t>
            </a:r>
            <a:endParaRPr lang="es-MX" sz="1400" dirty="0">
              <a:latin typeface="Century Gothic" pitchFamily="34" charset="0"/>
            </a:endParaRPr>
          </a:p>
        </p:txBody>
      </p:sp>
      <p:sp>
        <p:nvSpPr>
          <p:cNvPr id="51" name="144 Rectángulo"/>
          <p:cNvSpPr/>
          <p:nvPr/>
        </p:nvSpPr>
        <p:spPr>
          <a:xfrm>
            <a:off x="2843808" y="764704"/>
            <a:ext cx="331236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MX" sz="1400" dirty="0" smtClean="0">
                <a:solidFill>
                  <a:schemeClr val="bg1"/>
                </a:solidFill>
                <a:latin typeface="Century Gothic" pitchFamily="34" charset="0"/>
              </a:rPr>
              <a:t>Las actividades musculares resultan en una fuerza de masticación</a:t>
            </a:r>
            <a:endParaRPr lang="es-MX" sz="14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52" name="4 Rectángulo"/>
          <p:cNvSpPr/>
          <p:nvPr/>
        </p:nvSpPr>
        <p:spPr>
          <a:xfrm>
            <a:off x="107504" y="6259378"/>
            <a:ext cx="8964488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opperplate Gothic Light" pitchFamily="34" charset="0"/>
                <a:cs typeface="Vijaya" pitchFamily="34" charset="0"/>
              </a:rPr>
              <a:t>Componentes del sistema masticatorio</a:t>
            </a:r>
            <a:endParaRPr lang="es-ES" sz="14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opperplate Gothic Light" pitchFamily="34" charset="0"/>
              <a:cs typeface="Vijaya" pitchFamily="34" charset="0"/>
            </a:endParaRPr>
          </a:p>
          <a:p>
            <a:pPr algn="ctr"/>
            <a:r>
              <a:rPr lang="es-ES" sz="1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Vijaya" pitchFamily="34" charset="0"/>
                <a:cs typeface="Vijaya" pitchFamily="34" charset="0"/>
              </a:rPr>
              <a:t>M en C. Elena Saraí Baena Santillán</a:t>
            </a:r>
            <a:endParaRPr lang="es-ES" sz="16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Vijaya" pitchFamily="34" charset="0"/>
              <a:cs typeface="Vijaya" pitchFamily="34" charset="0"/>
            </a:endParaRPr>
          </a:p>
        </p:txBody>
      </p:sp>
      <p:sp>
        <p:nvSpPr>
          <p:cNvPr id="53" name="Rectangle 2"/>
          <p:cNvSpPr>
            <a:spLocks noChangeArrowheads="1"/>
          </p:cNvSpPr>
          <p:nvPr/>
        </p:nvSpPr>
        <p:spPr bwMode="auto">
          <a:xfrm>
            <a:off x="323528" y="5991091"/>
            <a:ext cx="8363841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1000" b="0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Tamaki</a:t>
            </a:r>
            <a:r>
              <a:rPr kumimoji="0" lang="es-MX" sz="10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s-MX" sz="1000" b="0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T</a:t>
            </a:r>
            <a:r>
              <a:rPr kumimoji="0" lang="es-MX" sz="10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 </a:t>
            </a:r>
            <a:r>
              <a:rPr kumimoji="0" lang="es-MX" sz="1000" b="0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Fisiologia</a:t>
            </a:r>
            <a:r>
              <a:rPr kumimoji="0" lang="es-MX" sz="10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do </a:t>
            </a:r>
            <a:r>
              <a:rPr kumimoji="0" lang="es-MX" sz="1000" b="0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aparelho</a:t>
            </a:r>
            <a:r>
              <a:rPr kumimoji="0" lang="es-MX" sz="10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s-MX" sz="1000" b="0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mastigat</a:t>
            </a:r>
            <a:r>
              <a:rPr kumimoji="0" lang="es-MX" sz="1000" b="0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ó</a:t>
            </a:r>
            <a:r>
              <a:rPr kumimoji="0" lang="es-MX" sz="1000" b="0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rio</a:t>
            </a:r>
            <a:r>
              <a:rPr kumimoji="0" lang="es-MX" sz="10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 In: </a:t>
            </a:r>
            <a:r>
              <a:rPr kumimoji="0" lang="es-MX" sz="1000" b="0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Tamaki</a:t>
            </a:r>
            <a:r>
              <a:rPr kumimoji="0" lang="es-MX" sz="10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 T. ATM: </a:t>
            </a:r>
            <a:r>
              <a:rPr kumimoji="0" lang="es-MX" sz="1000" b="0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No</a:t>
            </a:r>
            <a:r>
              <a:rPr kumimoji="0" lang="es-MX" sz="1000" b="0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ç</a:t>
            </a:r>
            <a:r>
              <a:rPr kumimoji="0" lang="es-MX" sz="1000" b="0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ões</a:t>
            </a:r>
            <a:r>
              <a:rPr kumimoji="0" lang="es-MX" sz="10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de </a:t>
            </a:r>
            <a:r>
              <a:rPr kumimoji="0" lang="es-MX" sz="1000" b="0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interesse</a:t>
            </a:r>
            <a:r>
              <a:rPr kumimoji="0" lang="es-MX" sz="10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prot</a:t>
            </a:r>
            <a:r>
              <a:rPr kumimoji="0" lang="es-MX" sz="10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é</a:t>
            </a:r>
            <a:r>
              <a:rPr kumimoji="0" lang="es-MX" sz="10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tico. 2da ed. São Paulo: Ed. </a:t>
            </a:r>
            <a:r>
              <a:rPr kumimoji="0" lang="es-MX" sz="1000" b="0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Sarvier</a:t>
            </a:r>
            <a:r>
              <a:rPr kumimoji="0" lang="es-MX" sz="10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; 1981. p. 1-19.</a:t>
            </a:r>
            <a:endParaRPr kumimoji="0" lang="es-MX" sz="1800" b="0" i="0" u="none" strike="noStrike" cap="none" normalizeH="0" baseline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TextBox 163"/>
          <p:cNvSpPr txBox="1">
            <a:spLocks noChangeArrowheads="1"/>
          </p:cNvSpPr>
          <p:nvPr/>
        </p:nvSpPr>
        <p:spPr bwMode="auto">
          <a:xfrm>
            <a:off x="295274" y="285750"/>
            <a:ext cx="6791325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s-ES" b="1" dirty="0" smtClean="0">
                <a:solidFill>
                  <a:schemeClr val="accent2">
                    <a:lumMod val="50000"/>
                  </a:schemeClr>
                </a:solidFill>
              </a:rPr>
              <a:t>COMPONENTES DEL SISTEMA MASTICATORIO</a:t>
            </a:r>
          </a:p>
          <a:p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 cstate="print"/>
          <a:srcRect l="35330" t="22680" r="18778" b="1552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AutoShape 14" descr="data:image/jpeg;base64,/9j/4AAQSkZJRgABAQAAAQABAAD/2wCEAAkGBhISEBQUExQVFBUUGBQWFBUYFBgVFBgVFBQXGBQUGBQaHCYeGBkjGhQYIC8gIycpLCwsGB4xNTAqNSYrLCkBCQoKDgwOGg8PGiwfHCQtLCwsLCwpKSwsLCwqLCwpLCkpLCwpNSwsLCksKSkpLCksLCwpLC0sLCksLCkpLCkpLP/AABEIALUBFgMBIgACEQEDEQH/xAAbAAEAAwEBAQEAAAAAAAAAAAAABAUGAwIBB//EAEgQAAIBAgMECAEIBwYEBwAAAAECAAMRBBIhBTFBYQYTIlFxgZGhMhQjUnKCkrHBFUJzwtHh8DM0U2KTohYkQ9IXVGNkg7Lx/8QAGgEBAAMBAQEAAAAAAAAAAAAAAAIDBAEFBv/EACsRAQACAgECBAYCAwEAAAAAAAABAgMRIQQxEiIyQRMjUWFxgdHwM6GxFP/aAAwDAQACEQMRAD8A/cYiICIiAiIgIiICJFxe0qdMgMSWPwooLOeYVbm3PdOH6epj4w9K/GojIngX+EeZnPFDupWMTyjgi4IIO4jUes9TrhEjYvaVKlbrKiJfdmYLfvOvCd6dQMAVIIOoINwR3g8Y2PUREBEh4va1Om2Uks+/IitUe3eVUEgczYTwm26VwrE0ydAKitTue5SwAY8gTObh3Up8RE64REQEREBERAREQEREBERAREQEREBERAREQEREBKnHbWJzLSIAU5XqnVVbiqj9d/YcbkZZ76QYllpZUJD1WFNWG9Qbl3HNUViOYEqMXsxnoKlIhDTN0XcpABAW/Dfv/jKcl5jiFlKxPMvoq6MKIYlj26h1ZiO9/wCgOAE80sTWR7uwy8RvFjPlLbj01yPSIYaC24+mk5HEYiqdFIB4W09d0omY+vK2E2lQok6IEJ/Wps1InxNMi/nPq410bKlYkj/p1rFTyWqBmHic3hPC7LqBbqFzcQSQJw+RVTcOpHPS3red3aHIiJesLtX55y4yu7WdSe1TVRakt9xUi7Ai4Jc9xtPGCykmi5pEm5AANNj3mmdAea5SeJme6RUAqrUUkmiO13tSv2x9n4h4EcZP2dtchbMMw4Eb/wCc5FueUprxuFuMbiV3pSqfVdqbfdYEf7pX0sUHX5+o5f8AXpBuqVTxXKliy9xYsCJY4fHo24+s9YzZlKstnUN3EGzDmGGolvMxxKriO8K3D7Zo0wVp01QX1AUKCe82Gpko7RDqQVBB3gjMpHMGVGK2Y+HN1JqIe8ajkbb/ABkyjiVZbjfbcJVFrdpWTEd4d6RKWOHa1t9ByeqbkjG5pHut2f8ALxFts/aKVlutwQbOh0dG4qy8D7HeCQQZU0cCxuRpx1nVsBch1bq6qiwqAA3H0XXc6cju3gg6y2lpjuhaIldxM21fFqPnKyb/APp0uHIsTbzB8Zz/AEiwN0rPm3gVcrU3P0TlUFL7rru32O6T+LVH4ctREj7Pxoq01caZhqDvBGjKeYIIPhJEtVkREBERAREQEREBERAREQEREBERAREQKHblS9emv0UqN5syIp9M485NwyjKBK3aYvjH5UqA9alY/uiWeFGnlM/e8rp9MOuQQxtPU8st5OVaM1YyJicUbb5NrUtJUVt8qstqg06udyGGhBBHI6GVfR6ochptq1Ish+wSv4AGWW5/aV+zaf8AzuIHAuD96mv5zOvavAUgy6jdJ4wwG7ScNnUrLJs10jhmtPLwyXFjqJEwWHCMwtv1B5SdPlp2YR2+zyUE9T4TOy48MZm9tov6o8fHvl7WqG+kzeNbUnnKMk74X0hb9FK5vUQ/5ag8Wure6X8WM0MzHR9f+ZP7HX/V0/AzTzRinyqsnqIiJYrIiICIiAiIgIiICIiAiIgIiICIiBQ7Wp5cSjf4lJl86Thh7VH9DJ+HOkj9JqdqIqjfQYVfsAFao/02f0E6YN73Ezzxdb3qlRESxB4q7pSYpe1LypulFjm7XhKsiyivde2PGRdhdrF4hv8AOF+6ig+95LrYlaVNqjbkBY+AF/4SH0TwzKgZvicl2+sxufcyj3X+zaYdLCdp8pjSfZriOGWe77Pk+z5OuE5uJ7M41DIy7CLi69gTM7Xa7DxlltOuNwlbh7F7n4VBZjyAufYTNady0VjULvosl3rPwHV0h9hS7f7qpHlNDK3o9himGTN8TXqN9aqS5Hlmt5SymykarDNed2IiJNEiIgIiICIiAiIgIiICIiAiIgIiDA8VVVlKtYgggg8QdCJn9itl7BNzSY0WPE5LZGPihQ+JM9dICw1ADcr2PkZnNi48Li2UXtWUHKdCtWly5od/HJMuW/MN1On+VN4lu59tOdGpedSJdE7Y3h90oMal3MvaraSk2ie0TfSVZFlGT6QY1GrUsPf4mzv4J8C+ba/Zmp2bT9p+cfo6piXfEJf470/qrovqB7z9A6M44VqYNipHZZeIYbxKKz5mrJjmtYlp0Ok+zzTGk9TZDDJET40D4TK7HYq15LqPYSnx3alN5W0hWYusSfGdMLQV8lHjVN35UU7VQn62ifbnHG5aas7GwUXN+UgdGxnc16pyl9EU8EG4AcTxMpjieWqmPx70/TAZ9kfBgZZIm+Hn2jU6VFTpVh1q9Uetzdrdh65WyOEdg4p5SoZgC17a90sq9fLl7LNmYL2Re1/1j3KLb5V1sDVO0KdYKvVLQq0i2ft5qlSk4smXcOqte/EaTI4TY1ag9ClV1xDYig7MmIrVOuSkHFWu1NlVadwwuLtvFzos6422K22lOitV1qKGenTsUOYNUqimtwNwzMNTwMsZ+e0+h2M6qkrLScoMOUz4hz1bUca1Z7NkJbrKZRS1rjJY3EuujfR7EUa2eoy6U6iVGV2b5Q7VQ1Ou6kDKyqGHH+0IvZRAvW2mgxAoWbO1NqoOU5CquqNZt2YF105iS5+fYjobjSSymlnyVUeoa1RWr5sVRqgNZCUDU6bUzvy3AGZQBNh0ewLUcNTpsuUqD2RVeuFuxOUVXAZgL9wA3AAAQLGIiAiIgIiICIiAiIgIiIFPtQg3HHumM27SFOpSxA0NN1v9UnK4PeLMZsts4brBocrrrTfgD3N3qdxEyu2z12EqGxVrOrLxV1urL5EfhMeSd7h63S23Xwy2OEqggEcRJbbpj+jO0i1CmeQ9xf8AOaL5abTuPLGnn3pMS6VhrMh002mKdB7HtP2F8W0/OXOO2qQGIsPfdPzTaWIfEYqkjEt2mbyXTd4n2lNssTOoaMGKbWjbR7K6PUupUFb9kbySd3t5SfsGj8mxOXMclYaZjch0FwLnU3UNv7pMpJaw8gP4Su6Q3VUqDfTdH8gwzD0JjWo3D08keOJr9W2Vp0Dymw9Q2GskHEEcZZXK8SarA1ZxrVtZAbGGDjNInNDsVd61XSQazG57pxxmLYDQ28pjtr7ZqkkZjbXdpKpyxtbXHMvXSjEPWr0sMhHaOd+NlXdcePDlLvZtTC0DY1UDDRszDNccD3eG6UXROiHxVZ/8NadMehZvc+01NLaNRqvVUrswsXN7JTXgWPf3CSrMb8Ut8RNcWo495XuG6S4QD+3pffEmYPbNCq2WnVR2teysCbC2vuJ2wjXUaluffO83x2eNbuzTdLRQbFnEnsUa2RWSm3ZpDC0a7F9Tu6066X0sL6Sx210koYXJ1zEF72CqWaykBmyjWwzDdrrIW0Og+HrGqajVT1zOzjPYXqUBQawtp82qgHeMuhF2vM2n0cp12pMzVkelcK9Os9JyrZS6OyEZlYopIPEC1p1FwXplhiSLuLdYBek65mo1lo1ES4uzCpURbDeWFrzwellPrAO2AKbuyGhV60sK60Qq6ZdHuDv3qdF1PKr0Cw73DtVYHrzbrLWOJqrVqMCoBB62mjgg9kqLaaT3U6FUWtmqV2Ipild6pckCqtW7FgcxzquhuLDLa2kC22XtOniKK1aRuj3sbWOhKsCO8EEeUlyHsnZSYekKdPNlDOwzMWN3cu2p4XYyZAREQEREBERAREQEREBERAptr5wGy77aeMzmIuetBFutpLVt/mX5up+CHzmj2wDbQ2MpNqXzYcneeupn7VIuPelPMvPzHoYJ1qVT0Mb5gKf1Sy/dYgewE1hGkx3ROp26691Qn7yqfxvNi/w+UjT3RzxrJMKHar2RjyMxOxgDjgbfBTJ9X/lNnt/+xbwmJ2Q4+U4g/Qop7ljK692rpo3aG12PhkqWesodql2GYXyofgVfo6WJI1ueU47cRhha9NiWakWAY72RlzUyedjY81kjBbsu7IlKxO6/Vrp/XdOfSBuzih/6NEk87VZOlt7graZy7W+y6maih71X3E64quFW5kfYp+Yp/VX8BKzbWN1PLd4xM8Mnh3aXzFbU46Ac5LwWMDAXsL7iN0xWDwgxbtUqvloISAL2DEGxY9+ug8JPeguFtVpNmobnVWzKO9l+iy7z3i/KR8Pu1/8Anma/dsMVh7rMFtylZz4/jP0PDtmQX/rnMh0kwgzExaO0s+OfZ56HMFw1epxNSoSfq2H4CWVDNSw9FR8df56s1tSXN1HgFt6Sj2Q9tnVrca1VfVrS8x+JJxqoDYIoHoLAe07e2ohryx5Yj+8N3s0fNjwkuRsB8A5yTPUp6YeNbuRESaJERAREQEREBERAREQEREBERAREQKHb1MkXlRiqVkUncleiw8HY0z7VJebWdgdBeZ/amIbq6q8BT6y/Om4f90CeVkn5rfj9MKPY7ZMfWTdcI3oSp/ETasezMTiuztb61NreTKfzmzB7M77yn1Pr2z3SF/mz5TE7H+PHfs098wmy6RHsmZDYy/309/Ur63/jKq+6/pfU3WdM1RbHMmveN1h52AkTbr6Yy24U8OB9xz+clNTC13N9XLDlZTrIHSO3V4w8CKAHlR/nOY+8o4vVDQbLXLh05IPwmP6VYwhHtv3L4nQe5mvVrUF+qPwmC2zUvVop9Ksnsc35Sf0hVijd/wBrrY2GVSqkDJh1pqAfhNZxe5HHKov4kSdtPDoWDgdmqerrD9ViwPV1Lbg1+yTzEgYdGNDMuhatVdvBbIPZZZ43+61Lb2ptUA7mpWYEeYkfF5mjLafHuPZ66KVD8nyMbmkzUjff82bKfu5ZF6SppedtjPbE4heDdXVH/wAiW/cnPpOOzO2UXjWWf73U2x6V8IqfSxVvWtL+uifKSWIvmJ56mUXRx70qPPFEjyrSxp4YfKqjm5uwA9f5SGXvDRl9vw/Q8H8IkiRsEOyJJnsU9MPGt3IiJNEiIgIiICIiAiIgIiICIiAiIgIiIGb6Q1GU3B3a8uchLW61HpFbGpSe32lIt+ct9qOL2IvK3AtnqB7WK6Hmp/nPIy/5G+noY/E1L4zDVPp0hfxNMH8puKR7PlMPtVcjYY/QqPS9GemPym0w1S9MHlJT3WdRz4Z+zO9JalkMyew1JpYpu+tSXzAH8Zo+ljWWU3RihmpIOFbFn7qML+yGQr2lf0/HLX0q+arUUbwxO7gW3ehPtK/pP/Y4ruDUfTqlllhafbLbs9zbjv0PvIvSXDE0MQO9KTeiuv7oleLmZRx8Whb1h8x9kfhMDiT/AM1h/wBt+403tFg2HQjiin/aJg8f2cXh/wBunuCJb7q8Pr/a5wl+rp5dNat/E1nBH4S2FNclU3zE06uvcAhFvCQNmJ2CtrgVK68wbhgfRpMqAJhquvaKMByuctveUb86zJ3n8uWx/wC8k/8At8Nf0M5dLaoCjlr6STs5LYysPopRX7qESi6f4k5GA32yjxfQe5l090LxvJ+o/wCOnRVPmsD3vVZ//s9/aTtm3bEEk6BtO6x4WnvZeHAq0U4YegzHkSoRfPU+k7bNT5zsqbMe7d3yrL6oXZp519m5wJ7MkyPhFsu4+k73ntU9MPGt3fYlJtbpH8nxNKk/VKlWnWfrKlbq7NSNMZAuQg361TfMNA2mgvG2P03o1KK1KpSkzAPlDPUGRqxoo+fItwXFt2lxeTRaSJU/8V4TO9MVlL0yqsi3Z7s+QBVAJftaHLexGtp3Tb1A1RSFQZ23CxsTkz5M1rZ8hzZL5sutrQJ8REBERAREQEREBERAREQERECk2vS48eErTiArKMwBPDvlptUm+kym2qbZw3CwA8RPGzz8x6OKN1QOl9G1OuQP7GstYfVfJUJ9Q/pNDs6qDSBBuOHgd0ibQoZgjt8FamKNXuDHWix+0Sv2xKvovjDTDYepo9LTXeUGitzsLA/zk+8bWWjxY4+yJ0xxOVSx4An0EdGMGU6pSLGjQNQ8qtc5RfmAz+kj7WK4nGrSGqJapV7siG4B+swA8AZbYetkoPVOhxFTMv7OmMtP17TeYkbeWq2seHH+eE3BkNVJsw6u6qTuPP8ArlJeOQsgB1zpUT7QAdfwecMC+YDuIt+UmvSurKrXZWV1GmjLrl89R5yrFbVuVU8TEoPRjE58Ii8ad6beKGw9rHzmZ6T08tRX+i9NvRx+RlzTqjD4q40o4mxB4LU4X8d3iBIXTjCkUXPIm/hrLpjnSUx4cm/aeU2hfPXUcHpVV8HQq3uqyU9ACkFIuzVKQJ71NYfwleCespn/ABcOwPihRhLLD2yIe6rQJ+/b8TK7RrIszRqz7sVb4jFv31Av3UH8ZmdrfP46lT4Butb6tP4fViPSX+Cx60TjVchSjdZqQLq4AuL7wCvvKLZGAeoXqHsvijlTvSgu9+RtfzYSyeOXK1+ZNp7R/C3pVQtCrWY61zZO/q0uF9Tc+c+bH2Nh2OZqVFydWLUUJudTckXJ8Z62gEqVFT9WkoyqD3aKo8gJZbNohbWFr75k+JPi4Qt5omZXuE6NYNlB+S4f/Qp/9s7f8K4L/wArh/8AQp/9smYJLKJJn0FPTDyrd1diNkFsTTrioy9XTq0ggVSpFUoWJJF73pJax/V5yj/8PKeRU+UVtEamWApBiprrXU6oQCtRe7cTe+k1sSSLMp0GpinVpGrUelUYstOolF1pkuXOU9WGNmNwWYlbC1p2wfQ2nTqK3WVXVai1gjsGvXWh1PWl7ZiSupF7ZiTNBEBERAREQEREBERAREQEREBERApNuE5dJn8JULXV7EetptK+GDb5FXY6DcBPNzdNa9tw1480VjSmZVZTTYXUixXgQZj+mOAZKavZs61ECVwdWQg3DW3PYWPBt/Ifpn6OEibV2AtZFU7gwb0BH5zuHBelo3zCyM8RPD8/2ZsQ5MoVgKhLV6pvmqAMwVFPgAL7gOcmbTwNR6ijLZVAAA3Dl+A8pvKGylVVXuFp6bZoMhPT5J7pW6qLSy2FwhUAd0kDCHrA4Oo0PPumi/RwnwbNF5COkvCPx6srtTZq1FKEdh9QfoVCdfBWOo7jfvEy3SCpiAEw1WzBxbrtQSgIz3S1s4W+t7Gfqf6NGtwCDpaQdodGkqZTrdDdb6+Ivv8A/wAmiuG2uUq9TXURLNPhb10QDSlSqf77Io9L+kkYbAXV1tbNex7uIPqLzUYTZCoNBroCd5IGgF+Qnqvs66kDeRaVX6a9rbcv1MWl+T4LCNjMfUq1VzKhAsoJB6vu5Ftde+a50y5txqOLckUahAfHUniZoNldHEoKQo1O8+/4zo2w1JvJ5cOS+/p/HH++/wCZJ6mO3syOH2Tku9iXOuuouZZ7Npte7TQLssAWnqns+0ojo7725PURKThd07Tyi2E9T1qxqNMMzuSIiScIkNtqIM981kzXNtDl+Kx5Wnn9N0de2NLk+AbKTpwvAnRIFPblEkjNaxtcqQL8mtYz1+maP0xoCfIW/jAmxI1baNNQpJ0YXUgEgjS27vzCeG2tSH649zfwsNeXfwgTIkL9L0vpj0N+WluPDv4Xnz9NUb2zi97bja5JFr2tfT013QJ0TjhsUtQErqAbbiN3jw1iB2iIgIiICIiAiIgIiICIiAiIgIiICIiAiIgIiICIiAiIgR/kNO7HIt20Y23jnPFXZdJicyKc2h563184iB9GzaWoyLY7xbQ6EfgSPOeX2VRO+munLlb8oiB1+RppcA23X1tu3d24ek5jZdIW7C6ajTdEQPlLZVJbWQabidTfvv8A1aF2RRBuKa3vfdx758iBIoYZUFlFhvtERA/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7150" y="-1362962"/>
            <a:ext cx="4381500" cy="2857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52" name="4 Rectángulo"/>
          <p:cNvSpPr/>
          <p:nvPr/>
        </p:nvSpPr>
        <p:spPr>
          <a:xfrm>
            <a:off x="107504" y="6259378"/>
            <a:ext cx="8964488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opperplate Gothic Light" pitchFamily="34" charset="0"/>
                <a:cs typeface="Vijaya" pitchFamily="34" charset="0"/>
              </a:rPr>
              <a:t>Componentes del sistema masticatorio</a:t>
            </a:r>
            <a:endParaRPr lang="es-ES" sz="14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opperplate Gothic Light" pitchFamily="34" charset="0"/>
              <a:cs typeface="Vijaya" pitchFamily="34" charset="0"/>
            </a:endParaRPr>
          </a:p>
          <a:p>
            <a:pPr algn="ctr"/>
            <a:r>
              <a:rPr lang="es-ES" sz="1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Vijaya" pitchFamily="34" charset="0"/>
                <a:cs typeface="Vijaya" pitchFamily="34" charset="0"/>
              </a:rPr>
              <a:t>M en C. Elena Saraí Baena Santillán</a:t>
            </a:r>
            <a:endParaRPr lang="es-ES" sz="16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Vijaya" pitchFamily="34" charset="0"/>
              <a:cs typeface="Vijaya" pitchFamily="34" charset="0"/>
            </a:endParaRPr>
          </a:p>
        </p:txBody>
      </p:sp>
      <p:sp>
        <p:nvSpPr>
          <p:cNvPr id="53" name="14 CuadroTexto"/>
          <p:cNvSpPr txBox="1">
            <a:spLocks noChangeArrowheads="1"/>
          </p:cNvSpPr>
          <p:nvPr/>
        </p:nvSpPr>
        <p:spPr bwMode="auto">
          <a:xfrm>
            <a:off x="427038" y="471577"/>
            <a:ext cx="51165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  <p:sp>
        <p:nvSpPr>
          <p:cNvPr id="54" name="TextBox 163"/>
          <p:cNvSpPr txBox="1">
            <a:spLocks noChangeArrowheads="1"/>
          </p:cNvSpPr>
          <p:nvPr/>
        </p:nvSpPr>
        <p:spPr bwMode="auto">
          <a:xfrm>
            <a:off x="295274" y="471577"/>
            <a:ext cx="67913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s-MX" b="1" dirty="0" smtClean="0">
                <a:solidFill>
                  <a:schemeClr val="accent2">
                    <a:lumMod val="50000"/>
                  </a:schemeClr>
                </a:solidFill>
              </a:rPr>
              <a:t>ACTO MASTICATORIO</a:t>
            </a:r>
            <a:endParaRPr lang="en-US" sz="1200" dirty="0"/>
          </a:p>
        </p:txBody>
      </p:sp>
      <p:sp>
        <p:nvSpPr>
          <p:cNvPr id="55" name="Rectángulo 54"/>
          <p:cNvSpPr/>
          <p:nvPr/>
        </p:nvSpPr>
        <p:spPr>
          <a:xfrm>
            <a:off x="0" y="1022539"/>
            <a:ext cx="9144000" cy="4787806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20000">
                <a:schemeClr val="bg1">
                  <a:alpha val="80000"/>
                </a:schemeClr>
              </a:gs>
              <a:gs pos="46000">
                <a:schemeClr val="bg1"/>
              </a:gs>
              <a:gs pos="74000">
                <a:schemeClr val="bg1">
                  <a:alpha val="77000"/>
                </a:schemeClr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graphicFrame>
        <p:nvGraphicFramePr>
          <p:cNvPr id="56" name="65 Diagrama"/>
          <p:cNvGraphicFramePr/>
          <p:nvPr>
            <p:extLst>
              <p:ext uri="{D42A27DB-BD31-4B8C-83A1-F6EECF244321}">
                <p14:modId xmlns:p14="http://schemas.microsoft.com/office/powerpoint/2010/main" val="1212718012"/>
              </p:ext>
            </p:extLst>
          </p:nvPr>
        </p:nvGraphicFramePr>
        <p:xfrm>
          <a:off x="323528" y="662499"/>
          <a:ext cx="8496944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7" name="Rectangle 1"/>
          <p:cNvSpPr>
            <a:spLocks noChangeArrowheads="1"/>
          </p:cNvSpPr>
          <p:nvPr/>
        </p:nvSpPr>
        <p:spPr bwMode="auto">
          <a:xfrm>
            <a:off x="4860032" y="5949280"/>
            <a:ext cx="393569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1000" b="0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</a:t>
            </a:r>
            <a:r>
              <a:rPr kumimoji="0" lang="es-MX" sz="1000" b="0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á</a:t>
            </a:r>
            <a:r>
              <a:rPr kumimoji="0" lang="es-MX" sz="10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s-MX" sz="1000" b="0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Filho</a:t>
            </a:r>
            <a:r>
              <a:rPr kumimoji="0" lang="es-MX" sz="10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FPG. </a:t>
            </a:r>
            <a:r>
              <a:rPr kumimoji="0" lang="es-MX" sz="1000" b="0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Fisiologia</a:t>
            </a:r>
            <a:r>
              <a:rPr kumimoji="0" lang="es-MX" sz="10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Oral. 1</a:t>
            </a:r>
            <a:r>
              <a:rPr kumimoji="0" lang="es-MX" sz="10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ª</a:t>
            </a:r>
            <a:r>
              <a:rPr kumimoji="0" lang="es-MX" sz="10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ed. São Paulo: Ed. Santos; 2004.</a:t>
            </a:r>
            <a:endParaRPr kumimoji="0" lang="es-MX" sz="1800" b="0" i="0" u="none" strike="noStrike" cap="none" normalizeH="0" baseline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24 Rectángulo redondeado"/>
          <p:cNvSpPr/>
          <p:nvPr/>
        </p:nvSpPr>
        <p:spPr>
          <a:xfrm>
            <a:off x="1691680" y="3115762"/>
            <a:ext cx="7128792" cy="71508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s-MX" dirty="0" smtClean="0"/>
              <a:t>Proceso digestivo facilitado al triturar el alimento; la masticación mezcla el bolo alimenticio con la saliva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0667206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 cstate="print"/>
          <a:srcRect l="35330" t="22680" r="18778" b="1552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AutoShape 14" descr="data:image/jpeg;base64,/9j/4AAQSkZJRgABAQAAAQABAAD/2wCEAAkGBhISEBQUExQVFBUUGBQWFBUYFBgVFBgVFBQXGBQUGBQaHCYeGBkjGhQYIC8gIycpLCwsGB4xNTAqNSYrLCkBCQoKDgwOGg8PGiwfHCQtLCwsLCwpKSwsLCwqLCwpLCkpLCwpNSwsLCksKSkpLCksLCwpLC0sLCksLCkpLCkpLP/AABEIALUBFgMBIgACEQEDEQH/xAAbAAEAAwEBAQEAAAAAAAAAAAAABAUGAwIBB//EAEgQAAIBAgMECAEIBwYEBwAAAAECAAMRBBIhBTFBYQYTIlFxgZGhMhQjUnKCkrHBFUJzwtHh8DM0U2KTohYkQ9IXVGNkg7Lx/8QAGgEBAAMBAQEAAAAAAAAAAAAAAAIDBAEFBv/EACsRAQACAgECBAYCAwEAAAAAAAABAgMRIQQxEiIyQRMjUWFxgdHwM6GxFP/aAAwDAQACEQMRAD8A/cYiICIiAiIgIiICJFxe0qdMgMSWPwooLOeYVbm3PdOH6epj4w9K/GojIngX+EeZnPFDupWMTyjgi4IIO4jUes9TrhEjYvaVKlbrKiJfdmYLfvOvCd6dQMAVIIOoINwR3g8Y2PUREBEh4va1Om2Uks+/IitUe3eVUEgczYTwm26VwrE0ydAKitTue5SwAY8gTObh3Up8RE64REQEREBERAREQEREBERAREQEREBERAREQEREBKnHbWJzLSIAU5XqnVVbiqj9d/YcbkZZ76QYllpZUJD1WFNWG9Qbl3HNUViOYEqMXsxnoKlIhDTN0XcpABAW/Dfv/jKcl5jiFlKxPMvoq6MKIYlj26h1ZiO9/wCgOAE80sTWR7uwy8RvFjPlLbj01yPSIYaC24+mk5HEYiqdFIB4W09d0omY+vK2E2lQok6IEJ/Wps1InxNMi/nPq410bKlYkj/p1rFTyWqBmHic3hPC7LqBbqFzcQSQJw+RVTcOpHPS3red3aHIiJesLtX55y4yu7WdSe1TVRakt9xUi7Ai4Jc9xtPGCykmi5pEm5AANNj3mmdAea5SeJme6RUAqrUUkmiO13tSv2x9n4h4EcZP2dtchbMMw4Eb/wCc5FueUprxuFuMbiV3pSqfVdqbfdYEf7pX0sUHX5+o5f8AXpBuqVTxXKliy9xYsCJY4fHo24+s9YzZlKstnUN3EGzDmGGolvMxxKriO8K3D7Zo0wVp01QX1AUKCe82Gpko7RDqQVBB3gjMpHMGVGK2Y+HN1JqIe8ajkbb/ABkyjiVZbjfbcJVFrdpWTEd4d6RKWOHa1t9ByeqbkjG5pHut2f8ALxFts/aKVlutwQbOh0dG4qy8D7HeCQQZU0cCxuRpx1nVsBch1bq6qiwqAA3H0XXc6cju3gg6y2lpjuhaIldxM21fFqPnKyb/APp0uHIsTbzB8Zz/AEiwN0rPm3gVcrU3P0TlUFL7rru32O6T+LVH4ctREj7Pxoq01caZhqDvBGjKeYIIPhJEtVkREBERAREQEREBERAREQEREBERAREQKHblS9emv0UqN5syIp9M485NwyjKBK3aYvjH5UqA9alY/uiWeFGnlM/e8rp9MOuQQxtPU8st5OVaM1YyJicUbb5NrUtJUVt8qstqg06udyGGhBBHI6GVfR6ochptq1Ish+wSv4AGWW5/aV+zaf8AzuIHAuD96mv5zOvavAUgy6jdJ4wwG7ScNnUrLJs10jhmtPLwyXFjqJEwWHCMwtv1B5SdPlp2YR2+zyUE9T4TOy48MZm9tov6o8fHvl7WqG+kzeNbUnnKMk74X0hb9FK5vUQ/5ag8Wure6X8WM0MzHR9f+ZP7HX/V0/AzTzRinyqsnqIiJYrIiICIiAiIgIiICIiAiIgIiICIiBQ7Wp5cSjf4lJl86Thh7VH9DJ+HOkj9JqdqIqjfQYVfsAFao/02f0E6YN73Ezzxdb3qlRESxB4q7pSYpe1LypulFjm7XhKsiyivde2PGRdhdrF4hv8AOF+6ig+95LrYlaVNqjbkBY+AF/4SH0TwzKgZvicl2+sxufcyj3X+zaYdLCdp8pjSfZriOGWe77Pk+z5OuE5uJ7M41DIy7CLi69gTM7Xa7DxlltOuNwlbh7F7n4VBZjyAufYTNady0VjULvosl3rPwHV0h9hS7f7qpHlNDK3o9himGTN8TXqN9aqS5Hlmt5SymykarDNed2IiJNEiIgIiICIiAiIgIiICIiAiIgIiDA8VVVlKtYgggg8QdCJn9itl7BNzSY0WPE5LZGPihQ+JM9dICw1ADcr2PkZnNi48Li2UXtWUHKdCtWly5od/HJMuW/MN1On+VN4lu59tOdGpedSJdE7Y3h90oMal3MvaraSk2ie0TfSVZFlGT6QY1GrUsPf4mzv4J8C+ba/Zmp2bT9p+cfo6piXfEJf470/qrovqB7z9A6M44VqYNipHZZeIYbxKKz5mrJjmtYlp0Ok+zzTGk9TZDDJET40D4TK7HYq15LqPYSnx3alN5W0hWYusSfGdMLQV8lHjVN35UU7VQn62ifbnHG5aas7GwUXN+UgdGxnc16pyl9EU8EG4AcTxMpjieWqmPx70/TAZ9kfBgZZIm+Hn2jU6VFTpVh1q9Uetzdrdh65WyOEdg4p5SoZgC17a90sq9fLl7LNmYL2Re1/1j3KLb5V1sDVO0KdYKvVLQq0i2ft5qlSk4smXcOqte/EaTI4TY1ag9ClV1xDYig7MmIrVOuSkHFWu1NlVadwwuLtvFzos6422K22lOitV1qKGenTsUOYNUqimtwNwzMNTwMsZ+e0+h2M6qkrLScoMOUz4hz1bUca1Z7NkJbrKZRS1rjJY3EuujfR7EUa2eoy6U6iVGV2b5Q7VQ1Ou6kDKyqGHH+0IvZRAvW2mgxAoWbO1NqoOU5CquqNZt2YF105iS5+fYjobjSSymlnyVUeoa1RWr5sVRqgNZCUDU6bUzvy3AGZQBNh0ewLUcNTpsuUqD2RVeuFuxOUVXAZgL9wA3AAAQLGIiAiIgIiICIiAiIgIiIFPtQg3HHumM27SFOpSxA0NN1v9UnK4PeLMZsts4brBocrrrTfgD3N3qdxEyu2z12EqGxVrOrLxV1urL5EfhMeSd7h63S23Xwy2OEqggEcRJbbpj+jO0i1CmeQ9xf8AOaL5abTuPLGnn3pMS6VhrMh002mKdB7HtP2F8W0/OXOO2qQGIsPfdPzTaWIfEYqkjEt2mbyXTd4n2lNssTOoaMGKbWjbR7K6PUupUFb9kbySd3t5SfsGj8mxOXMclYaZjch0FwLnU3UNv7pMpJaw8gP4Su6Q3VUqDfTdH8gwzD0JjWo3D08keOJr9W2Vp0Dymw9Q2GskHEEcZZXK8SarA1ZxrVtZAbGGDjNInNDsVd61XSQazG57pxxmLYDQ28pjtr7ZqkkZjbXdpKpyxtbXHMvXSjEPWr0sMhHaOd+NlXdcePDlLvZtTC0DY1UDDRszDNccD3eG6UXROiHxVZ/8NadMehZvc+01NLaNRqvVUrswsXN7JTXgWPf3CSrMb8Ut8RNcWo495XuG6S4QD+3pffEmYPbNCq2WnVR2teysCbC2vuJ2wjXUaluffO83x2eNbuzTdLRQbFnEnsUa2RWSm3ZpDC0a7F9Tu6066X0sL6Sx210koYXJ1zEF72CqWaykBmyjWwzDdrrIW0Og+HrGqajVT1zOzjPYXqUBQawtp82qgHeMuhF2vM2n0cp12pMzVkelcK9Os9JyrZS6OyEZlYopIPEC1p1FwXplhiSLuLdYBek65mo1lo1ES4uzCpURbDeWFrzwellPrAO2AKbuyGhV60sK60Qq6ZdHuDv3qdF1PKr0Cw73DtVYHrzbrLWOJqrVqMCoBB62mjgg9kqLaaT3U6FUWtmqV2Ipild6pckCqtW7FgcxzquhuLDLa2kC22XtOniKK1aRuj3sbWOhKsCO8EEeUlyHsnZSYekKdPNlDOwzMWN3cu2p4XYyZAREQEREBERAREQEREBERAptr5wGy77aeMzmIuetBFutpLVt/mX5up+CHzmj2wDbQ2MpNqXzYcneeupn7VIuPelPMvPzHoYJ1qVT0Mb5gKf1Sy/dYgewE1hGkx3ROp26691Qn7yqfxvNi/w+UjT3RzxrJMKHar2RjyMxOxgDjgbfBTJ9X/lNnt/+xbwmJ2Q4+U4g/Qop7ljK692rpo3aG12PhkqWesodql2GYXyofgVfo6WJI1ueU47cRhha9NiWakWAY72RlzUyedjY81kjBbsu7IlKxO6/Vrp/XdOfSBuzih/6NEk87VZOlt7graZy7W+y6maih71X3E64quFW5kfYp+Yp/VX8BKzbWN1PLd4xM8Mnh3aXzFbU46Ac5LwWMDAXsL7iN0xWDwgxbtUqvloISAL2DEGxY9+ug8JPeguFtVpNmobnVWzKO9l+iy7z3i/KR8Pu1/8Anma/dsMVh7rMFtylZz4/jP0PDtmQX/rnMh0kwgzExaO0s+OfZ56HMFw1epxNSoSfq2H4CWVDNSw9FR8df56s1tSXN1HgFt6Sj2Q9tnVrca1VfVrS8x+JJxqoDYIoHoLAe07e2ohryx5Yj+8N3s0fNjwkuRsB8A5yTPUp6YeNbuRESaJERAREQEREBERAREQEREBERAREQKHb1MkXlRiqVkUncleiw8HY0z7VJebWdgdBeZ/amIbq6q8BT6y/Om4f90CeVkn5rfj9MKPY7ZMfWTdcI3oSp/ETasezMTiuztb61NreTKfzmzB7M77yn1Pr2z3SF/mz5TE7H+PHfs098wmy6RHsmZDYy/309/Ur63/jKq+6/pfU3WdM1RbHMmveN1h52AkTbr6Yy24U8OB9xz+clNTC13N9XLDlZTrIHSO3V4w8CKAHlR/nOY+8o4vVDQbLXLh05IPwmP6VYwhHtv3L4nQe5mvVrUF+qPwmC2zUvVop9Ksnsc35Sf0hVijd/wBrrY2GVSqkDJh1pqAfhNZxe5HHKov4kSdtPDoWDgdmqerrD9ViwPV1Lbg1+yTzEgYdGNDMuhatVdvBbIPZZZ43+61Lb2ptUA7mpWYEeYkfF5mjLafHuPZ66KVD8nyMbmkzUjff82bKfu5ZF6SppedtjPbE4heDdXVH/wAiW/cnPpOOzO2UXjWWf73U2x6V8IqfSxVvWtL+uifKSWIvmJ56mUXRx70qPPFEjyrSxp4YfKqjm5uwA9f5SGXvDRl9vw/Q8H8IkiRsEOyJJnsU9MPGt3IiJNEiIgIiICIiAiIgIiICIiAiIgIiIGb6Q1GU3B3a8uchLW61HpFbGpSe32lIt+ct9qOL2IvK3AtnqB7WK6Hmp/nPIy/5G+noY/E1L4zDVPp0hfxNMH8puKR7PlMPtVcjYY/QqPS9GemPym0w1S9MHlJT3WdRz4Z+zO9JalkMyew1JpYpu+tSXzAH8Zo+ljWWU3RihmpIOFbFn7qML+yGQr2lf0/HLX0q+arUUbwxO7gW3ehPtK/pP/Y4ruDUfTqlllhafbLbs9zbjv0PvIvSXDE0MQO9KTeiuv7oleLmZRx8Whb1h8x9kfhMDiT/AM1h/wBt+403tFg2HQjiin/aJg8f2cXh/wBunuCJb7q8Pr/a5wl+rp5dNat/E1nBH4S2FNclU3zE06uvcAhFvCQNmJ2CtrgVK68wbhgfRpMqAJhquvaKMByuctveUb86zJ3n8uWx/wC8k/8At8Nf0M5dLaoCjlr6STs5LYysPopRX7qESi6f4k5GA32yjxfQe5l090LxvJ+o/wCOnRVPmsD3vVZ//s9/aTtm3bEEk6BtO6x4WnvZeHAq0U4YegzHkSoRfPU+k7bNT5zsqbMe7d3yrL6oXZp519m5wJ7MkyPhFsu4+k73ntU9MPGt3fYlJtbpH8nxNKk/VKlWnWfrKlbq7NSNMZAuQg361TfMNA2mgvG2P03o1KK1KpSkzAPlDPUGRqxoo+fItwXFt2lxeTRaSJU/8V4TO9MVlL0yqsi3Z7s+QBVAJftaHLexGtp3Tb1A1RSFQZ23CxsTkz5M1rZ8hzZL5sutrQJ8REBERAREQEREBERAREQERECk2vS48eErTiArKMwBPDvlptUm+kym2qbZw3CwA8RPGzz8x6OKN1QOl9G1OuQP7GstYfVfJUJ9Q/pNDs6qDSBBuOHgd0ibQoZgjt8FamKNXuDHWix+0Sv2xKvovjDTDYepo9LTXeUGitzsLA/zk+8bWWjxY4+yJ0xxOVSx4An0EdGMGU6pSLGjQNQ8qtc5RfmAz+kj7WK4nGrSGqJapV7siG4B+swA8AZbYetkoPVOhxFTMv7OmMtP17TeYkbeWq2seHH+eE3BkNVJsw6u6qTuPP8ArlJeOQsgB1zpUT7QAdfwecMC+YDuIt+UmvSurKrXZWV1GmjLrl89R5yrFbVuVU8TEoPRjE58Ii8ad6beKGw9rHzmZ6T08tRX+i9NvRx+RlzTqjD4q40o4mxB4LU4X8d3iBIXTjCkUXPIm/hrLpjnSUx4cm/aeU2hfPXUcHpVV8HQq3uqyU9ACkFIuzVKQJ71NYfwleCespn/ABcOwPihRhLLD2yIe6rQJ+/b8TK7RrIszRqz7sVb4jFv31Av3UH8ZmdrfP46lT4Butb6tP4fViPSX+Cx60TjVchSjdZqQLq4AuL7wCvvKLZGAeoXqHsvijlTvSgu9+RtfzYSyeOXK1+ZNp7R/C3pVQtCrWY61zZO/q0uF9Tc+c+bH2Nh2OZqVFydWLUUJudTckXJ8Z62gEqVFT9WkoyqD3aKo8gJZbNohbWFr75k+JPi4Qt5omZXuE6NYNlB+S4f/Qp/9s7f8K4L/wArh/8AQp/9smYJLKJJn0FPTDyrd1diNkFsTTrioy9XTq0ggVSpFUoWJJF73pJax/V5yj/8PKeRU+UVtEamWApBiprrXU6oQCtRe7cTe+k1sSSLMp0GpinVpGrUelUYstOolF1pkuXOU9WGNmNwWYlbC1p2wfQ2nTqK3WVXVai1gjsGvXWh1PWl7ZiSupF7ZiTNBEBERAREQEREBERAREQEREBERApNuE5dJn8JULXV7EetptK+GDb5FXY6DcBPNzdNa9tw1480VjSmZVZTTYXUixXgQZj+mOAZKavZs61ECVwdWQg3DW3PYWPBt/Ifpn6OEibV2AtZFU7gwb0BH5zuHBelo3zCyM8RPD8/2ZsQ5MoVgKhLV6pvmqAMwVFPgAL7gOcmbTwNR6ijLZVAAA3Dl+A8pvKGylVVXuFp6bZoMhPT5J7pW6qLSy2FwhUAd0kDCHrA4Oo0PPumi/RwnwbNF5COkvCPx6srtTZq1FKEdh9QfoVCdfBWOo7jfvEy3SCpiAEw1WzBxbrtQSgIz3S1s4W+t7Gfqf6NGtwCDpaQdodGkqZTrdDdb6+Ivv8A/wAmiuG2uUq9TXURLNPhb10QDSlSqf77Io9L+kkYbAXV1tbNex7uIPqLzUYTZCoNBroCd5IGgF+Qnqvs66kDeRaVX6a9rbcv1MWl+T4LCNjMfUq1VzKhAsoJB6vu5Ftde+a50y5txqOLckUahAfHUniZoNldHEoKQo1O8+/4zo2w1JvJ5cOS+/p/HH++/wCZJ6mO3syOH2Tku9iXOuuouZZ7Npte7TQLssAWnqns+0ojo7725PURKThd07Tyi2E9T1qxqNMMzuSIiScIkNtqIM981kzXNtDl+Kx5Wnn9N0de2NLk+AbKTpwvAnRIFPblEkjNaxtcqQL8mtYz1+maP0xoCfIW/jAmxI1baNNQpJ0YXUgEgjS27vzCeG2tSH649zfwsNeXfwgTIkL9L0vpj0N+WluPDv4Xnz9NUb2zi97bja5JFr2tfT013QJ0TjhsUtQErqAbbiN3jw1iB2iIgIiICIiAiIgIiICIiAiIgIiICIiAiIgIiICIiAiIgR/kNO7HIt20Y23jnPFXZdJicyKc2h563184iB9GzaWoyLY7xbQ6EfgSPOeX2VRO+munLlb8oiB1+RppcA23X1tu3d24ek5jZdIW7C6ajTdEQPlLZVJbWQabidTfvv8A1aF2RRBuKa3vfdx758iBIoYZUFlFhvtERA/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7150" y="-1362962"/>
            <a:ext cx="4381500" cy="2857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52" name="4 Rectángulo"/>
          <p:cNvSpPr/>
          <p:nvPr/>
        </p:nvSpPr>
        <p:spPr>
          <a:xfrm>
            <a:off x="107504" y="6259378"/>
            <a:ext cx="8964488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opperplate Gothic Light" pitchFamily="34" charset="0"/>
                <a:cs typeface="Vijaya" pitchFamily="34" charset="0"/>
              </a:rPr>
              <a:t>Componentes del sistema masticatorio</a:t>
            </a:r>
            <a:endParaRPr lang="es-ES" sz="14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opperplate Gothic Light" pitchFamily="34" charset="0"/>
              <a:cs typeface="Vijaya" pitchFamily="34" charset="0"/>
            </a:endParaRPr>
          </a:p>
          <a:p>
            <a:pPr algn="ctr"/>
            <a:r>
              <a:rPr lang="es-ES" sz="1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Vijaya" pitchFamily="34" charset="0"/>
                <a:cs typeface="Vijaya" pitchFamily="34" charset="0"/>
              </a:rPr>
              <a:t>M en C. Elena Saraí Baena Santillán</a:t>
            </a:r>
            <a:endParaRPr lang="es-ES" sz="16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Vijaya" pitchFamily="34" charset="0"/>
              <a:cs typeface="Vijaya" pitchFamily="34" charset="0"/>
            </a:endParaRPr>
          </a:p>
        </p:txBody>
      </p:sp>
      <p:sp>
        <p:nvSpPr>
          <p:cNvPr id="12" name="14 CuadroTexto"/>
          <p:cNvSpPr txBox="1">
            <a:spLocks noChangeArrowheads="1"/>
          </p:cNvSpPr>
          <p:nvPr/>
        </p:nvSpPr>
        <p:spPr bwMode="auto">
          <a:xfrm>
            <a:off x="427038" y="501774"/>
            <a:ext cx="51165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  <p:sp>
        <p:nvSpPr>
          <p:cNvPr id="13" name="TextBox 163"/>
          <p:cNvSpPr txBox="1">
            <a:spLocks noChangeArrowheads="1"/>
          </p:cNvSpPr>
          <p:nvPr/>
        </p:nvSpPr>
        <p:spPr bwMode="auto">
          <a:xfrm>
            <a:off x="295274" y="501774"/>
            <a:ext cx="67913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FUNCIÓN MASTICATORIA</a:t>
            </a:r>
          </a:p>
        </p:txBody>
      </p:sp>
      <p:sp>
        <p:nvSpPr>
          <p:cNvPr id="14" name="Freeform 29"/>
          <p:cNvSpPr/>
          <p:nvPr/>
        </p:nvSpPr>
        <p:spPr>
          <a:xfrm>
            <a:off x="427038" y="1433336"/>
            <a:ext cx="2239962" cy="2440287"/>
          </a:xfrm>
          <a:custGeom>
            <a:avLst/>
            <a:gdLst>
              <a:gd name="connsiteX0" fmla="*/ 630530 w 1684987"/>
              <a:gd name="connsiteY0" fmla="*/ 0 h 1632857"/>
              <a:gd name="connsiteX1" fmla="*/ 68102 w 1684987"/>
              <a:gd name="connsiteY1" fmla="*/ 508000 h 1632857"/>
              <a:gd name="connsiteX2" fmla="*/ 86245 w 1684987"/>
              <a:gd name="connsiteY2" fmla="*/ 1288143 h 1632857"/>
              <a:gd name="connsiteX3" fmla="*/ 757530 w 1684987"/>
              <a:gd name="connsiteY3" fmla="*/ 1632857 h 1632857"/>
              <a:gd name="connsiteX4" fmla="*/ 1519530 w 1684987"/>
              <a:gd name="connsiteY4" fmla="*/ 1288143 h 1632857"/>
              <a:gd name="connsiteX5" fmla="*/ 1664673 w 1684987"/>
              <a:gd name="connsiteY5" fmla="*/ 653143 h 1632857"/>
              <a:gd name="connsiteX6" fmla="*/ 1211102 w 1684987"/>
              <a:gd name="connsiteY6" fmla="*/ 145143 h 1632857"/>
              <a:gd name="connsiteX7" fmla="*/ 267673 w 1684987"/>
              <a:gd name="connsiteY7" fmla="*/ 108857 h 1632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84987" h="1632857">
                <a:moveTo>
                  <a:pt x="630530" y="0"/>
                </a:moveTo>
                <a:cubicBezTo>
                  <a:pt x="394673" y="146655"/>
                  <a:pt x="158816" y="293310"/>
                  <a:pt x="68102" y="508000"/>
                </a:cubicBezTo>
                <a:cubicBezTo>
                  <a:pt x="-22612" y="722690"/>
                  <a:pt x="-28660" y="1100667"/>
                  <a:pt x="86245" y="1288143"/>
                </a:cubicBezTo>
                <a:cubicBezTo>
                  <a:pt x="201150" y="1475619"/>
                  <a:pt x="518649" y="1632857"/>
                  <a:pt x="757530" y="1632857"/>
                </a:cubicBezTo>
                <a:cubicBezTo>
                  <a:pt x="996411" y="1632857"/>
                  <a:pt x="1368340" y="1451429"/>
                  <a:pt x="1519530" y="1288143"/>
                </a:cubicBezTo>
                <a:cubicBezTo>
                  <a:pt x="1670721" y="1124857"/>
                  <a:pt x="1716078" y="843643"/>
                  <a:pt x="1664673" y="653143"/>
                </a:cubicBezTo>
                <a:cubicBezTo>
                  <a:pt x="1613268" y="462643"/>
                  <a:pt x="1443935" y="235857"/>
                  <a:pt x="1211102" y="145143"/>
                </a:cubicBezTo>
                <a:cubicBezTo>
                  <a:pt x="978269" y="54429"/>
                  <a:pt x="267673" y="108857"/>
                  <a:pt x="267673" y="108857"/>
                </a:cubicBezTo>
              </a:path>
            </a:pathLst>
          </a:custGeom>
          <a:blipFill rotWithShape="1">
            <a:blip r:embed="rId4" cstate="print"/>
            <a:stretch>
              <a:fillRect/>
            </a:stretch>
          </a:blipFill>
          <a:ln w="57150" cmpd="sng"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677069" y="4506560"/>
            <a:ext cx="36789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/>
              <a:t>Los dientes ejercen diversas funciones de acuerdo a su </a:t>
            </a:r>
            <a:r>
              <a:rPr lang="es-MX" b="1" dirty="0" smtClean="0">
                <a:solidFill>
                  <a:schemeClr val="accent6">
                    <a:lumMod val="50000"/>
                  </a:schemeClr>
                </a:solidFill>
              </a:rPr>
              <a:t>posición y características anatómicas</a:t>
            </a:r>
            <a:endParaRPr lang="es-ES_tradnl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2843808" y="1268760"/>
            <a:ext cx="5904656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  <a:buClr>
                <a:srgbClr val="FF0000"/>
              </a:buClr>
            </a:pPr>
            <a:r>
              <a:rPr lang="es-ES_tradnl" sz="1600" b="1" dirty="0" smtClean="0">
                <a:solidFill>
                  <a:schemeClr val="accent5">
                    <a:lumMod val="50000"/>
                  </a:schemeClr>
                </a:solidFill>
              </a:rPr>
              <a:t>Acción altamente organizada</a:t>
            </a:r>
          </a:p>
          <a:p>
            <a:pPr algn="ctr">
              <a:spcAft>
                <a:spcPts val="600"/>
              </a:spcAft>
              <a:buClr>
                <a:srgbClr val="FF0000"/>
              </a:buClr>
              <a:buFont typeface="Arial"/>
              <a:buChar char="•"/>
            </a:pPr>
            <a:r>
              <a:rPr lang="es-MX" sz="1600" dirty="0" smtClean="0"/>
              <a:t>Participación de diversos elementos, entre ellos los dientes contenidos en el alvéolo dentario.</a:t>
            </a:r>
            <a:endParaRPr lang="es-ES_tradnl" sz="1400" dirty="0"/>
          </a:p>
        </p:txBody>
      </p:sp>
      <p:sp>
        <p:nvSpPr>
          <p:cNvPr id="17" name="Flecha abajo 16"/>
          <p:cNvSpPr/>
          <p:nvPr/>
        </p:nvSpPr>
        <p:spPr>
          <a:xfrm rot="14553804">
            <a:off x="2146952" y="1576268"/>
            <a:ext cx="1447800" cy="769709"/>
          </a:xfrm>
          <a:prstGeom prst="downArrow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50800" dist="12700" dir="18600000" algn="br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cxnSp>
        <p:nvCxnSpPr>
          <p:cNvPr id="18" name="Straight Connector 41"/>
          <p:cNvCxnSpPr/>
          <p:nvPr/>
        </p:nvCxnSpPr>
        <p:spPr>
          <a:xfrm>
            <a:off x="4004320" y="2132856"/>
            <a:ext cx="3520008" cy="0"/>
          </a:xfrm>
          <a:prstGeom prst="line">
            <a:avLst/>
          </a:prstGeom>
          <a:noFill/>
          <a:ln w="12700" cmpd="sng">
            <a:solidFill>
              <a:schemeClr val="tx1">
                <a:lumMod val="75000"/>
                <a:lumOff val="25000"/>
              </a:schemeClr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sp>
        <p:nvSpPr>
          <p:cNvPr id="19" name="Flecha abajo 43"/>
          <p:cNvSpPr/>
          <p:nvPr/>
        </p:nvSpPr>
        <p:spPr>
          <a:xfrm rot="15423912">
            <a:off x="4169205" y="4411887"/>
            <a:ext cx="1447800" cy="769709"/>
          </a:xfrm>
          <a:prstGeom prst="downArrow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50800" dist="12700" dir="18600000" algn="br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0" name="Freeform 29"/>
          <p:cNvSpPr/>
          <p:nvPr/>
        </p:nvSpPr>
        <p:spPr>
          <a:xfrm>
            <a:off x="6588224" y="2492896"/>
            <a:ext cx="1544290" cy="1512168"/>
          </a:xfrm>
          <a:custGeom>
            <a:avLst/>
            <a:gdLst>
              <a:gd name="connsiteX0" fmla="*/ 630530 w 1684987"/>
              <a:gd name="connsiteY0" fmla="*/ 0 h 1632857"/>
              <a:gd name="connsiteX1" fmla="*/ 68102 w 1684987"/>
              <a:gd name="connsiteY1" fmla="*/ 508000 h 1632857"/>
              <a:gd name="connsiteX2" fmla="*/ 86245 w 1684987"/>
              <a:gd name="connsiteY2" fmla="*/ 1288143 h 1632857"/>
              <a:gd name="connsiteX3" fmla="*/ 757530 w 1684987"/>
              <a:gd name="connsiteY3" fmla="*/ 1632857 h 1632857"/>
              <a:gd name="connsiteX4" fmla="*/ 1519530 w 1684987"/>
              <a:gd name="connsiteY4" fmla="*/ 1288143 h 1632857"/>
              <a:gd name="connsiteX5" fmla="*/ 1664673 w 1684987"/>
              <a:gd name="connsiteY5" fmla="*/ 653143 h 1632857"/>
              <a:gd name="connsiteX6" fmla="*/ 1211102 w 1684987"/>
              <a:gd name="connsiteY6" fmla="*/ 145143 h 1632857"/>
              <a:gd name="connsiteX7" fmla="*/ 267673 w 1684987"/>
              <a:gd name="connsiteY7" fmla="*/ 108857 h 1632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84987" h="1632857">
                <a:moveTo>
                  <a:pt x="630530" y="0"/>
                </a:moveTo>
                <a:cubicBezTo>
                  <a:pt x="394673" y="146655"/>
                  <a:pt x="158816" y="293310"/>
                  <a:pt x="68102" y="508000"/>
                </a:cubicBezTo>
                <a:cubicBezTo>
                  <a:pt x="-22612" y="722690"/>
                  <a:pt x="-28660" y="1100667"/>
                  <a:pt x="86245" y="1288143"/>
                </a:cubicBezTo>
                <a:cubicBezTo>
                  <a:pt x="201150" y="1475619"/>
                  <a:pt x="518649" y="1632857"/>
                  <a:pt x="757530" y="1632857"/>
                </a:cubicBezTo>
                <a:cubicBezTo>
                  <a:pt x="996411" y="1632857"/>
                  <a:pt x="1368340" y="1451429"/>
                  <a:pt x="1519530" y="1288143"/>
                </a:cubicBezTo>
                <a:cubicBezTo>
                  <a:pt x="1670721" y="1124857"/>
                  <a:pt x="1716078" y="843643"/>
                  <a:pt x="1664673" y="653143"/>
                </a:cubicBezTo>
                <a:cubicBezTo>
                  <a:pt x="1613268" y="462643"/>
                  <a:pt x="1443935" y="235857"/>
                  <a:pt x="1211102" y="145143"/>
                </a:cubicBezTo>
                <a:cubicBezTo>
                  <a:pt x="978269" y="54429"/>
                  <a:pt x="267673" y="108857"/>
                  <a:pt x="267673" y="108857"/>
                </a:cubicBezTo>
              </a:path>
            </a:pathLst>
          </a:custGeom>
          <a:blipFill rotWithShape="1">
            <a:blip r:embed="rId4" cstate="print"/>
            <a:stretch>
              <a:fillRect/>
            </a:stretch>
          </a:blipFill>
          <a:ln w="57150" cmpd="sng">
            <a:solidFill>
              <a:schemeClr val="accent6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21" name="Freeform 29"/>
          <p:cNvSpPr/>
          <p:nvPr/>
        </p:nvSpPr>
        <p:spPr>
          <a:xfrm>
            <a:off x="4860032" y="2492896"/>
            <a:ext cx="1544290" cy="1512168"/>
          </a:xfrm>
          <a:custGeom>
            <a:avLst/>
            <a:gdLst>
              <a:gd name="connsiteX0" fmla="*/ 630530 w 1684987"/>
              <a:gd name="connsiteY0" fmla="*/ 0 h 1632857"/>
              <a:gd name="connsiteX1" fmla="*/ 68102 w 1684987"/>
              <a:gd name="connsiteY1" fmla="*/ 508000 h 1632857"/>
              <a:gd name="connsiteX2" fmla="*/ 86245 w 1684987"/>
              <a:gd name="connsiteY2" fmla="*/ 1288143 h 1632857"/>
              <a:gd name="connsiteX3" fmla="*/ 757530 w 1684987"/>
              <a:gd name="connsiteY3" fmla="*/ 1632857 h 1632857"/>
              <a:gd name="connsiteX4" fmla="*/ 1519530 w 1684987"/>
              <a:gd name="connsiteY4" fmla="*/ 1288143 h 1632857"/>
              <a:gd name="connsiteX5" fmla="*/ 1664673 w 1684987"/>
              <a:gd name="connsiteY5" fmla="*/ 653143 h 1632857"/>
              <a:gd name="connsiteX6" fmla="*/ 1211102 w 1684987"/>
              <a:gd name="connsiteY6" fmla="*/ 145143 h 1632857"/>
              <a:gd name="connsiteX7" fmla="*/ 267673 w 1684987"/>
              <a:gd name="connsiteY7" fmla="*/ 108857 h 1632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84987" h="1632857">
                <a:moveTo>
                  <a:pt x="630530" y="0"/>
                </a:moveTo>
                <a:cubicBezTo>
                  <a:pt x="394673" y="146655"/>
                  <a:pt x="158816" y="293310"/>
                  <a:pt x="68102" y="508000"/>
                </a:cubicBezTo>
                <a:cubicBezTo>
                  <a:pt x="-22612" y="722690"/>
                  <a:pt x="-28660" y="1100667"/>
                  <a:pt x="86245" y="1288143"/>
                </a:cubicBezTo>
                <a:cubicBezTo>
                  <a:pt x="201150" y="1475619"/>
                  <a:pt x="518649" y="1632857"/>
                  <a:pt x="757530" y="1632857"/>
                </a:cubicBezTo>
                <a:cubicBezTo>
                  <a:pt x="996411" y="1632857"/>
                  <a:pt x="1368340" y="1451429"/>
                  <a:pt x="1519530" y="1288143"/>
                </a:cubicBezTo>
                <a:cubicBezTo>
                  <a:pt x="1670721" y="1124857"/>
                  <a:pt x="1716078" y="843643"/>
                  <a:pt x="1664673" y="653143"/>
                </a:cubicBezTo>
                <a:cubicBezTo>
                  <a:pt x="1613268" y="462643"/>
                  <a:pt x="1443935" y="235857"/>
                  <a:pt x="1211102" y="145143"/>
                </a:cubicBezTo>
                <a:cubicBezTo>
                  <a:pt x="978269" y="54429"/>
                  <a:pt x="267673" y="108857"/>
                  <a:pt x="267673" y="108857"/>
                </a:cubicBezTo>
              </a:path>
            </a:pathLst>
          </a:custGeom>
          <a:blipFill rotWithShape="1">
            <a:blip r:embed="rId4" cstate="print"/>
            <a:stretch>
              <a:fillRect/>
            </a:stretch>
          </a:blipFill>
          <a:ln w="57150" cmpd="sng">
            <a:solidFill>
              <a:srgbClr val="00B0F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22" name="Freeform 29"/>
          <p:cNvSpPr/>
          <p:nvPr/>
        </p:nvSpPr>
        <p:spPr>
          <a:xfrm>
            <a:off x="5652120" y="3861048"/>
            <a:ext cx="1544290" cy="1512168"/>
          </a:xfrm>
          <a:custGeom>
            <a:avLst/>
            <a:gdLst>
              <a:gd name="connsiteX0" fmla="*/ 630530 w 1684987"/>
              <a:gd name="connsiteY0" fmla="*/ 0 h 1632857"/>
              <a:gd name="connsiteX1" fmla="*/ 68102 w 1684987"/>
              <a:gd name="connsiteY1" fmla="*/ 508000 h 1632857"/>
              <a:gd name="connsiteX2" fmla="*/ 86245 w 1684987"/>
              <a:gd name="connsiteY2" fmla="*/ 1288143 h 1632857"/>
              <a:gd name="connsiteX3" fmla="*/ 757530 w 1684987"/>
              <a:gd name="connsiteY3" fmla="*/ 1632857 h 1632857"/>
              <a:gd name="connsiteX4" fmla="*/ 1519530 w 1684987"/>
              <a:gd name="connsiteY4" fmla="*/ 1288143 h 1632857"/>
              <a:gd name="connsiteX5" fmla="*/ 1664673 w 1684987"/>
              <a:gd name="connsiteY5" fmla="*/ 653143 h 1632857"/>
              <a:gd name="connsiteX6" fmla="*/ 1211102 w 1684987"/>
              <a:gd name="connsiteY6" fmla="*/ 145143 h 1632857"/>
              <a:gd name="connsiteX7" fmla="*/ 267673 w 1684987"/>
              <a:gd name="connsiteY7" fmla="*/ 108857 h 1632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84987" h="1632857">
                <a:moveTo>
                  <a:pt x="630530" y="0"/>
                </a:moveTo>
                <a:cubicBezTo>
                  <a:pt x="394673" y="146655"/>
                  <a:pt x="158816" y="293310"/>
                  <a:pt x="68102" y="508000"/>
                </a:cubicBezTo>
                <a:cubicBezTo>
                  <a:pt x="-22612" y="722690"/>
                  <a:pt x="-28660" y="1100667"/>
                  <a:pt x="86245" y="1288143"/>
                </a:cubicBezTo>
                <a:cubicBezTo>
                  <a:pt x="201150" y="1475619"/>
                  <a:pt x="518649" y="1632857"/>
                  <a:pt x="757530" y="1632857"/>
                </a:cubicBezTo>
                <a:cubicBezTo>
                  <a:pt x="996411" y="1632857"/>
                  <a:pt x="1368340" y="1451429"/>
                  <a:pt x="1519530" y="1288143"/>
                </a:cubicBezTo>
                <a:cubicBezTo>
                  <a:pt x="1670721" y="1124857"/>
                  <a:pt x="1716078" y="843643"/>
                  <a:pt x="1664673" y="653143"/>
                </a:cubicBezTo>
                <a:cubicBezTo>
                  <a:pt x="1613268" y="462643"/>
                  <a:pt x="1443935" y="235857"/>
                  <a:pt x="1211102" y="145143"/>
                </a:cubicBezTo>
                <a:cubicBezTo>
                  <a:pt x="978269" y="54429"/>
                  <a:pt x="267673" y="108857"/>
                  <a:pt x="267673" y="108857"/>
                </a:cubicBezTo>
              </a:path>
            </a:pathLst>
          </a:custGeom>
          <a:blipFill rotWithShape="1">
            <a:blip r:embed="rId4" cstate="print"/>
            <a:stretch>
              <a:fillRect/>
            </a:stretch>
          </a:blipFill>
          <a:ln w="57150" cmpd="sng">
            <a:solidFill>
              <a:srgbClr val="FFC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5" cstate="print"/>
          <a:srcRect l="8421" t="8421" r="10940" b="8421"/>
          <a:stretch>
            <a:fillRect/>
          </a:stretch>
        </p:blipFill>
        <p:spPr bwMode="auto">
          <a:xfrm>
            <a:off x="467544" y="1556792"/>
            <a:ext cx="2168968" cy="2236749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11"/>
          <p:cNvPicPr>
            <a:picLocks noChangeAspect="1" noChangeArrowheads="1"/>
          </p:cNvPicPr>
          <p:nvPr/>
        </p:nvPicPr>
        <p:blipFill>
          <a:blip r:embed="rId6" cstate="print"/>
          <a:srcRect l="9552" t="15753" r="7010" b="17295"/>
          <a:stretch>
            <a:fillRect/>
          </a:stretch>
        </p:blipFill>
        <p:spPr bwMode="auto">
          <a:xfrm>
            <a:off x="4860032" y="2636912"/>
            <a:ext cx="1515698" cy="1296144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14"/>
          <p:cNvPicPr>
            <a:picLocks noChangeAspect="1" noChangeArrowheads="1"/>
          </p:cNvPicPr>
          <p:nvPr/>
        </p:nvPicPr>
        <p:blipFill>
          <a:blip r:embed="rId7" cstate="print"/>
          <a:srcRect t="2565" r="32242" b="8495"/>
          <a:stretch>
            <a:fillRect/>
          </a:stretch>
        </p:blipFill>
        <p:spPr bwMode="auto">
          <a:xfrm>
            <a:off x="6588224" y="2564904"/>
            <a:ext cx="1440160" cy="1370327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1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652120" y="3933056"/>
            <a:ext cx="1440160" cy="139761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45 Rectángulo"/>
          <p:cNvSpPr/>
          <p:nvPr/>
        </p:nvSpPr>
        <p:spPr>
          <a:xfrm>
            <a:off x="3981028" y="5817914"/>
            <a:ext cx="5976664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05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Garcia</a:t>
            </a:r>
            <a:r>
              <a:rPr lang="es-MX" sz="105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AR. Fundamentos teóricos e </a:t>
            </a:r>
            <a:r>
              <a:rPr lang="es-MX" sz="105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práticos</a:t>
            </a:r>
            <a:r>
              <a:rPr lang="es-MX" sz="105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da </a:t>
            </a:r>
            <a:r>
              <a:rPr lang="es-MX" sz="105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oclusão</a:t>
            </a:r>
            <a:r>
              <a:rPr lang="es-MX" sz="105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 1ª ed. São Paulo: CID Editora; 2003.</a:t>
            </a:r>
            <a:endParaRPr lang="es-MX" sz="105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00700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 cstate="print"/>
          <a:srcRect l="35330" t="22680" r="18778" b="1552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AutoShape 14" descr="data:image/jpeg;base64,/9j/4AAQSkZJRgABAQAAAQABAAD/2wCEAAkGBhISEBQUExQVFBUUGBQWFBUYFBgVFBgVFBQXGBQUGBQaHCYeGBkjGhQYIC8gIycpLCwsGB4xNTAqNSYrLCkBCQoKDgwOGg8PGiwfHCQtLCwsLCwpKSwsLCwqLCwpLCkpLCwpNSwsLCksKSkpLCksLCwpLC0sLCksLCkpLCkpLP/AABEIALUBFgMBIgACEQEDEQH/xAAbAAEAAwEBAQEAAAAAAAAAAAAABAUGAwIBB//EAEgQAAIBAgMECAEIBwYEBwAAAAECAAMRBBIhBTFBYQYTIlFxgZGhMhQjUnKCkrHBFUJzwtHh8DM0U2KTohYkQ9IXVGNkg7Lx/8QAGgEBAAMBAQEAAAAAAAAAAAAAAAIDBAEFBv/EACsRAQACAgECBAYCAwEAAAAAAAABAgMRIQQxEiIyQRMjUWFxgdHwM6GxFP/aAAwDAQACEQMRAD8A/cYiICIiAiIgIiICJFxe0qdMgMSWPwooLOeYVbm3PdOH6epj4w9K/GojIngX+EeZnPFDupWMTyjgi4IIO4jUes9TrhEjYvaVKlbrKiJfdmYLfvOvCd6dQMAVIIOoINwR3g8Y2PUREBEh4va1Om2Uks+/IitUe3eVUEgczYTwm26VwrE0ydAKitTue5SwAY8gTObh3Up8RE64REQEREBERAREQEREBERAREQEREBERAREQEREBKnHbWJzLSIAU5XqnVVbiqj9d/YcbkZZ76QYllpZUJD1WFNWG9Qbl3HNUViOYEqMXsxnoKlIhDTN0XcpABAW/Dfv/jKcl5jiFlKxPMvoq6MKIYlj26h1ZiO9/wCgOAE80sTWR7uwy8RvFjPlLbj01yPSIYaC24+mk5HEYiqdFIB4W09d0omY+vK2E2lQok6IEJ/Wps1InxNMi/nPq410bKlYkj/p1rFTyWqBmHic3hPC7LqBbqFzcQSQJw+RVTcOpHPS3red3aHIiJesLtX55y4yu7WdSe1TVRakt9xUi7Ai4Jc9xtPGCykmi5pEm5AANNj3mmdAea5SeJme6RUAqrUUkmiO13tSv2x9n4h4EcZP2dtchbMMw4Eb/wCc5FueUprxuFuMbiV3pSqfVdqbfdYEf7pX0sUHX5+o5f8AXpBuqVTxXKliy9xYsCJY4fHo24+s9YzZlKstnUN3EGzDmGGolvMxxKriO8K3D7Zo0wVp01QX1AUKCe82Gpko7RDqQVBB3gjMpHMGVGK2Y+HN1JqIe8ajkbb/ABkyjiVZbjfbcJVFrdpWTEd4d6RKWOHa1t9ByeqbkjG5pHut2f8ALxFts/aKVlutwQbOh0dG4qy8D7HeCQQZU0cCxuRpx1nVsBch1bq6qiwqAA3H0XXc6cju3gg6y2lpjuhaIldxM21fFqPnKyb/APp0uHIsTbzB8Zz/AEiwN0rPm3gVcrU3P0TlUFL7rru32O6T+LVH4ctREj7Pxoq01caZhqDvBGjKeYIIPhJEtVkREBERAREQEREBERAREQEREBERAREQKHblS9emv0UqN5syIp9M485NwyjKBK3aYvjH5UqA9alY/uiWeFGnlM/e8rp9MOuQQxtPU8st5OVaM1YyJicUbb5NrUtJUVt8qstqg06udyGGhBBHI6GVfR6ochptq1Ish+wSv4AGWW5/aV+zaf8AzuIHAuD96mv5zOvavAUgy6jdJ4wwG7ScNnUrLJs10jhmtPLwyXFjqJEwWHCMwtv1B5SdPlp2YR2+zyUE9T4TOy48MZm9tov6o8fHvl7WqG+kzeNbUnnKMk74X0hb9FK5vUQ/5ag8Wure6X8WM0MzHR9f+ZP7HX/V0/AzTzRinyqsnqIiJYrIiICIiAiIgIiICIiAiIgIiICIiBQ7Wp5cSjf4lJl86Thh7VH9DJ+HOkj9JqdqIqjfQYVfsAFao/02f0E6YN73Ezzxdb3qlRESxB4q7pSYpe1LypulFjm7XhKsiyivde2PGRdhdrF4hv8AOF+6ig+95LrYlaVNqjbkBY+AF/4SH0TwzKgZvicl2+sxufcyj3X+zaYdLCdp8pjSfZriOGWe77Pk+z5OuE5uJ7M41DIy7CLi69gTM7Xa7DxlltOuNwlbh7F7n4VBZjyAufYTNady0VjULvosl3rPwHV0h9hS7f7qpHlNDK3o9himGTN8TXqN9aqS5Hlmt5SymykarDNed2IiJNEiIgIiICIiAiIgIiICIiAiIgIiDA8VVVlKtYgggg8QdCJn9itl7BNzSY0WPE5LZGPihQ+JM9dICw1ADcr2PkZnNi48Li2UXtWUHKdCtWly5od/HJMuW/MN1On+VN4lu59tOdGpedSJdE7Y3h90oMal3MvaraSk2ie0TfSVZFlGT6QY1GrUsPf4mzv4J8C+ba/Zmp2bT9p+cfo6piXfEJf470/qrovqB7z9A6M44VqYNipHZZeIYbxKKz5mrJjmtYlp0Ok+zzTGk9TZDDJET40D4TK7HYq15LqPYSnx3alN5W0hWYusSfGdMLQV8lHjVN35UU7VQn62ifbnHG5aas7GwUXN+UgdGxnc16pyl9EU8EG4AcTxMpjieWqmPx70/TAZ9kfBgZZIm+Hn2jU6VFTpVh1q9Uetzdrdh65WyOEdg4p5SoZgC17a90sq9fLl7LNmYL2Re1/1j3KLb5V1sDVO0KdYKvVLQq0i2ft5qlSk4smXcOqte/EaTI4TY1ag9ClV1xDYig7MmIrVOuSkHFWu1NlVadwwuLtvFzos6422K22lOitV1qKGenTsUOYNUqimtwNwzMNTwMsZ+e0+h2M6qkrLScoMOUz4hz1bUca1Z7NkJbrKZRS1rjJY3EuujfR7EUa2eoy6U6iVGV2b5Q7VQ1Ou6kDKyqGHH+0IvZRAvW2mgxAoWbO1NqoOU5CquqNZt2YF105iS5+fYjobjSSymlnyVUeoa1RWr5sVRqgNZCUDU6bUzvy3AGZQBNh0ewLUcNTpsuUqD2RVeuFuxOUVXAZgL9wA3AAAQLGIiAiIgIiICIiAiIgIiIFPtQg3HHumM27SFOpSxA0NN1v9UnK4PeLMZsts4brBocrrrTfgD3N3qdxEyu2z12EqGxVrOrLxV1urL5EfhMeSd7h63S23Xwy2OEqggEcRJbbpj+jO0i1CmeQ9xf8AOaL5abTuPLGnn3pMS6VhrMh002mKdB7HtP2F8W0/OXOO2qQGIsPfdPzTaWIfEYqkjEt2mbyXTd4n2lNssTOoaMGKbWjbR7K6PUupUFb9kbySd3t5SfsGj8mxOXMclYaZjch0FwLnU3UNv7pMpJaw8gP4Su6Q3VUqDfTdH8gwzD0JjWo3D08keOJr9W2Vp0Dymw9Q2GskHEEcZZXK8SarA1ZxrVtZAbGGDjNInNDsVd61XSQazG57pxxmLYDQ28pjtr7ZqkkZjbXdpKpyxtbXHMvXSjEPWr0sMhHaOd+NlXdcePDlLvZtTC0DY1UDDRszDNccD3eG6UXROiHxVZ/8NadMehZvc+01NLaNRqvVUrswsXN7JTXgWPf3CSrMb8Ut8RNcWo495XuG6S4QD+3pffEmYPbNCq2WnVR2teysCbC2vuJ2wjXUaluffO83x2eNbuzTdLRQbFnEnsUa2RWSm3ZpDC0a7F9Tu6066X0sL6Sx210koYXJ1zEF72CqWaykBmyjWwzDdrrIW0Og+HrGqajVT1zOzjPYXqUBQawtp82qgHeMuhF2vM2n0cp12pMzVkelcK9Os9JyrZS6OyEZlYopIPEC1p1FwXplhiSLuLdYBek65mo1lo1ES4uzCpURbDeWFrzwellPrAO2AKbuyGhV60sK60Qq6ZdHuDv3qdF1PKr0Cw73DtVYHrzbrLWOJqrVqMCoBB62mjgg9kqLaaT3U6FUWtmqV2Ipild6pckCqtW7FgcxzquhuLDLa2kC22XtOniKK1aRuj3sbWOhKsCO8EEeUlyHsnZSYekKdPNlDOwzMWN3cu2p4XYyZAREQEREBERAREQEREBERAptr5wGy77aeMzmIuetBFutpLVt/mX5up+CHzmj2wDbQ2MpNqXzYcneeupn7VIuPelPMvPzHoYJ1qVT0Mb5gKf1Sy/dYgewE1hGkx3ROp26691Qn7yqfxvNi/w+UjT3RzxrJMKHar2RjyMxOxgDjgbfBTJ9X/lNnt/+xbwmJ2Q4+U4g/Qop7ljK692rpo3aG12PhkqWesodql2GYXyofgVfo6WJI1ueU47cRhha9NiWakWAY72RlzUyedjY81kjBbsu7IlKxO6/Vrp/XdOfSBuzih/6NEk87VZOlt7graZy7W+y6maih71X3E64quFW5kfYp+Yp/VX8BKzbWN1PLd4xM8Mnh3aXzFbU46Ac5LwWMDAXsL7iN0xWDwgxbtUqvloISAL2DEGxY9+ug8JPeguFtVpNmobnVWzKO9l+iy7z3i/KR8Pu1/8Anma/dsMVh7rMFtylZz4/jP0PDtmQX/rnMh0kwgzExaO0s+OfZ56HMFw1epxNSoSfq2H4CWVDNSw9FR8df56s1tSXN1HgFt6Sj2Q9tnVrca1VfVrS8x+JJxqoDYIoHoLAe07e2ohryx5Yj+8N3s0fNjwkuRsB8A5yTPUp6YeNbuRESaJERAREQEREBERAREQEREBERAREQKHb1MkXlRiqVkUncleiw8HY0z7VJebWdgdBeZ/amIbq6q8BT6y/Om4f90CeVkn5rfj9MKPY7ZMfWTdcI3oSp/ETasezMTiuztb61NreTKfzmzB7M77yn1Pr2z3SF/mz5TE7H+PHfs098wmy6RHsmZDYy/309/Ur63/jKq+6/pfU3WdM1RbHMmveN1h52AkTbr6Yy24U8OB9xz+clNTC13N9XLDlZTrIHSO3V4w8CKAHlR/nOY+8o4vVDQbLXLh05IPwmP6VYwhHtv3L4nQe5mvVrUF+qPwmC2zUvVop9Ksnsc35Sf0hVijd/wBrrY2GVSqkDJh1pqAfhNZxe5HHKov4kSdtPDoWDgdmqerrD9ViwPV1Lbg1+yTzEgYdGNDMuhatVdvBbIPZZZ43+61Lb2ptUA7mpWYEeYkfF5mjLafHuPZ66KVD8nyMbmkzUjff82bKfu5ZF6SppedtjPbE4heDdXVH/wAiW/cnPpOOzO2UXjWWf73U2x6V8IqfSxVvWtL+uifKSWIvmJ56mUXRx70qPPFEjyrSxp4YfKqjm5uwA9f5SGXvDRl9vw/Q8H8IkiRsEOyJJnsU9MPGt3IiJNEiIgIiICIiAiIgIiICIiAiIgIiIGb6Q1GU3B3a8uchLW61HpFbGpSe32lIt+ct9qOL2IvK3AtnqB7WK6Hmp/nPIy/5G+noY/E1L4zDVPp0hfxNMH8puKR7PlMPtVcjYY/QqPS9GemPym0w1S9MHlJT3WdRz4Z+zO9JalkMyew1JpYpu+tSXzAH8Zo+ljWWU3RihmpIOFbFn7qML+yGQr2lf0/HLX0q+arUUbwxO7gW3ehPtK/pP/Y4ruDUfTqlllhafbLbs9zbjv0PvIvSXDE0MQO9KTeiuv7oleLmZRx8Whb1h8x9kfhMDiT/AM1h/wBt+403tFg2HQjiin/aJg8f2cXh/wBunuCJb7q8Pr/a5wl+rp5dNat/E1nBH4S2FNclU3zE06uvcAhFvCQNmJ2CtrgVK68wbhgfRpMqAJhquvaKMByuctveUb86zJ3n8uWx/wC8k/8At8Nf0M5dLaoCjlr6STs5LYysPopRX7qESi6f4k5GA32yjxfQe5l090LxvJ+o/wCOnRVPmsD3vVZ//s9/aTtm3bEEk6BtO6x4WnvZeHAq0U4YegzHkSoRfPU+k7bNT5zsqbMe7d3yrL6oXZp519m5wJ7MkyPhFsu4+k73ntU9MPGt3fYlJtbpH8nxNKk/VKlWnWfrKlbq7NSNMZAuQg361TfMNA2mgvG2P03o1KK1KpSkzAPlDPUGRqxoo+fItwXFt2lxeTRaSJU/8V4TO9MVlL0yqsi3Z7s+QBVAJftaHLexGtp3Tb1A1RSFQZ23CxsTkz5M1rZ8hzZL5sutrQJ8REBERAREQEREBERAREQERECk2vS48eErTiArKMwBPDvlptUm+kym2qbZw3CwA8RPGzz8x6OKN1QOl9G1OuQP7GstYfVfJUJ9Q/pNDs6qDSBBuOHgd0ibQoZgjt8FamKNXuDHWix+0Sv2xKvovjDTDYepo9LTXeUGitzsLA/zk+8bWWjxY4+yJ0xxOVSx4An0EdGMGU6pSLGjQNQ8qtc5RfmAz+kj7WK4nGrSGqJapV7siG4B+swA8AZbYetkoPVOhxFTMv7OmMtP17TeYkbeWq2seHH+eE3BkNVJsw6u6qTuPP8ArlJeOQsgB1zpUT7QAdfwecMC+YDuIt+UmvSurKrXZWV1GmjLrl89R5yrFbVuVU8TEoPRjE58Ii8ad6beKGw9rHzmZ6T08tRX+i9NvRx+RlzTqjD4q40o4mxB4LU4X8d3iBIXTjCkUXPIm/hrLpjnSUx4cm/aeU2hfPXUcHpVV8HQq3uqyU9ACkFIuzVKQJ71NYfwleCespn/ABcOwPihRhLLD2yIe6rQJ+/b8TK7RrIszRqz7sVb4jFv31Av3UH8ZmdrfP46lT4Butb6tP4fViPSX+Cx60TjVchSjdZqQLq4AuL7wCvvKLZGAeoXqHsvijlTvSgu9+RtfzYSyeOXK1+ZNp7R/C3pVQtCrWY61zZO/q0uF9Tc+c+bH2Nh2OZqVFydWLUUJudTckXJ8Z62gEqVFT9WkoyqD3aKo8gJZbNohbWFr75k+JPi4Qt5omZXuE6NYNlB+S4f/Qp/9s7f8K4L/wArh/8AQp/9smYJLKJJn0FPTDyrd1diNkFsTTrioy9XTq0ggVSpFUoWJJF73pJax/V5yj/8PKeRU+UVtEamWApBiprrXU6oQCtRe7cTe+k1sSSLMp0GpinVpGrUelUYstOolF1pkuXOU9WGNmNwWYlbC1p2wfQ2nTqK3WVXVai1gjsGvXWh1PWl7ZiSupF7ZiTNBEBERAREQEREBERAREQEREBERApNuE5dJn8JULXV7EetptK+GDb5FXY6DcBPNzdNa9tw1480VjSmZVZTTYXUixXgQZj+mOAZKavZs61ECVwdWQg3DW3PYWPBt/Ifpn6OEibV2AtZFU7gwb0BH5zuHBelo3zCyM8RPD8/2ZsQ5MoVgKhLV6pvmqAMwVFPgAL7gOcmbTwNR6ijLZVAAA3Dl+A8pvKGylVVXuFp6bZoMhPT5J7pW6qLSy2FwhUAd0kDCHrA4Oo0PPumi/RwnwbNF5COkvCPx6srtTZq1FKEdh9QfoVCdfBWOo7jfvEy3SCpiAEw1WzBxbrtQSgIz3S1s4W+t7Gfqf6NGtwCDpaQdodGkqZTrdDdb6+Ivv8A/wAmiuG2uUq9TXURLNPhb10QDSlSqf77Io9L+kkYbAXV1tbNex7uIPqLzUYTZCoNBroCd5IGgF+Qnqvs66kDeRaVX6a9rbcv1MWl+T4LCNjMfUq1VzKhAsoJB6vu5Ftde+a50y5txqOLckUahAfHUniZoNldHEoKQo1O8+/4zo2w1JvJ5cOS+/p/HH++/wCZJ6mO3syOH2Tku9iXOuuouZZ7Npte7TQLssAWnqns+0ojo7725PURKThd07Tyi2E9T1qxqNMMzuSIiScIkNtqIM981kzXNtDl+Kx5Wnn9N0de2NLk+AbKTpwvAnRIFPblEkjNaxtcqQL8mtYz1+maP0xoCfIW/jAmxI1baNNQpJ0YXUgEgjS27vzCeG2tSH649zfwsNeXfwgTIkL9L0vpj0N+WluPDv4Xnz9NUb2zi97bja5JFr2tfT013QJ0TjhsUtQErqAbbiN3jw1iB2iIgIiICIiAiIgIiICIiAiIgIiICIiAiIgIiICIiAiIgR/kNO7HIt20Y23jnPFXZdJicyKc2h563184iB9GzaWoyLY7xbQ6EfgSPOeX2VRO+munLlb8oiB1+RppcA23X1tu3d24ek5jZdIW7C6ajTdEQPlLZVJbWQabidTfvv8A1aF2RRBuKa3vfdx758iBIoYZUFlFhvtERA/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7150" y="-1362962"/>
            <a:ext cx="4381500" cy="2857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52" name="4 Rectángulo"/>
          <p:cNvSpPr/>
          <p:nvPr/>
        </p:nvSpPr>
        <p:spPr>
          <a:xfrm>
            <a:off x="107504" y="6259378"/>
            <a:ext cx="8964488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opperplate Gothic Light" pitchFamily="34" charset="0"/>
                <a:cs typeface="Vijaya" pitchFamily="34" charset="0"/>
              </a:rPr>
              <a:t>Componentes del sistema masticatorio</a:t>
            </a:r>
            <a:endParaRPr lang="es-ES" sz="14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opperplate Gothic Light" pitchFamily="34" charset="0"/>
              <a:cs typeface="Vijaya" pitchFamily="34" charset="0"/>
            </a:endParaRPr>
          </a:p>
          <a:p>
            <a:pPr algn="ctr"/>
            <a:r>
              <a:rPr lang="es-ES" sz="1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Vijaya" pitchFamily="34" charset="0"/>
                <a:cs typeface="Vijaya" pitchFamily="34" charset="0"/>
              </a:rPr>
              <a:t>M en C. Elena Saraí Baena Santillán</a:t>
            </a:r>
            <a:endParaRPr lang="es-ES" sz="16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Vijaya" pitchFamily="34" charset="0"/>
              <a:cs typeface="Vijaya" pitchFamily="34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0" y="1143218"/>
            <a:ext cx="9144000" cy="4787806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20000">
                <a:schemeClr val="bg1">
                  <a:alpha val="80000"/>
                </a:schemeClr>
              </a:gs>
              <a:gs pos="46000">
                <a:schemeClr val="bg1"/>
              </a:gs>
              <a:gs pos="74000">
                <a:schemeClr val="bg1">
                  <a:alpha val="77000"/>
                </a:schemeClr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cxnSp>
        <p:nvCxnSpPr>
          <p:cNvPr id="6" name="Conector recto 5"/>
          <p:cNvCxnSpPr/>
          <p:nvPr/>
        </p:nvCxnSpPr>
        <p:spPr>
          <a:xfrm flipV="1">
            <a:off x="-36512" y="3251636"/>
            <a:ext cx="9159875" cy="69707"/>
          </a:xfrm>
          <a:prstGeom prst="line">
            <a:avLst/>
          </a:prstGeom>
          <a:ln w="12700" cap="flat" cmpd="sng" algn="ctr">
            <a:gradFill flip="none" rotWithShape="1">
              <a:gsLst>
                <a:gs pos="0">
                  <a:schemeClr val="accent6">
                    <a:lumMod val="75000"/>
                  </a:schemeClr>
                </a:gs>
                <a:gs pos="100000">
                  <a:srgbClr val="FBE13E"/>
                </a:gs>
                <a:gs pos="82000">
                  <a:srgbClr val="BCB136"/>
                </a:gs>
                <a:gs pos="13000">
                  <a:schemeClr val="accent5">
                    <a:lumMod val="75000"/>
                  </a:schemeClr>
                </a:gs>
                <a:gs pos="30000">
                  <a:schemeClr val="accent3">
                    <a:lumMod val="75000"/>
                  </a:schemeClr>
                </a:gs>
                <a:gs pos="47000">
                  <a:schemeClr val="accent4">
                    <a:lumMod val="75000"/>
                  </a:schemeClr>
                </a:gs>
                <a:gs pos="65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prstDash val="dot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14 CuadroTexto"/>
          <p:cNvSpPr txBox="1">
            <a:spLocks noChangeArrowheads="1"/>
          </p:cNvSpPr>
          <p:nvPr/>
        </p:nvSpPr>
        <p:spPr bwMode="auto">
          <a:xfrm>
            <a:off x="427038" y="501774"/>
            <a:ext cx="51165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  <p:grpSp>
        <p:nvGrpSpPr>
          <p:cNvPr id="9" name="Agrupar 112"/>
          <p:cNvGrpSpPr/>
          <p:nvPr/>
        </p:nvGrpSpPr>
        <p:grpSpPr>
          <a:xfrm>
            <a:off x="664814" y="2470239"/>
            <a:ext cx="571571" cy="1076311"/>
            <a:chOff x="418236" y="2256776"/>
            <a:chExt cx="571571" cy="1076311"/>
          </a:xfrm>
        </p:grpSpPr>
        <p:sp>
          <p:nvSpPr>
            <p:cNvPr id="10" name="Triángulo isósceles 9"/>
            <p:cNvSpPr/>
            <p:nvPr/>
          </p:nvSpPr>
          <p:spPr>
            <a:xfrm rot="926688">
              <a:off x="532608" y="2256776"/>
              <a:ext cx="457199" cy="780091"/>
            </a:xfrm>
            <a:prstGeom prst="triangl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  <a:gs pos="50000">
                  <a:schemeClr val="bg1"/>
                </a:gs>
              </a:gsLst>
              <a:lin ang="16200000" scaled="0"/>
              <a:tileRect/>
            </a:gradFill>
            <a:ln w="3175" cap="flat" cmpd="sng" algn="ctr">
              <a:solidFill>
                <a:schemeClr val="accent6">
                  <a:lumMod val="75000"/>
                </a:schemeClr>
              </a:solidFill>
              <a:prstDash val="dot"/>
              <a:round/>
              <a:headEnd type="none" w="med" len="med"/>
              <a:tailEnd type="none" w="med" len="med"/>
            </a:ln>
            <a:effectLst>
              <a:outerShdw blurRad="50800" dist="12700" dir="18600000" algn="br">
                <a:srgbClr val="000000">
                  <a:alpha val="43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grpSp>
          <p:nvGrpSpPr>
            <p:cNvPr id="11" name="Agrupar 42"/>
            <p:cNvGrpSpPr/>
            <p:nvPr/>
          </p:nvGrpSpPr>
          <p:grpSpPr>
            <a:xfrm>
              <a:off x="418236" y="2889111"/>
              <a:ext cx="457200" cy="443976"/>
              <a:chOff x="1295401" y="2362201"/>
              <a:chExt cx="838201" cy="838198"/>
            </a:xfrm>
          </p:grpSpPr>
          <p:sp>
            <p:nvSpPr>
              <p:cNvPr id="12" name="Elipse 11"/>
              <p:cNvSpPr/>
              <p:nvPr/>
            </p:nvSpPr>
            <p:spPr>
              <a:xfrm>
                <a:off x="1295401" y="2362201"/>
                <a:ext cx="838201" cy="838198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  <a:gs pos="50000">
                    <a:schemeClr val="bg1"/>
                  </a:gs>
                </a:gsLst>
                <a:lin ang="16200000" scaled="0"/>
                <a:tileRect/>
              </a:gradFill>
              <a:ln>
                <a:noFill/>
              </a:ln>
              <a:effectLst>
                <a:outerShdw blurRad="50800" dist="12700" dir="18600000" algn="br">
                  <a:srgbClr val="000000">
                    <a:alpha val="43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  <p:sp>
            <p:nvSpPr>
              <p:cNvPr id="13" name="Elipse 12"/>
              <p:cNvSpPr/>
              <p:nvPr/>
            </p:nvSpPr>
            <p:spPr>
              <a:xfrm>
                <a:off x="1524000" y="25908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</p:grpSp>
      </p:grpSp>
      <p:sp>
        <p:nvSpPr>
          <p:cNvPr id="14" name="Triángulo isósceles 13"/>
          <p:cNvSpPr/>
          <p:nvPr/>
        </p:nvSpPr>
        <p:spPr>
          <a:xfrm rot="1367613">
            <a:off x="3122278" y="2617068"/>
            <a:ext cx="426540" cy="780091"/>
          </a:xfrm>
          <a:prstGeom prst="triangle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  <a:gs pos="50000">
                <a:schemeClr val="bg1"/>
              </a:gs>
            </a:gsLst>
            <a:lin ang="16200000" scaled="0"/>
            <a:tileRect/>
          </a:gradFill>
          <a:ln w="3175" cap="flat" cmpd="sng" algn="ctr">
            <a:solidFill>
              <a:schemeClr val="accent3">
                <a:lumMod val="75000"/>
              </a:schemeClr>
            </a:solidFill>
            <a:prstDash val="dot"/>
            <a:round/>
            <a:headEnd type="none" w="med" len="med"/>
            <a:tailEnd type="none" w="med" len="med"/>
          </a:ln>
          <a:effectLst>
            <a:outerShdw blurRad="50800" dist="12700" dir="18600000" algn="br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grpSp>
        <p:nvGrpSpPr>
          <p:cNvPr id="15" name="Agrupar 44"/>
          <p:cNvGrpSpPr/>
          <p:nvPr/>
        </p:nvGrpSpPr>
        <p:grpSpPr>
          <a:xfrm>
            <a:off x="2999509" y="3100264"/>
            <a:ext cx="457200" cy="443976"/>
            <a:chOff x="1295400" y="2362200"/>
            <a:chExt cx="838200" cy="838200"/>
          </a:xfrm>
        </p:grpSpPr>
        <p:sp>
          <p:nvSpPr>
            <p:cNvPr id="16" name="Elipse 15"/>
            <p:cNvSpPr/>
            <p:nvPr/>
          </p:nvSpPr>
          <p:spPr>
            <a:xfrm>
              <a:off x="1295400" y="2362200"/>
              <a:ext cx="838200" cy="83820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  <a:gs pos="50000">
                  <a:schemeClr val="bg1"/>
                </a:gs>
              </a:gsLst>
              <a:lin ang="16200000" scaled="0"/>
              <a:tileRect/>
            </a:gradFill>
            <a:ln>
              <a:noFill/>
            </a:ln>
            <a:effectLst>
              <a:outerShdw blurRad="50800" dist="12700" dir="18600000" algn="br">
                <a:srgbClr val="000000">
                  <a:alpha val="43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7" name="Elipse 16"/>
            <p:cNvSpPr/>
            <p:nvPr/>
          </p:nvSpPr>
          <p:spPr>
            <a:xfrm>
              <a:off x="1524000" y="2590800"/>
              <a:ext cx="381000" cy="381000"/>
            </a:xfrm>
            <a:prstGeom prst="ellipse">
              <a:avLst/>
            </a:prstGeom>
            <a:solidFill>
              <a:srgbClr val="77933C"/>
            </a:solidFill>
            <a:ln>
              <a:noFill/>
            </a:ln>
            <a:effectLst>
              <a:innerShdw blurRad="63500" dist="50800" dir="13500000">
                <a:srgbClr val="000000">
                  <a:alpha val="50000"/>
                </a:srgbClr>
              </a:inn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>
                <a:solidFill>
                  <a:srgbClr val="31859C"/>
                </a:solidFill>
              </a:endParaRPr>
            </a:p>
          </p:txBody>
        </p:sp>
      </p:grpSp>
      <p:sp>
        <p:nvSpPr>
          <p:cNvPr id="18" name="Triángulo isósceles 17"/>
          <p:cNvSpPr/>
          <p:nvPr/>
        </p:nvSpPr>
        <p:spPr>
          <a:xfrm>
            <a:off x="7558610" y="2578224"/>
            <a:ext cx="457200" cy="647992"/>
          </a:xfrm>
          <a:prstGeom prst="triangle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  <a:gs pos="50000">
                <a:schemeClr val="bg1"/>
              </a:gs>
            </a:gsLst>
            <a:lin ang="16200000" scaled="0"/>
            <a:tileRect/>
          </a:gradFill>
          <a:ln w="3175" cap="flat" cmpd="sng" algn="ctr">
            <a:solidFill>
              <a:srgbClr val="D9C134"/>
            </a:solidFill>
            <a:prstDash val="dot"/>
            <a:round/>
            <a:headEnd type="none" w="med" len="med"/>
            <a:tailEnd type="none" w="med" len="med"/>
          </a:ln>
          <a:effectLst>
            <a:outerShdw blurRad="50800" dist="12700" dir="18600000" algn="br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grpSp>
        <p:nvGrpSpPr>
          <p:cNvPr id="19" name="Agrupar 42"/>
          <p:cNvGrpSpPr/>
          <p:nvPr/>
        </p:nvGrpSpPr>
        <p:grpSpPr>
          <a:xfrm>
            <a:off x="7558610" y="3035424"/>
            <a:ext cx="457200" cy="443976"/>
            <a:chOff x="1295400" y="2362200"/>
            <a:chExt cx="838200" cy="838200"/>
          </a:xfrm>
        </p:grpSpPr>
        <p:sp>
          <p:nvSpPr>
            <p:cNvPr id="20" name="Elipse 19"/>
            <p:cNvSpPr/>
            <p:nvPr/>
          </p:nvSpPr>
          <p:spPr>
            <a:xfrm>
              <a:off x="1295400" y="2362200"/>
              <a:ext cx="838200" cy="83820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  <a:gs pos="50000">
                  <a:schemeClr val="bg1"/>
                </a:gs>
              </a:gsLst>
              <a:lin ang="16200000" scaled="0"/>
              <a:tileRect/>
            </a:gradFill>
            <a:ln>
              <a:noFill/>
            </a:ln>
            <a:effectLst>
              <a:outerShdw blurRad="50800" dist="12700" dir="18600000" algn="br">
                <a:srgbClr val="000000">
                  <a:alpha val="43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21" name="Elipse 20"/>
            <p:cNvSpPr/>
            <p:nvPr/>
          </p:nvSpPr>
          <p:spPr>
            <a:xfrm>
              <a:off x="1524000" y="2590800"/>
              <a:ext cx="381000" cy="381000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  <a:effectLst>
              <a:innerShdw blurRad="63500" dist="50800" dir="13500000">
                <a:srgbClr val="000000">
                  <a:alpha val="50000"/>
                </a:srgbClr>
              </a:inn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</p:grpSp>
      <p:sp>
        <p:nvSpPr>
          <p:cNvPr id="22" name="Triángulo isósceles 21"/>
          <p:cNvSpPr/>
          <p:nvPr/>
        </p:nvSpPr>
        <p:spPr>
          <a:xfrm rot="11678887">
            <a:off x="1560597" y="3307101"/>
            <a:ext cx="431446" cy="727237"/>
          </a:xfrm>
          <a:prstGeom prst="triangle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  <a:gs pos="50000">
                <a:schemeClr val="bg1"/>
              </a:gs>
            </a:gsLst>
            <a:lin ang="16200000" scaled="0"/>
            <a:tileRect/>
          </a:gradFill>
          <a:ln w="3175" cap="flat" cmpd="sng" algn="ctr">
            <a:solidFill>
              <a:schemeClr val="accent5">
                <a:lumMod val="75000"/>
              </a:schemeClr>
            </a:solidFill>
            <a:prstDash val="dot"/>
            <a:round/>
            <a:headEnd type="none" w="med" len="med"/>
            <a:tailEnd type="none" w="med" len="med"/>
          </a:ln>
          <a:effectLst>
            <a:outerShdw blurRad="50800" dist="12700" dir="13200000" algn="br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grpSp>
        <p:nvGrpSpPr>
          <p:cNvPr id="23" name="Agrupar 52"/>
          <p:cNvGrpSpPr/>
          <p:nvPr/>
        </p:nvGrpSpPr>
        <p:grpSpPr>
          <a:xfrm>
            <a:off x="539552" y="1700808"/>
            <a:ext cx="2143126" cy="1843432"/>
            <a:chOff x="1158678" y="2145760"/>
            <a:chExt cx="2143126" cy="1843432"/>
          </a:xfrm>
        </p:grpSpPr>
        <p:grpSp>
          <p:nvGrpSpPr>
            <p:cNvPr id="24" name="Agrupar 44"/>
            <p:cNvGrpSpPr/>
            <p:nvPr/>
          </p:nvGrpSpPr>
          <p:grpSpPr>
            <a:xfrm>
              <a:off x="2237509" y="3545216"/>
              <a:ext cx="457200" cy="443976"/>
              <a:chOff x="1295400" y="2362200"/>
              <a:chExt cx="838200" cy="838200"/>
            </a:xfrm>
          </p:grpSpPr>
          <p:sp>
            <p:nvSpPr>
              <p:cNvPr id="26" name="Elipse 25"/>
              <p:cNvSpPr/>
              <p:nvPr/>
            </p:nvSpPr>
            <p:spPr>
              <a:xfrm>
                <a:off x="1295400" y="2362200"/>
                <a:ext cx="838200" cy="8382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  <a:gs pos="50000">
                    <a:schemeClr val="bg1"/>
                  </a:gs>
                </a:gsLst>
                <a:lin ang="16200000" scaled="0"/>
                <a:tileRect/>
              </a:gradFill>
              <a:ln>
                <a:noFill/>
              </a:ln>
              <a:effectLst>
                <a:outerShdw blurRad="50800" dist="12700" dir="18600000" algn="br">
                  <a:srgbClr val="000000">
                    <a:alpha val="43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  <p:sp>
            <p:nvSpPr>
              <p:cNvPr id="27" name="Elipse 26"/>
              <p:cNvSpPr/>
              <p:nvPr/>
            </p:nvSpPr>
            <p:spPr>
              <a:xfrm>
                <a:off x="1524000" y="2590800"/>
                <a:ext cx="381000" cy="381000"/>
              </a:xfrm>
              <a:prstGeom prst="ellipse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 dirty="0">
                  <a:solidFill>
                    <a:srgbClr val="31859C"/>
                  </a:solidFill>
                </a:endParaRPr>
              </a:p>
            </p:txBody>
          </p:sp>
        </p:grpSp>
        <p:sp>
          <p:nvSpPr>
            <p:cNvPr id="25" name="CuadroTexto 24"/>
            <p:cNvSpPr txBox="1"/>
            <p:nvPr/>
          </p:nvSpPr>
          <p:spPr>
            <a:xfrm>
              <a:off x="1158678" y="2145760"/>
              <a:ext cx="214312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1600" b="1" dirty="0" smtClean="0">
                  <a:solidFill>
                    <a:schemeClr val="accent4">
                      <a:lumMod val="50000"/>
                    </a:schemeClr>
                  </a:solidFill>
                </a:rPr>
                <a:t>Grupo incisivo</a:t>
              </a:r>
            </a:p>
            <a:p>
              <a:pPr algn="ctr"/>
              <a:r>
                <a:rPr lang="es-ES_tradnl" sz="1600" dirty="0" smtClean="0">
                  <a:solidFill>
                    <a:schemeClr val="accent4">
                      <a:lumMod val="50000"/>
                    </a:schemeClr>
                  </a:solidFill>
                </a:rPr>
                <a:t>Corta alimentos</a:t>
              </a:r>
              <a:endParaRPr lang="es-ES_tradnl" sz="1200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</p:grpSp>
      <p:sp>
        <p:nvSpPr>
          <p:cNvPr id="28" name="Triángulo isósceles 27"/>
          <p:cNvSpPr/>
          <p:nvPr/>
        </p:nvSpPr>
        <p:spPr>
          <a:xfrm rot="10800000">
            <a:off x="4538114" y="3331854"/>
            <a:ext cx="393926" cy="772349"/>
          </a:xfrm>
          <a:prstGeom prst="triangle">
            <a:avLst>
              <a:gd name="adj" fmla="val 52036"/>
            </a:avLst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  <a:gs pos="50000">
                <a:schemeClr val="bg1"/>
              </a:gs>
            </a:gsLst>
            <a:lin ang="16200000" scaled="0"/>
            <a:tileRect/>
          </a:gradFill>
          <a:ln w="3175" cap="flat" cmpd="sng" algn="ctr">
            <a:solidFill>
              <a:schemeClr val="accent4">
                <a:lumMod val="75000"/>
              </a:schemeClr>
            </a:solidFill>
            <a:prstDash val="dot"/>
            <a:round/>
            <a:headEnd type="none" w="med" len="med"/>
            <a:tailEnd type="none" w="med" len="med"/>
          </a:ln>
          <a:effectLst>
            <a:outerShdw blurRad="50800" dist="12700" dir="18720000" algn="br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grpSp>
        <p:nvGrpSpPr>
          <p:cNvPr id="29" name="Agrupar 59"/>
          <p:cNvGrpSpPr/>
          <p:nvPr/>
        </p:nvGrpSpPr>
        <p:grpSpPr>
          <a:xfrm>
            <a:off x="3707904" y="3085620"/>
            <a:ext cx="2143126" cy="684003"/>
            <a:chOff x="1438274" y="3545216"/>
            <a:chExt cx="2143126" cy="684003"/>
          </a:xfrm>
        </p:grpSpPr>
        <p:grpSp>
          <p:nvGrpSpPr>
            <p:cNvPr id="30" name="Agrupar 44"/>
            <p:cNvGrpSpPr/>
            <p:nvPr/>
          </p:nvGrpSpPr>
          <p:grpSpPr>
            <a:xfrm>
              <a:off x="2237509" y="3545216"/>
              <a:ext cx="457200" cy="443976"/>
              <a:chOff x="1295400" y="2362200"/>
              <a:chExt cx="838200" cy="838200"/>
            </a:xfrm>
          </p:grpSpPr>
          <p:sp>
            <p:nvSpPr>
              <p:cNvPr id="32" name="Elipse 31"/>
              <p:cNvSpPr/>
              <p:nvPr/>
            </p:nvSpPr>
            <p:spPr>
              <a:xfrm>
                <a:off x="1295400" y="2362200"/>
                <a:ext cx="838200" cy="8382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  <a:gs pos="50000">
                    <a:schemeClr val="bg1"/>
                  </a:gs>
                </a:gsLst>
                <a:lin ang="16200000" scaled="0"/>
                <a:tileRect/>
              </a:gradFill>
              <a:ln>
                <a:noFill/>
              </a:ln>
              <a:effectLst>
                <a:outerShdw blurRad="50800" dist="12700" dir="18600000" algn="br">
                  <a:srgbClr val="000000">
                    <a:alpha val="43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  <p:sp>
            <p:nvSpPr>
              <p:cNvPr id="33" name="Elipse 32"/>
              <p:cNvSpPr/>
              <p:nvPr/>
            </p:nvSpPr>
            <p:spPr>
              <a:xfrm>
                <a:off x="1524000" y="2590800"/>
                <a:ext cx="381000" cy="381000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 dirty="0">
                  <a:solidFill>
                    <a:srgbClr val="31859C"/>
                  </a:solidFill>
                </a:endParaRPr>
              </a:p>
            </p:txBody>
          </p:sp>
        </p:grpSp>
        <p:sp>
          <p:nvSpPr>
            <p:cNvPr id="31" name="CuadroTexto 30"/>
            <p:cNvSpPr txBox="1"/>
            <p:nvPr/>
          </p:nvSpPr>
          <p:spPr>
            <a:xfrm>
              <a:off x="1438274" y="3952220"/>
              <a:ext cx="214312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s-ES_tradnl" sz="1200" b="1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</p:grpSp>
      <p:sp>
        <p:nvSpPr>
          <p:cNvPr id="34" name="Triángulo isósceles 33"/>
          <p:cNvSpPr/>
          <p:nvPr/>
        </p:nvSpPr>
        <p:spPr>
          <a:xfrm rot="9246973">
            <a:off x="6341641" y="3227256"/>
            <a:ext cx="457200" cy="789628"/>
          </a:xfrm>
          <a:prstGeom prst="triangle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  <a:gs pos="50000">
                <a:schemeClr val="bg1"/>
              </a:gs>
            </a:gsLst>
            <a:lin ang="16200000" scaled="0"/>
            <a:tileRect/>
          </a:gradFill>
          <a:ln w="3175" cap="flat" cmpd="sng" algn="ctr">
            <a:solidFill>
              <a:schemeClr val="accent2">
                <a:lumMod val="75000"/>
              </a:schemeClr>
            </a:solidFill>
            <a:prstDash val="dot"/>
            <a:round/>
            <a:headEnd type="none" w="med" len="med"/>
            <a:tailEnd type="none" w="med" len="med"/>
          </a:ln>
          <a:effectLst>
            <a:outerShdw blurRad="50800" dist="12700" dir="14340000" algn="br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grpSp>
        <p:nvGrpSpPr>
          <p:cNvPr id="35" name="Agrupar 44"/>
          <p:cNvGrpSpPr/>
          <p:nvPr/>
        </p:nvGrpSpPr>
        <p:grpSpPr>
          <a:xfrm>
            <a:off x="6177484" y="3035424"/>
            <a:ext cx="457200" cy="443976"/>
            <a:chOff x="1295400" y="2362200"/>
            <a:chExt cx="838200" cy="838200"/>
          </a:xfrm>
        </p:grpSpPr>
        <p:sp>
          <p:nvSpPr>
            <p:cNvPr id="36" name="Elipse 35"/>
            <p:cNvSpPr/>
            <p:nvPr/>
          </p:nvSpPr>
          <p:spPr>
            <a:xfrm>
              <a:off x="1295400" y="2362200"/>
              <a:ext cx="838200" cy="83820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  <a:gs pos="50000">
                  <a:schemeClr val="bg1"/>
                </a:gs>
              </a:gsLst>
              <a:lin ang="16200000" scaled="0"/>
              <a:tileRect/>
            </a:gradFill>
            <a:ln>
              <a:noFill/>
            </a:ln>
            <a:effectLst>
              <a:outerShdw blurRad="50800" dist="12700" dir="18600000" algn="br">
                <a:srgbClr val="000000">
                  <a:alpha val="43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37" name="Elipse 36"/>
            <p:cNvSpPr/>
            <p:nvPr/>
          </p:nvSpPr>
          <p:spPr>
            <a:xfrm>
              <a:off x="1524000" y="2590800"/>
              <a:ext cx="381000" cy="3810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innerShdw blurRad="63500" dist="50800" dir="13500000">
                <a:srgbClr val="000000">
                  <a:alpha val="50000"/>
                </a:srgbClr>
              </a:inn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>
                <a:solidFill>
                  <a:srgbClr val="31859C"/>
                </a:solidFill>
              </a:endParaRPr>
            </a:p>
          </p:txBody>
        </p:sp>
      </p:grpSp>
      <p:sp>
        <p:nvSpPr>
          <p:cNvPr id="38" name="TextBox 163"/>
          <p:cNvSpPr txBox="1">
            <a:spLocks noChangeArrowheads="1"/>
          </p:cNvSpPr>
          <p:nvPr/>
        </p:nvSpPr>
        <p:spPr bwMode="auto">
          <a:xfrm>
            <a:off x="179512" y="476672"/>
            <a:ext cx="67913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b="1" dirty="0" err="1" smtClean="0">
                <a:solidFill>
                  <a:schemeClr val="accent2">
                    <a:lumMod val="50000"/>
                  </a:schemeClr>
                </a:solidFill>
              </a:rPr>
              <a:t>Clasificación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 dental </a:t>
            </a:r>
            <a:r>
              <a:rPr lang="en-US" b="1" dirty="0" err="1" smtClean="0">
                <a:solidFill>
                  <a:schemeClr val="accent2">
                    <a:lumMod val="50000"/>
                  </a:schemeClr>
                </a:solidFill>
              </a:rPr>
              <a:t>según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2">
                    <a:lumMod val="50000"/>
                  </a:schemeClr>
                </a:solidFill>
              </a:rPr>
              <a:t>función</a:t>
            </a:r>
            <a:endParaRPr lang="en-US" sz="2000" dirty="0" smtClean="0"/>
          </a:p>
        </p:txBody>
      </p:sp>
      <p:sp>
        <p:nvSpPr>
          <p:cNvPr id="39" name="Freeform 29"/>
          <p:cNvSpPr/>
          <p:nvPr/>
        </p:nvSpPr>
        <p:spPr>
          <a:xfrm>
            <a:off x="6948264" y="620688"/>
            <a:ext cx="1512168" cy="1792215"/>
          </a:xfrm>
          <a:custGeom>
            <a:avLst/>
            <a:gdLst>
              <a:gd name="connsiteX0" fmla="*/ 630530 w 1684987"/>
              <a:gd name="connsiteY0" fmla="*/ 0 h 1632857"/>
              <a:gd name="connsiteX1" fmla="*/ 68102 w 1684987"/>
              <a:gd name="connsiteY1" fmla="*/ 508000 h 1632857"/>
              <a:gd name="connsiteX2" fmla="*/ 86245 w 1684987"/>
              <a:gd name="connsiteY2" fmla="*/ 1288143 h 1632857"/>
              <a:gd name="connsiteX3" fmla="*/ 757530 w 1684987"/>
              <a:gd name="connsiteY3" fmla="*/ 1632857 h 1632857"/>
              <a:gd name="connsiteX4" fmla="*/ 1519530 w 1684987"/>
              <a:gd name="connsiteY4" fmla="*/ 1288143 h 1632857"/>
              <a:gd name="connsiteX5" fmla="*/ 1664673 w 1684987"/>
              <a:gd name="connsiteY5" fmla="*/ 653143 h 1632857"/>
              <a:gd name="connsiteX6" fmla="*/ 1211102 w 1684987"/>
              <a:gd name="connsiteY6" fmla="*/ 145143 h 1632857"/>
              <a:gd name="connsiteX7" fmla="*/ 267673 w 1684987"/>
              <a:gd name="connsiteY7" fmla="*/ 108857 h 1632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84987" h="1632857">
                <a:moveTo>
                  <a:pt x="630530" y="0"/>
                </a:moveTo>
                <a:cubicBezTo>
                  <a:pt x="394673" y="146655"/>
                  <a:pt x="158816" y="293310"/>
                  <a:pt x="68102" y="508000"/>
                </a:cubicBezTo>
                <a:cubicBezTo>
                  <a:pt x="-22612" y="722690"/>
                  <a:pt x="-28660" y="1100667"/>
                  <a:pt x="86245" y="1288143"/>
                </a:cubicBezTo>
                <a:cubicBezTo>
                  <a:pt x="201150" y="1475619"/>
                  <a:pt x="518649" y="1632857"/>
                  <a:pt x="757530" y="1632857"/>
                </a:cubicBezTo>
                <a:cubicBezTo>
                  <a:pt x="996411" y="1632857"/>
                  <a:pt x="1368340" y="1451429"/>
                  <a:pt x="1519530" y="1288143"/>
                </a:cubicBezTo>
                <a:cubicBezTo>
                  <a:pt x="1670721" y="1124857"/>
                  <a:pt x="1716078" y="843643"/>
                  <a:pt x="1664673" y="653143"/>
                </a:cubicBezTo>
                <a:cubicBezTo>
                  <a:pt x="1613268" y="462643"/>
                  <a:pt x="1443935" y="235857"/>
                  <a:pt x="1211102" y="145143"/>
                </a:cubicBezTo>
                <a:cubicBezTo>
                  <a:pt x="978269" y="54429"/>
                  <a:pt x="267673" y="108857"/>
                  <a:pt x="267673" y="108857"/>
                </a:cubicBezTo>
              </a:path>
            </a:pathLst>
          </a:custGeom>
          <a:blipFill rotWithShape="1">
            <a:blip r:embed="rId4" cstate="print"/>
            <a:stretch>
              <a:fillRect/>
            </a:stretch>
          </a:blipFill>
          <a:ln w="57150" cmpd="sng"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40" name="Freeform 29"/>
          <p:cNvSpPr/>
          <p:nvPr/>
        </p:nvSpPr>
        <p:spPr>
          <a:xfrm>
            <a:off x="899592" y="4005064"/>
            <a:ext cx="1544290" cy="1512168"/>
          </a:xfrm>
          <a:custGeom>
            <a:avLst/>
            <a:gdLst>
              <a:gd name="connsiteX0" fmla="*/ 630530 w 1684987"/>
              <a:gd name="connsiteY0" fmla="*/ 0 h 1632857"/>
              <a:gd name="connsiteX1" fmla="*/ 68102 w 1684987"/>
              <a:gd name="connsiteY1" fmla="*/ 508000 h 1632857"/>
              <a:gd name="connsiteX2" fmla="*/ 86245 w 1684987"/>
              <a:gd name="connsiteY2" fmla="*/ 1288143 h 1632857"/>
              <a:gd name="connsiteX3" fmla="*/ 757530 w 1684987"/>
              <a:gd name="connsiteY3" fmla="*/ 1632857 h 1632857"/>
              <a:gd name="connsiteX4" fmla="*/ 1519530 w 1684987"/>
              <a:gd name="connsiteY4" fmla="*/ 1288143 h 1632857"/>
              <a:gd name="connsiteX5" fmla="*/ 1664673 w 1684987"/>
              <a:gd name="connsiteY5" fmla="*/ 653143 h 1632857"/>
              <a:gd name="connsiteX6" fmla="*/ 1211102 w 1684987"/>
              <a:gd name="connsiteY6" fmla="*/ 145143 h 1632857"/>
              <a:gd name="connsiteX7" fmla="*/ 267673 w 1684987"/>
              <a:gd name="connsiteY7" fmla="*/ 108857 h 1632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84987" h="1632857">
                <a:moveTo>
                  <a:pt x="630530" y="0"/>
                </a:moveTo>
                <a:cubicBezTo>
                  <a:pt x="394673" y="146655"/>
                  <a:pt x="158816" y="293310"/>
                  <a:pt x="68102" y="508000"/>
                </a:cubicBezTo>
                <a:cubicBezTo>
                  <a:pt x="-22612" y="722690"/>
                  <a:pt x="-28660" y="1100667"/>
                  <a:pt x="86245" y="1288143"/>
                </a:cubicBezTo>
                <a:cubicBezTo>
                  <a:pt x="201150" y="1475619"/>
                  <a:pt x="518649" y="1632857"/>
                  <a:pt x="757530" y="1632857"/>
                </a:cubicBezTo>
                <a:cubicBezTo>
                  <a:pt x="996411" y="1632857"/>
                  <a:pt x="1368340" y="1451429"/>
                  <a:pt x="1519530" y="1288143"/>
                </a:cubicBezTo>
                <a:cubicBezTo>
                  <a:pt x="1670721" y="1124857"/>
                  <a:pt x="1716078" y="843643"/>
                  <a:pt x="1664673" y="653143"/>
                </a:cubicBezTo>
                <a:cubicBezTo>
                  <a:pt x="1613268" y="462643"/>
                  <a:pt x="1443935" y="235857"/>
                  <a:pt x="1211102" y="145143"/>
                </a:cubicBezTo>
                <a:cubicBezTo>
                  <a:pt x="978269" y="54429"/>
                  <a:pt x="267673" y="108857"/>
                  <a:pt x="267673" y="108857"/>
                </a:cubicBezTo>
              </a:path>
            </a:pathLst>
          </a:custGeom>
          <a:blipFill rotWithShape="1">
            <a:blip r:embed="rId4" cstate="print"/>
            <a:stretch>
              <a:fillRect/>
            </a:stretch>
          </a:blipFill>
          <a:ln w="57150" cmpd="sng">
            <a:solidFill>
              <a:schemeClr val="accent6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41" name="Freeform 29"/>
          <p:cNvSpPr/>
          <p:nvPr/>
        </p:nvSpPr>
        <p:spPr>
          <a:xfrm>
            <a:off x="2915816" y="980728"/>
            <a:ext cx="1544290" cy="1512168"/>
          </a:xfrm>
          <a:custGeom>
            <a:avLst/>
            <a:gdLst>
              <a:gd name="connsiteX0" fmla="*/ 630530 w 1684987"/>
              <a:gd name="connsiteY0" fmla="*/ 0 h 1632857"/>
              <a:gd name="connsiteX1" fmla="*/ 68102 w 1684987"/>
              <a:gd name="connsiteY1" fmla="*/ 508000 h 1632857"/>
              <a:gd name="connsiteX2" fmla="*/ 86245 w 1684987"/>
              <a:gd name="connsiteY2" fmla="*/ 1288143 h 1632857"/>
              <a:gd name="connsiteX3" fmla="*/ 757530 w 1684987"/>
              <a:gd name="connsiteY3" fmla="*/ 1632857 h 1632857"/>
              <a:gd name="connsiteX4" fmla="*/ 1519530 w 1684987"/>
              <a:gd name="connsiteY4" fmla="*/ 1288143 h 1632857"/>
              <a:gd name="connsiteX5" fmla="*/ 1664673 w 1684987"/>
              <a:gd name="connsiteY5" fmla="*/ 653143 h 1632857"/>
              <a:gd name="connsiteX6" fmla="*/ 1211102 w 1684987"/>
              <a:gd name="connsiteY6" fmla="*/ 145143 h 1632857"/>
              <a:gd name="connsiteX7" fmla="*/ 267673 w 1684987"/>
              <a:gd name="connsiteY7" fmla="*/ 108857 h 1632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84987" h="1632857">
                <a:moveTo>
                  <a:pt x="630530" y="0"/>
                </a:moveTo>
                <a:cubicBezTo>
                  <a:pt x="394673" y="146655"/>
                  <a:pt x="158816" y="293310"/>
                  <a:pt x="68102" y="508000"/>
                </a:cubicBezTo>
                <a:cubicBezTo>
                  <a:pt x="-22612" y="722690"/>
                  <a:pt x="-28660" y="1100667"/>
                  <a:pt x="86245" y="1288143"/>
                </a:cubicBezTo>
                <a:cubicBezTo>
                  <a:pt x="201150" y="1475619"/>
                  <a:pt x="518649" y="1632857"/>
                  <a:pt x="757530" y="1632857"/>
                </a:cubicBezTo>
                <a:cubicBezTo>
                  <a:pt x="996411" y="1632857"/>
                  <a:pt x="1368340" y="1451429"/>
                  <a:pt x="1519530" y="1288143"/>
                </a:cubicBezTo>
                <a:cubicBezTo>
                  <a:pt x="1670721" y="1124857"/>
                  <a:pt x="1716078" y="843643"/>
                  <a:pt x="1664673" y="653143"/>
                </a:cubicBezTo>
                <a:cubicBezTo>
                  <a:pt x="1613268" y="462643"/>
                  <a:pt x="1443935" y="235857"/>
                  <a:pt x="1211102" y="145143"/>
                </a:cubicBezTo>
                <a:cubicBezTo>
                  <a:pt x="978269" y="54429"/>
                  <a:pt x="267673" y="108857"/>
                  <a:pt x="267673" y="108857"/>
                </a:cubicBezTo>
              </a:path>
            </a:pathLst>
          </a:custGeom>
          <a:blipFill rotWithShape="1">
            <a:blip r:embed="rId4" cstate="print"/>
            <a:stretch>
              <a:fillRect/>
            </a:stretch>
          </a:blipFill>
          <a:ln w="57150" cmpd="sng">
            <a:solidFill>
              <a:srgbClr val="00B0F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42" name="Freeform 29"/>
          <p:cNvSpPr/>
          <p:nvPr/>
        </p:nvSpPr>
        <p:spPr>
          <a:xfrm>
            <a:off x="6300192" y="4149080"/>
            <a:ext cx="1544290" cy="1512168"/>
          </a:xfrm>
          <a:custGeom>
            <a:avLst/>
            <a:gdLst>
              <a:gd name="connsiteX0" fmla="*/ 630530 w 1684987"/>
              <a:gd name="connsiteY0" fmla="*/ 0 h 1632857"/>
              <a:gd name="connsiteX1" fmla="*/ 68102 w 1684987"/>
              <a:gd name="connsiteY1" fmla="*/ 508000 h 1632857"/>
              <a:gd name="connsiteX2" fmla="*/ 86245 w 1684987"/>
              <a:gd name="connsiteY2" fmla="*/ 1288143 h 1632857"/>
              <a:gd name="connsiteX3" fmla="*/ 757530 w 1684987"/>
              <a:gd name="connsiteY3" fmla="*/ 1632857 h 1632857"/>
              <a:gd name="connsiteX4" fmla="*/ 1519530 w 1684987"/>
              <a:gd name="connsiteY4" fmla="*/ 1288143 h 1632857"/>
              <a:gd name="connsiteX5" fmla="*/ 1664673 w 1684987"/>
              <a:gd name="connsiteY5" fmla="*/ 653143 h 1632857"/>
              <a:gd name="connsiteX6" fmla="*/ 1211102 w 1684987"/>
              <a:gd name="connsiteY6" fmla="*/ 145143 h 1632857"/>
              <a:gd name="connsiteX7" fmla="*/ 267673 w 1684987"/>
              <a:gd name="connsiteY7" fmla="*/ 108857 h 1632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84987" h="1632857">
                <a:moveTo>
                  <a:pt x="630530" y="0"/>
                </a:moveTo>
                <a:cubicBezTo>
                  <a:pt x="394673" y="146655"/>
                  <a:pt x="158816" y="293310"/>
                  <a:pt x="68102" y="508000"/>
                </a:cubicBezTo>
                <a:cubicBezTo>
                  <a:pt x="-22612" y="722690"/>
                  <a:pt x="-28660" y="1100667"/>
                  <a:pt x="86245" y="1288143"/>
                </a:cubicBezTo>
                <a:cubicBezTo>
                  <a:pt x="201150" y="1475619"/>
                  <a:pt x="518649" y="1632857"/>
                  <a:pt x="757530" y="1632857"/>
                </a:cubicBezTo>
                <a:cubicBezTo>
                  <a:pt x="996411" y="1632857"/>
                  <a:pt x="1368340" y="1451429"/>
                  <a:pt x="1519530" y="1288143"/>
                </a:cubicBezTo>
                <a:cubicBezTo>
                  <a:pt x="1670721" y="1124857"/>
                  <a:pt x="1716078" y="843643"/>
                  <a:pt x="1664673" y="653143"/>
                </a:cubicBezTo>
                <a:cubicBezTo>
                  <a:pt x="1613268" y="462643"/>
                  <a:pt x="1443935" y="235857"/>
                  <a:pt x="1211102" y="145143"/>
                </a:cubicBezTo>
                <a:cubicBezTo>
                  <a:pt x="978269" y="54429"/>
                  <a:pt x="267673" y="108857"/>
                  <a:pt x="267673" y="108857"/>
                </a:cubicBezTo>
              </a:path>
            </a:pathLst>
          </a:custGeom>
          <a:blipFill rotWithShape="1">
            <a:blip r:embed="rId4" cstate="print"/>
            <a:stretch>
              <a:fillRect/>
            </a:stretch>
          </a:blipFill>
          <a:ln w="57150" cmpd="sng">
            <a:solidFill>
              <a:srgbClr val="FFC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  <p:pic>
        <p:nvPicPr>
          <p:cNvPr id="43" name="Picture 11"/>
          <p:cNvPicPr>
            <a:picLocks noChangeAspect="1" noChangeArrowheads="1"/>
          </p:cNvPicPr>
          <p:nvPr/>
        </p:nvPicPr>
        <p:blipFill>
          <a:blip r:embed="rId5" cstate="print"/>
          <a:srcRect l="5588" t="15753" r="30984" b="21048"/>
          <a:stretch>
            <a:fillRect/>
          </a:stretch>
        </p:blipFill>
        <p:spPr bwMode="auto">
          <a:xfrm>
            <a:off x="2915816" y="1052736"/>
            <a:ext cx="1512168" cy="1377153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44" name="Picture 1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00192" y="4221088"/>
            <a:ext cx="1512168" cy="139761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CuadroTexto 56"/>
          <p:cNvSpPr txBox="1"/>
          <p:nvPr/>
        </p:nvSpPr>
        <p:spPr>
          <a:xfrm>
            <a:off x="4860032" y="2268161"/>
            <a:ext cx="2736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600" b="1" dirty="0" smtClean="0">
                <a:solidFill>
                  <a:srgbClr val="002060"/>
                </a:solidFill>
              </a:rPr>
              <a:t>Grupo canino</a:t>
            </a:r>
          </a:p>
          <a:p>
            <a:pPr algn="ctr"/>
            <a:r>
              <a:rPr lang="es-ES_tradnl" sz="1600" dirty="0" smtClean="0">
                <a:solidFill>
                  <a:srgbClr val="002060"/>
                </a:solidFill>
              </a:rPr>
              <a:t>Perforan/rasgan alimentos</a:t>
            </a:r>
            <a:endParaRPr lang="es-ES_tradnl" sz="1200" dirty="0">
              <a:solidFill>
                <a:srgbClr val="002060"/>
              </a:solidFill>
            </a:endParaRPr>
          </a:p>
        </p:txBody>
      </p:sp>
      <p:sp>
        <p:nvSpPr>
          <p:cNvPr id="46" name="CuadroTexto 56"/>
          <p:cNvSpPr txBox="1"/>
          <p:nvPr/>
        </p:nvSpPr>
        <p:spPr>
          <a:xfrm>
            <a:off x="3779912" y="5013176"/>
            <a:ext cx="2736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600" b="1" dirty="0" smtClean="0">
                <a:solidFill>
                  <a:srgbClr val="002060"/>
                </a:solidFill>
              </a:rPr>
              <a:t>Grupo molar</a:t>
            </a:r>
          </a:p>
          <a:p>
            <a:pPr algn="ctr"/>
            <a:r>
              <a:rPr lang="es-ES_tradnl" sz="1600" dirty="0" smtClean="0">
                <a:solidFill>
                  <a:srgbClr val="002060"/>
                </a:solidFill>
              </a:rPr>
              <a:t>Trituran/amasan alimentos</a:t>
            </a:r>
            <a:endParaRPr lang="es-ES_tradnl" sz="1200" dirty="0">
              <a:solidFill>
                <a:srgbClr val="002060"/>
              </a:solidFill>
            </a:endParaRPr>
          </a:p>
        </p:txBody>
      </p:sp>
      <p:sp>
        <p:nvSpPr>
          <p:cNvPr id="47" name="CuadroTexto 56"/>
          <p:cNvSpPr txBox="1"/>
          <p:nvPr/>
        </p:nvSpPr>
        <p:spPr>
          <a:xfrm>
            <a:off x="1835696" y="4149080"/>
            <a:ext cx="2736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600" b="1" dirty="0" smtClean="0">
                <a:solidFill>
                  <a:srgbClr val="002060"/>
                </a:solidFill>
              </a:rPr>
              <a:t>Grupo premolar</a:t>
            </a:r>
          </a:p>
          <a:p>
            <a:pPr algn="ctr"/>
            <a:r>
              <a:rPr lang="es-ES_tradnl" sz="1600" b="1" dirty="0" smtClean="0">
                <a:solidFill>
                  <a:srgbClr val="002060"/>
                </a:solidFill>
              </a:rPr>
              <a:t>T</a:t>
            </a:r>
            <a:r>
              <a:rPr lang="es-ES_tradnl" sz="1600" dirty="0" smtClean="0">
                <a:solidFill>
                  <a:srgbClr val="002060"/>
                </a:solidFill>
              </a:rPr>
              <a:t>rituran</a:t>
            </a:r>
            <a:endParaRPr lang="es-ES_tradnl" sz="1200" dirty="0">
              <a:solidFill>
                <a:srgbClr val="002060"/>
              </a:solidFill>
            </a:endParaRPr>
          </a:p>
        </p:txBody>
      </p:sp>
      <p:pic>
        <p:nvPicPr>
          <p:cNvPr id="48" name="Picture 3"/>
          <p:cNvPicPr>
            <a:picLocks noChangeAspect="1" noChangeArrowheads="1"/>
          </p:cNvPicPr>
          <p:nvPr/>
        </p:nvPicPr>
        <p:blipFill>
          <a:blip r:embed="rId7" cstate="print"/>
          <a:srcRect l="2622" r="54120" b="44943"/>
          <a:stretch>
            <a:fillRect/>
          </a:stretch>
        </p:blipFill>
        <p:spPr bwMode="auto">
          <a:xfrm>
            <a:off x="899592" y="4077072"/>
            <a:ext cx="1512168" cy="1423987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948264" y="753903"/>
            <a:ext cx="1512168" cy="1666985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" name="91 Rectángulo"/>
          <p:cNvSpPr/>
          <p:nvPr/>
        </p:nvSpPr>
        <p:spPr>
          <a:xfrm>
            <a:off x="3635896" y="5983396"/>
            <a:ext cx="5976664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05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Garcia</a:t>
            </a:r>
            <a:r>
              <a:rPr lang="es-MX" sz="105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AR. Fundamentos teóricos e </a:t>
            </a:r>
            <a:r>
              <a:rPr lang="es-MX" sz="105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práticos</a:t>
            </a:r>
            <a:r>
              <a:rPr lang="es-MX" sz="105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da </a:t>
            </a:r>
            <a:r>
              <a:rPr lang="es-MX" sz="105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oclusão</a:t>
            </a:r>
            <a:r>
              <a:rPr lang="es-MX" sz="105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 1ª ed. São Paulo: CID Editora; 2003.</a:t>
            </a:r>
            <a:endParaRPr lang="es-MX" sz="105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40862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 cstate="print"/>
          <a:srcRect l="35330" t="22680" r="18778" b="1552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AutoShape 14" descr="data:image/jpeg;base64,/9j/4AAQSkZJRgABAQAAAQABAAD/2wCEAAkGBhISEBQUExQVFBUUGBQWFBUYFBgVFBgVFBQXGBQUGBQaHCYeGBkjGhQYIC8gIycpLCwsGB4xNTAqNSYrLCkBCQoKDgwOGg8PGiwfHCQtLCwsLCwpKSwsLCwqLCwpLCkpLCwpNSwsLCksKSkpLCksLCwpLC0sLCksLCkpLCkpLP/AABEIALUBFgMBIgACEQEDEQH/xAAbAAEAAwEBAQEAAAAAAAAAAAAABAUGAwIBB//EAEgQAAIBAgMECAEIBwYEBwAAAAECAAMRBBIhBTFBYQYTIlFxgZGhMhQjUnKCkrHBFUJzwtHh8DM0U2KTohYkQ9IXVGNkg7Lx/8QAGgEBAAMBAQEAAAAAAAAAAAAAAAIDBAEFBv/EACsRAQACAgECBAYCAwEAAAAAAAABAgMRIQQxEiIyQRMjUWFxgdHwM6GxFP/aAAwDAQACEQMRAD8A/cYiICIiAiIgIiICJFxe0qdMgMSWPwooLOeYVbm3PdOH6epj4w9K/GojIngX+EeZnPFDupWMTyjgi4IIO4jUes9TrhEjYvaVKlbrKiJfdmYLfvOvCd6dQMAVIIOoINwR3g8Y2PUREBEh4va1Om2Uks+/IitUe3eVUEgczYTwm26VwrE0ydAKitTue5SwAY8gTObh3Up8RE64REQEREBERAREQEREBERAREQEREBERAREQEREBKnHbWJzLSIAU5XqnVVbiqj9d/YcbkZZ76QYllpZUJD1WFNWG9Qbl3HNUViOYEqMXsxnoKlIhDTN0XcpABAW/Dfv/jKcl5jiFlKxPMvoq6MKIYlj26h1ZiO9/wCgOAE80sTWR7uwy8RvFjPlLbj01yPSIYaC24+mk5HEYiqdFIB4W09d0omY+vK2E2lQok6IEJ/Wps1InxNMi/nPq410bKlYkj/p1rFTyWqBmHic3hPC7LqBbqFzcQSQJw+RVTcOpHPS3red3aHIiJesLtX55y4yu7WdSe1TVRakt9xUi7Ai4Jc9xtPGCykmi5pEm5AANNj3mmdAea5SeJme6RUAqrUUkmiO13tSv2x9n4h4EcZP2dtchbMMw4Eb/wCc5FueUprxuFuMbiV3pSqfVdqbfdYEf7pX0sUHX5+o5f8AXpBuqVTxXKliy9xYsCJY4fHo24+s9YzZlKstnUN3EGzDmGGolvMxxKriO8K3D7Zo0wVp01QX1AUKCe82Gpko7RDqQVBB3gjMpHMGVGK2Y+HN1JqIe8ajkbb/ABkyjiVZbjfbcJVFrdpWTEd4d6RKWOHa1t9ByeqbkjG5pHut2f8ALxFts/aKVlutwQbOh0dG4qy8D7HeCQQZU0cCxuRpx1nVsBch1bq6qiwqAA3H0XXc6cju3gg6y2lpjuhaIldxM21fFqPnKyb/APp0uHIsTbzB8Zz/AEiwN0rPm3gVcrU3P0TlUFL7rru32O6T+LVH4ctREj7Pxoq01caZhqDvBGjKeYIIPhJEtVkREBERAREQEREBERAREQEREBERAREQKHblS9emv0UqN5syIp9M485NwyjKBK3aYvjH5UqA9alY/uiWeFGnlM/e8rp9MOuQQxtPU8st5OVaM1YyJicUbb5NrUtJUVt8qstqg06udyGGhBBHI6GVfR6ochptq1Ish+wSv4AGWW5/aV+zaf8AzuIHAuD96mv5zOvavAUgy6jdJ4wwG7ScNnUrLJs10jhmtPLwyXFjqJEwWHCMwtv1B5SdPlp2YR2+zyUE9T4TOy48MZm9tov6o8fHvl7WqG+kzeNbUnnKMk74X0hb9FK5vUQ/5ag8Wure6X8WM0MzHR9f+ZP7HX/V0/AzTzRinyqsnqIiJYrIiICIiAiIgIiICIiAiIgIiICIiBQ7Wp5cSjf4lJl86Thh7VH9DJ+HOkj9JqdqIqjfQYVfsAFao/02f0E6YN73Ezzxdb3qlRESxB4q7pSYpe1LypulFjm7XhKsiyivde2PGRdhdrF4hv8AOF+6ig+95LrYlaVNqjbkBY+AF/4SH0TwzKgZvicl2+sxufcyj3X+zaYdLCdp8pjSfZriOGWe77Pk+z5OuE5uJ7M41DIy7CLi69gTM7Xa7DxlltOuNwlbh7F7n4VBZjyAufYTNady0VjULvosl3rPwHV0h9hS7f7qpHlNDK3o9himGTN8TXqN9aqS5Hlmt5SymykarDNed2IiJNEiIgIiICIiAiIgIiICIiAiIgIiDA8VVVlKtYgggg8QdCJn9itl7BNzSY0WPE5LZGPihQ+JM9dICw1ADcr2PkZnNi48Li2UXtWUHKdCtWly5od/HJMuW/MN1On+VN4lu59tOdGpedSJdE7Y3h90oMal3MvaraSk2ie0TfSVZFlGT6QY1GrUsPf4mzv4J8C+ba/Zmp2bT9p+cfo6piXfEJf470/qrovqB7z9A6M44VqYNipHZZeIYbxKKz5mrJjmtYlp0Ok+zzTGk9TZDDJET40D4TK7HYq15LqPYSnx3alN5W0hWYusSfGdMLQV8lHjVN35UU7VQn62ifbnHG5aas7GwUXN+UgdGxnc16pyl9EU8EG4AcTxMpjieWqmPx70/TAZ9kfBgZZIm+Hn2jU6VFTpVh1q9Uetzdrdh65WyOEdg4p5SoZgC17a90sq9fLl7LNmYL2Re1/1j3KLb5V1sDVO0KdYKvVLQq0i2ft5qlSk4smXcOqte/EaTI4TY1ag9ClV1xDYig7MmIrVOuSkHFWu1NlVadwwuLtvFzos6422K22lOitV1qKGenTsUOYNUqimtwNwzMNTwMsZ+e0+h2M6qkrLScoMOUz4hz1bUca1Z7NkJbrKZRS1rjJY3EuujfR7EUa2eoy6U6iVGV2b5Q7VQ1Ou6kDKyqGHH+0IvZRAvW2mgxAoWbO1NqoOU5CquqNZt2YF105iS5+fYjobjSSymlnyVUeoa1RWr5sVRqgNZCUDU6bUzvy3AGZQBNh0ewLUcNTpsuUqD2RVeuFuxOUVXAZgL9wA3AAAQLGIiAiIgIiICIiAiIgIiIFPtQg3HHumM27SFOpSxA0NN1v9UnK4PeLMZsts4brBocrrrTfgD3N3qdxEyu2z12EqGxVrOrLxV1urL5EfhMeSd7h63S23Xwy2OEqggEcRJbbpj+jO0i1CmeQ9xf8AOaL5abTuPLGnn3pMS6VhrMh002mKdB7HtP2F8W0/OXOO2qQGIsPfdPzTaWIfEYqkjEt2mbyXTd4n2lNssTOoaMGKbWjbR7K6PUupUFb9kbySd3t5SfsGj8mxOXMclYaZjch0FwLnU3UNv7pMpJaw8gP4Su6Q3VUqDfTdH8gwzD0JjWo3D08keOJr9W2Vp0Dymw9Q2GskHEEcZZXK8SarA1ZxrVtZAbGGDjNInNDsVd61XSQazG57pxxmLYDQ28pjtr7ZqkkZjbXdpKpyxtbXHMvXSjEPWr0sMhHaOd+NlXdcePDlLvZtTC0DY1UDDRszDNccD3eG6UXROiHxVZ/8NadMehZvc+01NLaNRqvVUrswsXN7JTXgWPf3CSrMb8Ut8RNcWo495XuG6S4QD+3pffEmYPbNCq2WnVR2teysCbC2vuJ2wjXUaluffO83x2eNbuzTdLRQbFnEnsUa2RWSm3ZpDC0a7F9Tu6066X0sL6Sx210koYXJ1zEF72CqWaykBmyjWwzDdrrIW0Og+HrGqajVT1zOzjPYXqUBQawtp82qgHeMuhF2vM2n0cp12pMzVkelcK9Os9JyrZS6OyEZlYopIPEC1p1FwXplhiSLuLdYBek65mo1lo1ES4uzCpURbDeWFrzwellPrAO2AKbuyGhV60sK60Qq6ZdHuDv3qdF1PKr0Cw73DtVYHrzbrLWOJqrVqMCoBB62mjgg9kqLaaT3U6FUWtmqV2Ipild6pckCqtW7FgcxzquhuLDLa2kC22XtOniKK1aRuj3sbWOhKsCO8EEeUlyHsnZSYekKdPNlDOwzMWN3cu2p4XYyZAREQEREBERAREQEREBERAptr5wGy77aeMzmIuetBFutpLVt/mX5up+CHzmj2wDbQ2MpNqXzYcneeupn7VIuPelPMvPzHoYJ1qVT0Mb5gKf1Sy/dYgewE1hGkx3ROp26691Qn7yqfxvNi/w+UjT3RzxrJMKHar2RjyMxOxgDjgbfBTJ9X/lNnt/+xbwmJ2Q4+U4g/Qop7ljK692rpo3aG12PhkqWesodql2GYXyofgVfo6WJI1ueU47cRhha9NiWakWAY72RlzUyedjY81kjBbsu7IlKxO6/Vrp/XdOfSBuzih/6NEk87VZOlt7graZy7W+y6maih71X3E64quFW5kfYp+Yp/VX8BKzbWN1PLd4xM8Mnh3aXzFbU46Ac5LwWMDAXsL7iN0xWDwgxbtUqvloISAL2DEGxY9+ug8JPeguFtVpNmobnVWzKO9l+iy7z3i/KR8Pu1/8Anma/dsMVh7rMFtylZz4/jP0PDtmQX/rnMh0kwgzExaO0s+OfZ56HMFw1epxNSoSfq2H4CWVDNSw9FR8df56s1tSXN1HgFt6Sj2Q9tnVrca1VfVrS8x+JJxqoDYIoHoLAe07e2ohryx5Yj+8N3s0fNjwkuRsB8A5yTPUp6YeNbuRESaJERAREQEREBERAREQEREBERAREQKHb1MkXlRiqVkUncleiw8HY0z7VJebWdgdBeZ/amIbq6q8BT6y/Om4f90CeVkn5rfj9MKPY7ZMfWTdcI3oSp/ETasezMTiuztb61NreTKfzmzB7M77yn1Pr2z3SF/mz5TE7H+PHfs098wmy6RHsmZDYy/309/Ur63/jKq+6/pfU3WdM1RbHMmveN1h52AkTbr6Yy24U8OB9xz+clNTC13N9XLDlZTrIHSO3V4w8CKAHlR/nOY+8o4vVDQbLXLh05IPwmP6VYwhHtv3L4nQe5mvVrUF+qPwmC2zUvVop9Ksnsc35Sf0hVijd/wBrrY2GVSqkDJh1pqAfhNZxe5HHKov4kSdtPDoWDgdmqerrD9ViwPV1Lbg1+yTzEgYdGNDMuhatVdvBbIPZZZ43+61Lb2ptUA7mpWYEeYkfF5mjLafHuPZ66KVD8nyMbmkzUjff82bKfu5ZF6SppedtjPbE4heDdXVH/wAiW/cnPpOOzO2UXjWWf73U2x6V8IqfSxVvWtL+uifKSWIvmJ56mUXRx70qPPFEjyrSxp4YfKqjm5uwA9f5SGXvDRl9vw/Q8H8IkiRsEOyJJnsU9MPGt3IiJNEiIgIiICIiAiIgIiICIiAiIgIiIGb6Q1GU3B3a8uchLW61HpFbGpSe32lIt+ct9qOL2IvK3AtnqB7WK6Hmp/nPIy/5G+noY/E1L4zDVPp0hfxNMH8puKR7PlMPtVcjYY/QqPS9GemPym0w1S9MHlJT3WdRz4Z+zO9JalkMyew1JpYpu+tSXzAH8Zo+ljWWU3RihmpIOFbFn7qML+yGQr2lf0/HLX0q+arUUbwxO7gW3ehPtK/pP/Y4ruDUfTqlllhafbLbs9zbjv0PvIvSXDE0MQO9KTeiuv7oleLmZRx8Whb1h8x9kfhMDiT/AM1h/wBt+403tFg2HQjiin/aJg8f2cXh/wBunuCJb7q8Pr/a5wl+rp5dNat/E1nBH4S2FNclU3zE06uvcAhFvCQNmJ2CtrgVK68wbhgfRpMqAJhquvaKMByuctveUb86zJ3n8uWx/wC8k/8At8Nf0M5dLaoCjlr6STs5LYysPopRX7qESi6f4k5GA32yjxfQe5l090LxvJ+o/wCOnRVPmsD3vVZ//s9/aTtm3bEEk6BtO6x4WnvZeHAq0U4YegzHkSoRfPU+k7bNT5zsqbMe7d3yrL6oXZp519m5wJ7MkyPhFsu4+k73ntU9MPGt3fYlJtbpH8nxNKk/VKlWnWfrKlbq7NSNMZAuQg361TfMNA2mgvG2P03o1KK1KpSkzAPlDPUGRqxoo+fItwXFt2lxeTRaSJU/8V4TO9MVlL0yqsi3Z7s+QBVAJftaHLexGtp3Tb1A1RSFQZ23CxsTkz5M1rZ8hzZL5sutrQJ8REBERAREQEREBERAREQERECk2vS48eErTiArKMwBPDvlptUm+kym2qbZw3CwA8RPGzz8x6OKN1QOl9G1OuQP7GstYfVfJUJ9Q/pNDs6qDSBBuOHgd0ibQoZgjt8FamKNXuDHWix+0Sv2xKvovjDTDYepo9LTXeUGitzsLA/zk+8bWWjxY4+yJ0xxOVSx4An0EdGMGU6pSLGjQNQ8qtc5RfmAz+kj7WK4nGrSGqJapV7siG4B+swA8AZbYetkoPVOhxFTMv7OmMtP17TeYkbeWq2seHH+eE3BkNVJsw6u6qTuPP8ArlJeOQsgB1zpUT7QAdfwecMC+YDuIt+UmvSurKrXZWV1GmjLrl89R5yrFbVuVU8TEoPRjE58Ii8ad6beKGw9rHzmZ6T08tRX+i9NvRx+RlzTqjD4q40o4mxB4LU4X8d3iBIXTjCkUXPIm/hrLpjnSUx4cm/aeU2hfPXUcHpVV8HQq3uqyU9ACkFIuzVKQJ71NYfwleCespn/ABcOwPihRhLLD2yIe6rQJ+/b8TK7RrIszRqz7sVb4jFv31Av3UH8ZmdrfP46lT4Butb6tP4fViPSX+Cx60TjVchSjdZqQLq4AuL7wCvvKLZGAeoXqHsvijlTvSgu9+RtfzYSyeOXK1+ZNp7R/C3pVQtCrWY61zZO/q0uF9Tc+c+bH2Nh2OZqVFydWLUUJudTckXJ8Z62gEqVFT9WkoyqD3aKo8gJZbNohbWFr75k+JPi4Qt5omZXuE6NYNlB+S4f/Qp/9s7f8K4L/wArh/8AQp/9smYJLKJJn0FPTDyrd1diNkFsTTrioy9XTq0ggVSpFUoWJJF73pJax/V5yj/8PKeRU+UVtEamWApBiprrXU6oQCtRe7cTe+k1sSSLMp0GpinVpGrUelUYstOolF1pkuXOU9WGNmNwWYlbC1p2wfQ2nTqK3WVXVai1gjsGvXWh1PWl7ZiSupF7ZiTNBEBERAREQEREBERAREQEREBERApNuE5dJn8JULXV7EetptK+GDb5FXY6DcBPNzdNa9tw1480VjSmZVZTTYXUixXgQZj+mOAZKavZs61ECVwdWQg3DW3PYWPBt/Ifpn6OEibV2AtZFU7gwb0BH5zuHBelo3zCyM8RPD8/2ZsQ5MoVgKhLV6pvmqAMwVFPgAL7gOcmbTwNR6ijLZVAAA3Dl+A8pvKGylVVXuFp6bZoMhPT5J7pW6qLSy2FwhUAd0kDCHrA4Oo0PPumi/RwnwbNF5COkvCPx6srtTZq1FKEdh9QfoVCdfBWOo7jfvEy3SCpiAEw1WzBxbrtQSgIz3S1s4W+t7Gfqf6NGtwCDpaQdodGkqZTrdDdb6+Ivv8A/wAmiuG2uUq9TXURLNPhb10QDSlSqf77Io9L+kkYbAXV1tbNex7uIPqLzUYTZCoNBroCd5IGgF+Qnqvs66kDeRaVX6a9rbcv1MWl+T4LCNjMfUq1VzKhAsoJB6vu5Ftde+a50y5txqOLckUahAfHUniZoNldHEoKQo1O8+/4zo2w1JvJ5cOS+/p/HH++/wCZJ6mO3syOH2Tku9iXOuuouZZ7Npte7TQLssAWnqns+0ojo7725PURKThd07Tyi2E9T1qxqNMMzuSIiScIkNtqIM981kzXNtDl+Kx5Wnn9N0de2NLk+AbKTpwvAnRIFPblEkjNaxtcqQL8mtYz1+maP0xoCfIW/jAmxI1baNNQpJ0YXUgEgjS27vzCeG2tSH649zfwsNeXfwgTIkL9L0vpj0N+WluPDv4Xnz9NUb2zi97bja5JFr2tfT013QJ0TjhsUtQErqAbbiN3jw1iB2iIgIiICIiAiIgIiICIiAiIgIiICIiAiIgIiICIiAiIgR/kNO7HIt20Y23jnPFXZdJicyKc2h563184iB9GzaWoyLY7xbQ6EfgSPOeX2VRO+munLlb8oiB1+RppcA23X1tu3d24ek5jZdIW7C6ajTdEQPlLZVJbWQabidTfvv8A1aF2RRBuKa3vfdx758iBIoYZUFlFhvtERA/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7150" y="-1362962"/>
            <a:ext cx="4381500" cy="2857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52" name="4 Rectángulo"/>
          <p:cNvSpPr/>
          <p:nvPr/>
        </p:nvSpPr>
        <p:spPr>
          <a:xfrm>
            <a:off x="107504" y="6259378"/>
            <a:ext cx="8964488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opperplate Gothic Light" pitchFamily="34" charset="0"/>
                <a:cs typeface="Vijaya" pitchFamily="34" charset="0"/>
              </a:rPr>
              <a:t>Componentes del sistema masticatorio</a:t>
            </a:r>
            <a:endParaRPr lang="es-ES" sz="14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opperplate Gothic Light" pitchFamily="34" charset="0"/>
              <a:cs typeface="Vijaya" pitchFamily="34" charset="0"/>
            </a:endParaRPr>
          </a:p>
          <a:p>
            <a:pPr algn="ctr"/>
            <a:r>
              <a:rPr lang="es-ES" sz="1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Vijaya" pitchFamily="34" charset="0"/>
                <a:cs typeface="Vijaya" pitchFamily="34" charset="0"/>
              </a:rPr>
              <a:t>M en C. Elena Saraí Baena Santillán</a:t>
            </a:r>
            <a:endParaRPr lang="es-ES" sz="16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Vijaya" pitchFamily="34" charset="0"/>
              <a:cs typeface="Vijaya" pitchFamily="34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0" y="223700"/>
            <a:ext cx="9144000" cy="4787806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20000">
                <a:schemeClr val="bg1">
                  <a:alpha val="80000"/>
                </a:schemeClr>
              </a:gs>
              <a:gs pos="46000">
                <a:schemeClr val="bg1"/>
              </a:gs>
              <a:gs pos="74000">
                <a:schemeClr val="bg1">
                  <a:alpha val="77000"/>
                </a:schemeClr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6" name="Picture 4" descr="http://i00.i.aliimg.com/img/pb/597/241/479/479241597_309.jpg"/>
          <p:cNvPicPr>
            <a:picLocks noChangeAspect="1" noChangeArrowheads="1"/>
          </p:cNvPicPr>
          <p:nvPr/>
        </p:nvPicPr>
        <p:blipFill rotWithShape="1">
          <a:blip r:embed="rId4" cstate="print"/>
          <a:srcRect b="8634"/>
          <a:stretch/>
        </p:blipFill>
        <p:spPr bwMode="auto">
          <a:xfrm>
            <a:off x="0" y="3645024"/>
            <a:ext cx="9144000" cy="2657250"/>
          </a:xfrm>
          <a:prstGeom prst="rect">
            <a:avLst/>
          </a:prstGeom>
          <a:noFill/>
        </p:spPr>
      </p:pic>
      <p:sp>
        <p:nvSpPr>
          <p:cNvPr id="9" name="14 CuadroTexto"/>
          <p:cNvSpPr txBox="1">
            <a:spLocks noChangeArrowheads="1"/>
          </p:cNvSpPr>
          <p:nvPr/>
        </p:nvSpPr>
        <p:spPr bwMode="auto">
          <a:xfrm>
            <a:off x="427038" y="320810"/>
            <a:ext cx="51165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  <p:sp>
        <p:nvSpPr>
          <p:cNvPr id="10" name="TextBox 163"/>
          <p:cNvSpPr txBox="1">
            <a:spLocks noChangeArrowheads="1"/>
          </p:cNvSpPr>
          <p:nvPr/>
        </p:nvSpPr>
        <p:spPr bwMode="auto">
          <a:xfrm>
            <a:off x="130920" y="352144"/>
            <a:ext cx="67913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ACTO 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MASTICATORIO: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sz="2000" dirty="0" smtClean="0">
                <a:solidFill>
                  <a:srgbClr val="002060"/>
                </a:solidFill>
              </a:rPr>
              <a:t>3 </a:t>
            </a:r>
            <a:r>
              <a:rPr lang="en-US" sz="2000" dirty="0" err="1" smtClean="0">
                <a:solidFill>
                  <a:srgbClr val="002060"/>
                </a:solidFill>
              </a:rPr>
              <a:t>Etapas</a:t>
            </a:r>
            <a:endParaRPr lang="en-US" sz="2000" dirty="0" smtClean="0">
              <a:solidFill>
                <a:srgbClr val="002060"/>
              </a:solidFill>
            </a:endParaRPr>
          </a:p>
        </p:txBody>
      </p:sp>
      <p:graphicFrame>
        <p:nvGraphicFramePr>
          <p:cNvPr id="11" name="Tabla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3278162"/>
              </p:ext>
            </p:extLst>
          </p:nvPr>
        </p:nvGraphicFramePr>
        <p:xfrm>
          <a:off x="323528" y="876316"/>
          <a:ext cx="8568952" cy="32358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6583"/>
                <a:gridCol w="5592369"/>
              </a:tblGrid>
              <a:tr h="1224136">
                <a:tc>
                  <a:txBody>
                    <a:bodyPr/>
                    <a:lstStyle/>
                    <a:p>
                      <a:pPr algn="ctr"/>
                      <a:endParaRPr lang="es-MX" sz="2000" b="1" baseline="0" dirty="0" smtClean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  <a:p>
                      <a:pPr algn="ctr"/>
                      <a:r>
                        <a:rPr lang="es-MX" sz="2000" b="1" baseline="0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INCISIÓN</a:t>
                      </a:r>
                      <a:endParaRPr lang="es-MX" sz="2000" b="1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es-ES_tradnl" sz="2000" b="0" baseline="0" dirty="0" smtClean="0">
                          <a:solidFill>
                            <a:schemeClr val="bg1"/>
                          </a:solidFill>
                          <a:latin typeface="Century Gothic" pitchFamily="34" charset="0"/>
                          <a:cs typeface="Century Gothic"/>
                        </a:rPr>
                        <a:t>Incisivos y caninos</a:t>
                      </a:r>
                    </a:p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es-ES_tradnl" sz="2000" b="0" baseline="0" dirty="0" smtClean="0">
                          <a:solidFill>
                            <a:schemeClr val="bg1"/>
                          </a:solidFill>
                          <a:latin typeface="Century Gothic" pitchFamily="34" charset="0"/>
                          <a:cs typeface="Century Gothic"/>
                        </a:rPr>
                        <a:t>Cortan y dilaceran alimentos para poder introducirse en la boca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</a:tr>
              <a:tr h="115212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000" b="1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TRITURACIÓN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es-ES_tradnl" sz="2000" b="0" dirty="0" smtClean="0">
                          <a:solidFill>
                            <a:schemeClr val="bg1"/>
                          </a:solidFill>
                          <a:latin typeface="Century Gothic" pitchFamily="34" charset="0"/>
                          <a:cs typeface="Century Gothic"/>
                        </a:rPr>
                        <a:t>Premolares</a:t>
                      </a:r>
                    </a:p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es-ES_tradnl" sz="2000" b="0" dirty="0" smtClean="0">
                          <a:solidFill>
                            <a:schemeClr val="bg1"/>
                          </a:solidFill>
                          <a:latin typeface="Century Gothic" pitchFamily="34" charset="0"/>
                          <a:cs typeface="Century Gothic"/>
                        </a:rPr>
                        <a:t>Coordinación con mandíbula (abertura y</a:t>
                      </a:r>
                      <a:r>
                        <a:rPr lang="es-ES_tradnl" sz="2000" b="0" baseline="0" dirty="0" smtClean="0">
                          <a:solidFill>
                            <a:schemeClr val="bg1"/>
                          </a:solidFill>
                          <a:latin typeface="Century Gothic" pitchFamily="34" charset="0"/>
                          <a:cs typeface="Century Gothic"/>
                        </a:rPr>
                        <a:t> cierre</a:t>
                      </a:r>
                      <a:r>
                        <a:rPr lang="es-ES_tradnl" sz="2000" b="0" dirty="0" smtClean="0">
                          <a:solidFill>
                            <a:schemeClr val="bg1"/>
                          </a:solidFill>
                          <a:latin typeface="Century Gothic" pitchFamily="34" charset="0"/>
                          <a:cs typeface="Century Gothic"/>
                        </a:rPr>
                        <a:t>), labios y carrillos</a:t>
                      </a:r>
                    </a:p>
                    <a:p>
                      <a:pPr algn="ctr"/>
                      <a:endParaRPr lang="es-ES_tradnl" sz="2000" b="0" dirty="0">
                        <a:solidFill>
                          <a:schemeClr val="bg1"/>
                        </a:solidFill>
                        <a:latin typeface="Century Gothic" pitchFamily="34" charset="0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</a:tr>
              <a:tr h="561568">
                <a:tc>
                  <a:txBody>
                    <a:bodyPr/>
                    <a:lstStyle/>
                    <a:p>
                      <a:pPr algn="ctr"/>
                      <a:r>
                        <a:rPr lang="es-ES_tradnl" sz="2000" b="1" baseline="0" dirty="0" smtClean="0">
                          <a:solidFill>
                            <a:schemeClr val="bg1"/>
                          </a:solidFill>
                          <a:latin typeface="Century Gothic" pitchFamily="34" charset="0"/>
                          <a:cs typeface="Century Gothic"/>
                        </a:rPr>
                        <a:t>PULVERIZACIÓN</a:t>
                      </a:r>
                      <a:endParaRPr lang="es-ES_tradnl" sz="2000" b="1" dirty="0">
                        <a:solidFill>
                          <a:schemeClr val="bg1"/>
                        </a:solidFill>
                        <a:latin typeface="Century Gothic" pitchFamily="34" charset="0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es-ES_tradnl" sz="2000" b="0" dirty="0" smtClean="0">
                          <a:solidFill>
                            <a:schemeClr val="bg1"/>
                          </a:solidFill>
                          <a:latin typeface="Century Gothic" pitchFamily="34" charset="0"/>
                          <a:cs typeface="Century Gothic"/>
                        </a:rPr>
                        <a:t>Molares</a:t>
                      </a:r>
                    </a:p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es-ES_tradnl" sz="2000" b="0" dirty="0" smtClean="0">
                          <a:solidFill>
                            <a:schemeClr val="bg1"/>
                          </a:solidFill>
                          <a:latin typeface="Century Gothic" pitchFamily="34" charset="0"/>
                          <a:cs typeface="Century Gothic"/>
                        </a:rPr>
                        <a:t>Alimentos</a:t>
                      </a:r>
                      <a:r>
                        <a:rPr lang="es-ES_tradnl" sz="2000" b="0" baseline="0" dirty="0" smtClean="0">
                          <a:solidFill>
                            <a:schemeClr val="bg1"/>
                          </a:solidFill>
                          <a:latin typeface="Century Gothic" pitchFamily="34" charset="0"/>
                          <a:cs typeface="Century Gothic"/>
                        </a:rPr>
                        <a:t> partículas menores</a:t>
                      </a:r>
                      <a:endParaRPr lang="es-ES_tradnl" sz="2000" b="0" dirty="0" smtClean="0">
                        <a:solidFill>
                          <a:schemeClr val="bg1"/>
                        </a:solidFill>
                        <a:latin typeface="Century Gothic" pitchFamily="34" charset="0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12" name="Conector recto 11"/>
          <p:cNvCxnSpPr/>
          <p:nvPr/>
        </p:nvCxnSpPr>
        <p:spPr>
          <a:xfrm>
            <a:off x="395536" y="2023900"/>
            <a:ext cx="8352928" cy="0"/>
          </a:xfrm>
          <a:prstGeom prst="line">
            <a:avLst/>
          </a:prstGeom>
          <a:ln w="28575" cap="flat" cmpd="sng" algn="ctr">
            <a:solidFill>
              <a:schemeClr val="bg1"/>
            </a:solidFill>
            <a:prstDash val="dot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27 Rectángulo"/>
          <p:cNvSpPr/>
          <p:nvPr/>
        </p:nvSpPr>
        <p:spPr>
          <a:xfrm>
            <a:off x="3707904" y="6083949"/>
            <a:ext cx="619268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1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Garcia</a:t>
            </a:r>
            <a:r>
              <a:rPr lang="es-MX" sz="11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AR. Fundamentos teóricos e </a:t>
            </a:r>
            <a:r>
              <a:rPr lang="es-MX" sz="11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práticos</a:t>
            </a:r>
            <a:r>
              <a:rPr lang="es-MX" sz="11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da </a:t>
            </a:r>
            <a:r>
              <a:rPr lang="es-MX" sz="11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oclusão</a:t>
            </a:r>
            <a:r>
              <a:rPr lang="es-MX" sz="11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 1ª ed. São Paulo: CID Editora; 2003</a:t>
            </a:r>
            <a:endParaRPr lang="es-MX" sz="11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14" name="Conector recto 109"/>
          <p:cNvCxnSpPr/>
          <p:nvPr/>
        </p:nvCxnSpPr>
        <p:spPr>
          <a:xfrm>
            <a:off x="395536" y="3248036"/>
            <a:ext cx="8352928" cy="0"/>
          </a:xfrm>
          <a:prstGeom prst="line">
            <a:avLst/>
          </a:prstGeom>
          <a:ln w="28575" cap="flat" cmpd="sng" algn="ctr">
            <a:solidFill>
              <a:schemeClr val="bg1"/>
            </a:solidFill>
            <a:prstDash val="dot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63526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 cstate="print"/>
          <a:srcRect l="35330" t="22680" r="18778" b="1552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AutoShape 14" descr="data:image/jpeg;base64,/9j/4AAQSkZJRgABAQAAAQABAAD/2wCEAAkGBhISEBQUExQVFBUUGBQWFBUYFBgVFBgVFBQXGBQUGBQaHCYeGBkjGhQYIC8gIycpLCwsGB4xNTAqNSYrLCkBCQoKDgwOGg8PGiwfHCQtLCwsLCwpKSwsLCwqLCwpLCkpLCwpNSwsLCksKSkpLCksLCwpLC0sLCksLCkpLCkpLP/AABEIALUBFgMBIgACEQEDEQH/xAAbAAEAAwEBAQEAAAAAAAAAAAAABAUGAwIBB//EAEgQAAIBAgMECAEIBwYEBwAAAAECAAMRBBIhBTFBYQYTIlFxgZGhMhQjUnKCkrHBFUJzwtHh8DM0U2KTohYkQ9IXVGNkg7Lx/8QAGgEBAAMBAQEAAAAAAAAAAAAAAAIDBAEFBv/EACsRAQACAgECBAYCAwEAAAAAAAABAgMRIQQxEiIyQRMjUWFxgdHwM6GxFP/aAAwDAQACEQMRAD8A/cYiICIiAiIgIiICJFxe0qdMgMSWPwooLOeYVbm3PdOH6epj4w9K/GojIngX+EeZnPFDupWMTyjgi4IIO4jUes9TrhEjYvaVKlbrKiJfdmYLfvOvCd6dQMAVIIOoINwR3g8Y2PUREBEh4va1Om2Uks+/IitUe3eVUEgczYTwm26VwrE0ydAKitTue5SwAY8gTObh3Up8RE64REQEREBERAREQEREBERAREQEREBERAREQEREBKnHbWJzLSIAU5XqnVVbiqj9d/YcbkZZ76QYllpZUJD1WFNWG9Qbl3HNUViOYEqMXsxnoKlIhDTN0XcpABAW/Dfv/jKcl5jiFlKxPMvoq6MKIYlj26h1ZiO9/wCgOAE80sTWR7uwy8RvFjPlLbj01yPSIYaC24+mk5HEYiqdFIB4W09d0omY+vK2E2lQok6IEJ/Wps1InxNMi/nPq410bKlYkj/p1rFTyWqBmHic3hPC7LqBbqFzcQSQJw+RVTcOpHPS3red3aHIiJesLtX55y4yu7WdSe1TVRakt9xUi7Ai4Jc9xtPGCykmi5pEm5AANNj3mmdAea5SeJme6RUAqrUUkmiO13tSv2x9n4h4EcZP2dtchbMMw4Eb/wCc5FueUprxuFuMbiV3pSqfVdqbfdYEf7pX0sUHX5+o5f8AXpBuqVTxXKliy9xYsCJY4fHo24+s9YzZlKstnUN3EGzDmGGolvMxxKriO8K3D7Zo0wVp01QX1AUKCe82Gpko7RDqQVBB3gjMpHMGVGK2Y+HN1JqIe8ajkbb/ABkyjiVZbjfbcJVFrdpWTEd4d6RKWOHa1t9ByeqbkjG5pHut2f8ALxFts/aKVlutwQbOh0dG4qy8D7HeCQQZU0cCxuRpx1nVsBch1bq6qiwqAA3H0XXc6cju3gg6y2lpjuhaIldxM21fFqPnKyb/APp0uHIsTbzB8Zz/AEiwN0rPm3gVcrU3P0TlUFL7rru32O6T+LVH4ctREj7Pxoq01caZhqDvBGjKeYIIPhJEtVkREBERAREQEREBERAREQEREBERAREQKHblS9emv0UqN5syIp9M485NwyjKBK3aYvjH5UqA9alY/uiWeFGnlM/e8rp9MOuQQxtPU8st5OVaM1YyJicUbb5NrUtJUVt8qstqg06udyGGhBBHI6GVfR6ochptq1Ish+wSv4AGWW5/aV+zaf8AzuIHAuD96mv5zOvavAUgy6jdJ4wwG7ScNnUrLJs10jhmtPLwyXFjqJEwWHCMwtv1B5SdPlp2YR2+zyUE9T4TOy48MZm9tov6o8fHvl7WqG+kzeNbUnnKMk74X0hb9FK5vUQ/5ag8Wure6X8WM0MzHR9f+ZP7HX/V0/AzTzRinyqsnqIiJYrIiICIiAiIgIiICIiAiIgIiICIiBQ7Wp5cSjf4lJl86Thh7VH9DJ+HOkj9JqdqIqjfQYVfsAFao/02f0E6YN73Ezzxdb3qlRESxB4q7pSYpe1LypulFjm7XhKsiyivde2PGRdhdrF4hv8AOF+6ig+95LrYlaVNqjbkBY+AF/4SH0TwzKgZvicl2+sxufcyj3X+zaYdLCdp8pjSfZriOGWe77Pk+z5OuE5uJ7M41DIy7CLi69gTM7Xa7DxlltOuNwlbh7F7n4VBZjyAufYTNady0VjULvosl3rPwHV0h9hS7f7qpHlNDK3o9himGTN8TXqN9aqS5Hlmt5SymykarDNed2IiJNEiIgIiICIiAiIgIiICIiAiIgIiDA8VVVlKtYgggg8QdCJn9itl7BNzSY0WPE5LZGPihQ+JM9dICw1ADcr2PkZnNi48Li2UXtWUHKdCtWly5od/HJMuW/MN1On+VN4lu59tOdGpedSJdE7Y3h90oMal3MvaraSk2ie0TfSVZFlGT6QY1GrUsPf4mzv4J8C+ba/Zmp2bT9p+cfo6piXfEJf470/qrovqB7z9A6M44VqYNipHZZeIYbxKKz5mrJjmtYlp0Ok+zzTGk9TZDDJET40D4TK7HYq15LqPYSnx3alN5W0hWYusSfGdMLQV8lHjVN35UU7VQn62ifbnHG5aas7GwUXN+UgdGxnc16pyl9EU8EG4AcTxMpjieWqmPx70/TAZ9kfBgZZIm+Hn2jU6VFTpVh1q9Uetzdrdh65WyOEdg4p5SoZgC17a90sq9fLl7LNmYL2Re1/1j3KLb5V1sDVO0KdYKvVLQq0i2ft5qlSk4smXcOqte/EaTI4TY1ag9ClV1xDYig7MmIrVOuSkHFWu1NlVadwwuLtvFzos6422K22lOitV1qKGenTsUOYNUqimtwNwzMNTwMsZ+e0+h2M6qkrLScoMOUz4hz1bUca1Z7NkJbrKZRS1rjJY3EuujfR7EUa2eoy6U6iVGV2b5Q7VQ1Ou6kDKyqGHH+0IvZRAvW2mgxAoWbO1NqoOU5CquqNZt2YF105iS5+fYjobjSSymlnyVUeoa1RWr5sVRqgNZCUDU6bUzvy3AGZQBNh0ewLUcNTpsuUqD2RVeuFuxOUVXAZgL9wA3AAAQLGIiAiIgIiICIiAiIgIiIFPtQg3HHumM27SFOpSxA0NN1v9UnK4PeLMZsts4brBocrrrTfgD3N3qdxEyu2z12EqGxVrOrLxV1urL5EfhMeSd7h63S23Xwy2OEqggEcRJbbpj+jO0i1CmeQ9xf8AOaL5abTuPLGnn3pMS6VhrMh002mKdB7HtP2F8W0/OXOO2qQGIsPfdPzTaWIfEYqkjEt2mbyXTd4n2lNssTOoaMGKbWjbR7K6PUupUFb9kbySd3t5SfsGj8mxOXMclYaZjch0FwLnU3UNv7pMpJaw8gP4Su6Q3VUqDfTdH8gwzD0JjWo3D08keOJr9W2Vp0Dymw9Q2GskHEEcZZXK8SarA1ZxrVtZAbGGDjNInNDsVd61XSQazG57pxxmLYDQ28pjtr7ZqkkZjbXdpKpyxtbXHMvXSjEPWr0sMhHaOd+NlXdcePDlLvZtTC0DY1UDDRszDNccD3eG6UXROiHxVZ/8NadMehZvc+01NLaNRqvVUrswsXN7JTXgWPf3CSrMb8Ut8RNcWo495XuG6S4QD+3pffEmYPbNCq2WnVR2teysCbC2vuJ2wjXUaluffO83x2eNbuzTdLRQbFnEnsUa2RWSm3ZpDC0a7F9Tu6066X0sL6Sx210koYXJ1zEF72CqWaykBmyjWwzDdrrIW0Og+HrGqajVT1zOzjPYXqUBQawtp82qgHeMuhF2vM2n0cp12pMzVkelcK9Os9JyrZS6OyEZlYopIPEC1p1FwXplhiSLuLdYBek65mo1lo1ES4uzCpURbDeWFrzwellPrAO2AKbuyGhV60sK60Qq6ZdHuDv3qdF1PKr0Cw73DtVYHrzbrLWOJqrVqMCoBB62mjgg9kqLaaT3U6FUWtmqV2Ipild6pckCqtW7FgcxzquhuLDLa2kC22XtOniKK1aRuj3sbWOhKsCO8EEeUlyHsnZSYekKdPNlDOwzMWN3cu2p4XYyZAREQEREBERAREQEREBERAptr5wGy77aeMzmIuetBFutpLVt/mX5up+CHzmj2wDbQ2MpNqXzYcneeupn7VIuPelPMvPzHoYJ1qVT0Mb5gKf1Sy/dYgewE1hGkx3ROp26691Qn7yqfxvNi/w+UjT3RzxrJMKHar2RjyMxOxgDjgbfBTJ9X/lNnt/+xbwmJ2Q4+U4g/Qop7ljK692rpo3aG12PhkqWesodql2GYXyofgVfo6WJI1ueU47cRhha9NiWakWAY72RlzUyedjY81kjBbsu7IlKxO6/Vrp/XdOfSBuzih/6NEk87VZOlt7graZy7W+y6maih71X3E64quFW5kfYp+Yp/VX8BKzbWN1PLd4xM8Mnh3aXzFbU46Ac5LwWMDAXsL7iN0xWDwgxbtUqvloISAL2DEGxY9+ug8JPeguFtVpNmobnVWzKO9l+iy7z3i/KR8Pu1/8Anma/dsMVh7rMFtylZz4/jP0PDtmQX/rnMh0kwgzExaO0s+OfZ56HMFw1epxNSoSfq2H4CWVDNSw9FR8df56s1tSXN1HgFt6Sj2Q9tnVrca1VfVrS8x+JJxqoDYIoHoLAe07e2ohryx5Yj+8N3s0fNjwkuRsB8A5yTPUp6YeNbuRESaJERAREQEREBERAREQEREBERAREQKHb1MkXlRiqVkUncleiw8HY0z7VJebWdgdBeZ/amIbq6q8BT6y/Om4f90CeVkn5rfj9MKPY7ZMfWTdcI3oSp/ETasezMTiuztb61NreTKfzmzB7M77yn1Pr2z3SF/mz5TE7H+PHfs098wmy6RHsmZDYy/309/Ur63/jKq+6/pfU3WdM1RbHMmveN1h52AkTbr6Yy24U8OB9xz+clNTC13N9XLDlZTrIHSO3V4w8CKAHlR/nOY+8o4vVDQbLXLh05IPwmP6VYwhHtv3L4nQe5mvVrUF+qPwmC2zUvVop9Ksnsc35Sf0hVijd/wBrrY2GVSqkDJh1pqAfhNZxe5HHKov4kSdtPDoWDgdmqerrD9ViwPV1Lbg1+yTzEgYdGNDMuhatVdvBbIPZZZ43+61Lb2ptUA7mpWYEeYkfF5mjLafHuPZ66KVD8nyMbmkzUjff82bKfu5ZF6SppedtjPbE4heDdXVH/wAiW/cnPpOOzO2UXjWWf73U2x6V8IqfSxVvWtL+uifKSWIvmJ56mUXRx70qPPFEjyrSxp4YfKqjm5uwA9f5SGXvDRl9vw/Q8H8IkiRsEOyJJnsU9MPGt3IiJNEiIgIiICIiAiIgIiICIiAiIgIiIGb6Q1GU3B3a8uchLW61HpFbGpSe32lIt+ct9qOL2IvK3AtnqB7WK6Hmp/nPIy/5G+noY/E1L4zDVPp0hfxNMH8puKR7PlMPtVcjYY/QqPS9GemPym0w1S9MHlJT3WdRz4Z+zO9JalkMyew1JpYpu+tSXzAH8Zo+ljWWU3RihmpIOFbFn7qML+yGQr2lf0/HLX0q+arUUbwxO7gW3ehPtK/pP/Y4ruDUfTqlllhafbLbs9zbjv0PvIvSXDE0MQO9KTeiuv7oleLmZRx8Whb1h8x9kfhMDiT/AM1h/wBt+403tFg2HQjiin/aJg8f2cXh/wBunuCJb7q8Pr/a5wl+rp5dNat/E1nBH4S2FNclU3zE06uvcAhFvCQNmJ2CtrgVK68wbhgfRpMqAJhquvaKMByuctveUb86zJ3n8uWx/wC8k/8At8Nf0M5dLaoCjlr6STs5LYysPopRX7qESi6f4k5GA32yjxfQe5l090LxvJ+o/wCOnRVPmsD3vVZ//s9/aTtm3bEEk6BtO6x4WnvZeHAq0U4YegzHkSoRfPU+k7bNT5zsqbMe7d3yrL6oXZp519m5wJ7MkyPhFsu4+k73ntU9MPGt3fYlJtbpH8nxNKk/VKlWnWfrKlbq7NSNMZAuQg361TfMNA2mgvG2P03o1KK1KpSkzAPlDPUGRqxoo+fItwXFt2lxeTRaSJU/8V4TO9MVlL0yqsi3Z7s+QBVAJftaHLexGtp3Tb1A1RSFQZ23CxsTkz5M1rZ8hzZL5sutrQJ8REBERAREQEREBERAREQERECk2vS48eErTiArKMwBPDvlptUm+kym2qbZw3CwA8RPGzz8x6OKN1QOl9G1OuQP7GstYfVfJUJ9Q/pNDs6qDSBBuOHgd0ibQoZgjt8FamKNXuDHWix+0Sv2xKvovjDTDYepo9LTXeUGitzsLA/zk+8bWWjxY4+yJ0xxOVSx4An0EdGMGU6pSLGjQNQ8qtc5RfmAz+kj7WK4nGrSGqJapV7siG4B+swA8AZbYetkoPVOhxFTMv7OmMtP17TeYkbeWq2seHH+eE3BkNVJsw6u6qTuPP8ArlJeOQsgB1zpUT7QAdfwecMC+YDuIt+UmvSurKrXZWV1GmjLrl89R5yrFbVuVU8TEoPRjE58Ii8ad6beKGw9rHzmZ6T08tRX+i9NvRx+RlzTqjD4q40o4mxB4LU4X8d3iBIXTjCkUXPIm/hrLpjnSUx4cm/aeU2hfPXUcHpVV8HQq3uqyU9ACkFIuzVKQJ71NYfwleCespn/ABcOwPihRhLLD2yIe6rQJ+/b8TK7RrIszRqz7sVb4jFv31Av3UH8ZmdrfP46lT4Butb6tP4fViPSX+Cx60TjVchSjdZqQLq4AuL7wCvvKLZGAeoXqHsvijlTvSgu9+RtfzYSyeOXK1+ZNp7R/C3pVQtCrWY61zZO/q0uF9Tc+c+bH2Nh2OZqVFydWLUUJudTckXJ8Z62gEqVFT9WkoyqD3aKo8gJZbNohbWFr75k+JPi4Qt5omZXuE6NYNlB+S4f/Qp/9s7f8K4L/wArh/8AQp/9smYJLKJJn0FPTDyrd1diNkFsTTrioy9XTq0ggVSpFUoWJJF73pJax/V5yj/8PKeRU+UVtEamWApBiprrXU6oQCtRe7cTe+k1sSSLMp0GpinVpGrUelUYstOolF1pkuXOU9WGNmNwWYlbC1p2wfQ2nTqK3WVXVai1gjsGvXWh1PWl7ZiSupF7ZiTNBEBERAREQEREBERAREQEREBERApNuE5dJn8JULXV7EetptK+GDb5FXY6DcBPNzdNa9tw1480VjSmZVZTTYXUixXgQZj+mOAZKavZs61ECVwdWQg3DW3PYWPBt/Ifpn6OEibV2AtZFU7gwb0BH5zuHBelo3zCyM8RPD8/2ZsQ5MoVgKhLV6pvmqAMwVFPgAL7gOcmbTwNR6ijLZVAAA3Dl+A8pvKGylVVXuFp6bZoMhPT5J7pW6qLSy2FwhUAd0kDCHrA4Oo0PPumi/RwnwbNF5COkvCPx6srtTZq1FKEdh9QfoVCdfBWOo7jfvEy3SCpiAEw1WzBxbrtQSgIz3S1s4W+t7Gfqf6NGtwCDpaQdodGkqZTrdDdb6+Ivv8A/wAmiuG2uUq9TXURLNPhb10QDSlSqf77Io9L+kkYbAXV1tbNex7uIPqLzUYTZCoNBroCd5IGgF+Qnqvs66kDeRaVX6a9rbcv1MWl+T4LCNjMfUq1VzKhAsoJB6vu5Ftde+a50y5txqOLckUahAfHUniZoNldHEoKQo1O8+/4zo2w1JvJ5cOS+/p/HH++/wCZJ6mO3syOH2Tku9iXOuuouZZ7Npte7TQLssAWnqns+0ojo7725PURKThd07Tyi2E9T1qxqNMMzuSIiScIkNtqIM981kzXNtDl+Kx5Wnn9N0de2NLk+AbKTpwvAnRIFPblEkjNaxtcqQL8mtYz1+maP0xoCfIW/jAmxI1baNNQpJ0YXUgEgjS27vzCeG2tSH649zfwsNeXfwgTIkL9L0vpj0N+WluPDv4Xnz9NUb2zi97bja5JFr2tfT013QJ0TjhsUtQErqAbbiN3jw1iB2iIgIiICIiAiIgIiICIiAiIgIiICIiAiIgIiICIiAiIgR/kNO7HIt20Y23jnPFXZdJicyKc2h563184iB9GzaWoyLY7xbQ6EfgSPOeX2VRO+munLlb8oiB1+RppcA23X1tu3d24ek5jZdIW7C6ajTdEQPlLZVJbWQabidTfvv8A1aF2RRBuKa3vfdx758iBIoYZUFlFhvtERA/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7150" y="-1362962"/>
            <a:ext cx="4381500" cy="2857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52" name="4 Rectángulo"/>
          <p:cNvSpPr/>
          <p:nvPr/>
        </p:nvSpPr>
        <p:spPr>
          <a:xfrm>
            <a:off x="107504" y="6259378"/>
            <a:ext cx="8964488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opperplate Gothic Light" pitchFamily="34" charset="0"/>
                <a:cs typeface="Vijaya" pitchFamily="34" charset="0"/>
              </a:rPr>
              <a:t>Componentes del sistema masticatorio</a:t>
            </a:r>
            <a:endParaRPr lang="es-ES" sz="14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opperplate Gothic Light" pitchFamily="34" charset="0"/>
              <a:cs typeface="Vijaya" pitchFamily="34" charset="0"/>
            </a:endParaRPr>
          </a:p>
          <a:p>
            <a:pPr algn="ctr"/>
            <a:r>
              <a:rPr lang="es-ES" sz="1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Vijaya" pitchFamily="34" charset="0"/>
                <a:cs typeface="Vijaya" pitchFamily="34" charset="0"/>
              </a:rPr>
              <a:t>M en C. Elena Saraí Baena Santillán</a:t>
            </a:r>
            <a:endParaRPr lang="es-ES" sz="16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Vijaya" pitchFamily="34" charset="0"/>
              <a:cs typeface="Vijaya" pitchFamily="34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0" y="943744"/>
            <a:ext cx="9144000" cy="4787806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20000">
                <a:schemeClr val="bg1">
                  <a:alpha val="80000"/>
                </a:schemeClr>
              </a:gs>
              <a:gs pos="46000">
                <a:schemeClr val="bg1"/>
              </a:gs>
              <a:gs pos="74000">
                <a:schemeClr val="bg1">
                  <a:alpha val="77000"/>
                </a:schemeClr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dirty="0" smtClean="0">
                <a:solidFill>
                  <a:schemeClr val="bg1"/>
                </a:solidFill>
              </a:rPr>
              <a:t>Nivel del niño</a:t>
            </a:r>
          </a:p>
          <a:p>
            <a:r>
              <a:rPr lang="es-ES" dirty="0" smtClean="0">
                <a:solidFill>
                  <a:schemeClr val="bg1"/>
                </a:solidFill>
              </a:rPr>
              <a:t>Añadir fantasía</a:t>
            </a:r>
          </a:p>
          <a:p>
            <a:r>
              <a:rPr lang="es-ES" dirty="0" smtClean="0">
                <a:solidFill>
                  <a:schemeClr val="bg1"/>
                </a:solidFill>
              </a:rPr>
              <a:t>No extenderse ni dar información excesiva</a:t>
            </a:r>
          </a:p>
          <a:p>
            <a:r>
              <a:rPr lang="es-ES" dirty="0" smtClean="0">
                <a:solidFill>
                  <a:schemeClr val="bg1"/>
                </a:solidFill>
              </a:rPr>
              <a:t>Realizar adecuaciones</a:t>
            </a:r>
            <a:endParaRPr lang="es-ES" dirty="0">
              <a:solidFill>
                <a:schemeClr val="bg1"/>
              </a:solidFill>
            </a:endParaRPr>
          </a:p>
        </p:txBody>
      </p:sp>
      <p:grpSp>
        <p:nvGrpSpPr>
          <p:cNvPr id="6" name="Agrupar 38"/>
          <p:cNvGrpSpPr/>
          <p:nvPr/>
        </p:nvGrpSpPr>
        <p:grpSpPr>
          <a:xfrm>
            <a:off x="2514599" y="2577262"/>
            <a:ext cx="507995" cy="724271"/>
            <a:chOff x="5897204" y="3094116"/>
            <a:chExt cx="250010" cy="724271"/>
          </a:xfrm>
        </p:grpSpPr>
        <p:sp>
          <p:nvSpPr>
            <p:cNvPr id="8" name="Triángulo isósceles 7"/>
            <p:cNvSpPr/>
            <p:nvPr/>
          </p:nvSpPr>
          <p:spPr>
            <a:xfrm>
              <a:off x="6042940" y="3094116"/>
              <a:ext cx="104274" cy="76200"/>
            </a:xfrm>
            <a:prstGeom prst="triangl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cxnSp>
          <p:nvCxnSpPr>
            <p:cNvPr id="9" name="Conector recto 8"/>
            <p:cNvCxnSpPr/>
            <p:nvPr/>
          </p:nvCxnSpPr>
          <p:spPr>
            <a:xfrm rot="5400000">
              <a:off x="5555098" y="3474692"/>
              <a:ext cx="685801" cy="1590"/>
            </a:xfrm>
            <a:prstGeom prst="line">
              <a:avLst/>
            </a:prstGeom>
            <a:ln w="3175" cap="flat" cmpd="sng" algn="ctr">
              <a:solidFill>
                <a:schemeClr val="tx1">
                  <a:lumMod val="95000"/>
                  <a:lumOff val="5000"/>
                  <a:alpha val="43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12700" dir="1440000" rotWithShape="0">
                <a:schemeClr val="tx1">
                  <a:lumMod val="65000"/>
                  <a:lumOff val="35000"/>
                  <a:alpha val="38000"/>
                </a:scheme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" name="Conector recto 9"/>
          <p:cNvCxnSpPr/>
          <p:nvPr/>
        </p:nvCxnSpPr>
        <p:spPr>
          <a:xfrm rot="5400000">
            <a:off x="4447160" y="3930431"/>
            <a:ext cx="1403397" cy="1588"/>
          </a:xfrm>
          <a:prstGeom prst="line">
            <a:avLst/>
          </a:prstGeom>
          <a:ln w="3175" cap="flat" cmpd="sng" algn="ctr">
            <a:solidFill>
              <a:schemeClr val="bg1">
                <a:lumMod val="85000"/>
                <a:alpha val="43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dist="12700" dir="1440000" rotWithShape="0">
              <a:schemeClr val="tx1">
                <a:lumMod val="65000"/>
                <a:lumOff val="35000"/>
                <a:alpha val="38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109"/>
          <p:cNvCxnSpPr/>
          <p:nvPr/>
        </p:nvCxnSpPr>
        <p:spPr>
          <a:xfrm rot="5400000">
            <a:off x="3079007" y="1698183"/>
            <a:ext cx="1403397" cy="1588"/>
          </a:xfrm>
          <a:prstGeom prst="line">
            <a:avLst/>
          </a:prstGeom>
          <a:ln w="3175" cap="flat" cmpd="sng" algn="ctr">
            <a:solidFill>
              <a:schemeClr val="bg1">
                <a:lumMod val="85000"/>
                <a:alpha val="43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dist="12700" dir="1440000" rotWithShape="0">
              <a:schemeClr val="tx1">
                <a:lumMod val="65000"/>
                <a:lumOff val="35000"/>
                <a:alpha val="38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2" name="Agrupar 77"/>
          <p:cNvGrpSpPr/>
          <p:nvPr/>
        </p:nvGrpSpPr>
        <p:grpSpPr>
          <a:xfrm rot="10800000">
            <a:off x="0" y="2653461"/>
            <a:ext cx="9180512" cy="762001"/>
            <a:chOff x="-52298" y="2362199"/>
            <a:chExt cx="9159884" cy="762001"/>
          </a:xfrm>
        </p:grpSpPr>
        <p:grpSp>
          <p:nvGrpSpPr>
            <p:cNvPr id="13" name="Agrupar 31"/>
            <p:cNvGrpSpPr/>
            <p:nvPr/>
          </p:nvGrpSpPr>
          <p:grpSpPr>
            <a:xfrm>
              <a:off x="-52298" y="2362199"/>
              <a:ext cx="9159884" cy="762001"/>
              <a:chOff x="4633905" y="2895603"/>
              <a:chExt cx="4508042" cy="762001"/>
            </a:xfrm>
          </p:grpSpPr>
          <p:grpSp>
            <p:nvGrpSpPr>
              <p:cNvPr id="16" name="Agrupar 31"/>
              <p:cNvGrpSpPr/>
              <p:nvPr/>
            </p:nvGrpSpPr>
            <p:grpSpPr>
              <a:xfrm>
                <a:off x="4633905" y="2895603"/>
                <a:ext cx="4508042" cy="762000"/>
                <a:chOff x="4633904" y="2819404"/>
                <a:chExt cx="4508042" cy="762000"/>
              </a:xfrm>
              <a:solidFill>
                <a:schemeClr val="tx1">
                  <a:lumMod val="85000"/>
                  <a:lumOff val="15000"/>
                </a:schemeClr>
              </a:solidFill>
            </p:grpSpPr>
            <p:sp>
              <p:nvSpPr>
                <p:cNvPr id="18" name="Rectángulo 17"/>
                <p:cNvSpPr/>
                <p:nvPr/>
              </p:nvSpPr>
              <p:spPr>
                <a:xfrm>
                  <a:off x="4633904" y="2895604"/>
                  <a:ext cx="4508042" cy="685800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50000">
                      <a:schemeClr val="tx1">
                        <a:lumMod val="85000"/>
                        <a:lumOff val="15000"/>
                      </a:schemeClr>
                    </a:gs>
                  </a:gsLst>
                  <a:lin ang="16200000" scaled="0"/>
                  <a:tileRect/>
                </a:gradFill>
                <a:ln>
                  <a:noFill/>
                </a:ln>
                <a:effectLst>
                  <a:innerShdw blurRad="114300" dist="50800" dir="4920000">
                    <a:schemeClr val="tx1">
                      <a:lumMod val="95000"/>
                      <a:lumOff val="5000"/>
                      <a:alpha val="50000"/>
                    </a:schemeClr>
                  </a:inn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_tradnl"/>
                </a:p>
              </p:txBody>
            </p:sp>
            <p:sp>
              <p:nvSpPr>
                <p:cNvPr id="19" name="Triángulo isósceles 18"/>
                <p:cNvSpPr/>
                <p:nvPr/>
              </p:nvSpPr>
              <p:spPr>
                <a:xfrm>
                  <a:off x="6042947" y="2819404"/>
                  <a:ext cx="104274" cy="76200"/>
                </a:xfrm>
                <a:prstGeom prst="triangl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_tradnl"/>
                </a:p>
              </p:txBody>
            </p:sp>
          </p:grpSp>
          <p:cxnSp>
            <p:nvCxnSpPr>
              <p:cNvPr id="17" name="Conector recto 16"/>
              <p:cNvCxnSpPr/>
              <p:nvPr/>
            </p:nvCxnSpPr>
            <p:spPr>
              <a:xfrm rot="5400000">
                <a:off x="5555104" y="3313909"/>
                <a:ext cx="685801" cy="1590"/>
              </a:xfrm>
              <a:prstGeom prst="line">
                <a:avLst/>
              </a:prstGeom>
              <a:ln w="3175" cap="flat" cmpd="sng" algn="ctr">
                <a:solidFill>
                  <a:schemeClr val="tx1">
                    <a:lumMod val="95000"/>
                    <a:lumOff val="5000"/>
                    <a:alpha val="43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dist="12700" dir="1440000" rotWithShape="0">
                  <a:schemeClr val="tx1">
                    <a:lumMod val="65000"/>
                    <a:lumOff val="35000"/>
                    <a:alpha val="38000"/>
                  </a:scheme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Rectángulo redondeado 13"/>
            <p:cNvSpPr/>
            <p:nvPr/>
          </p:nvSpPr>
          <p:spPr>
            <a:xfrm rot="10800000">
              <a:off x="2819400" y="2514599"/>
              <a:ext cx="3315565" cy="533400"/>
            </a:xfrm>
            <a:prstGeom prst="roundRect">
              <a:avLst>
                <a:gd name="adj" fmla="val 7223"/>
              </a:avLst>
            </a:prstGeom>
            <a:gradFill>
              <a:gsLst>
                <a:gs pos="0">
                  <a:srgbClr val="E1E1E1"/>
                </a:gs>
                <a:gs pos="100000">
                  <a:schemeClr val="bg1"/>
                </a:gs>
                <a:gs pos="50000">
                  <a:schemeClr val="bg1"/>
                </a:gs>
              </a:gsLst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_tradnl" sz="2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entury Gothic"/>
                  <a:cs typeface="Century Gothic"/>
                </a:rPr>
                <a:t>Glándulas salivales</a:t>
              </a:r>
            </a:p>
          </p:txBody>
        </p:sp>
        <p:cxnSp>
          <p:nvCxnSpPr>
            <p:cNvPr id="15" name="Conector recto 14"/>
            <p:cNvCxnSpPr/>
            <p:nvPr/>
          </p:nvCxnSpPr>
          <p:spPr>
            <a:xfrm rot="5400000">
              <a:off x="6173814" y="2741585"/>
              <a:ext cx="609601" cy="3230"/>
            </a:xfrm>
            <a:prstGeom prst="line">
              <a:avLst/>
            </a:prstGeom>
            <a:ln w="3175" cap="flat" cmpd="sng" algn="ctr">
              <a:solidFill>
                <a:schemeClr val="tx1">
                  <a:lumMod val="95000"/>
                  <a:lumOff val="5000"/>
                  <a:alpha val="43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12700" dir="1440000" rotWithShape="0">
                <a:schemeClr val="tx1">
                  <a:lumMod val="65000"/>
                  <a:lumOff val="35000"/>
                  <a:alpha val="38000"/>
                </a:scheme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39 Rectángulo"/>
          <p:cNvSpPr/>
          <p:nvPr/>
        </p:nvSpPr>
        <p:spPr>
          <a:xfrm>
            <a:off x="3923928" y="1357318"/>
            <a:ext cx="50040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rgbClr val="C00000"/>
              </a:buClr>
              <a:buFont typeface="Arial" pitchFamily="34" charset="0"/>
              <a:buChar char="•"/>
            </a:pPr>
            <a:r>
              <a:rPr lang="es-MX" dirty="0" smtClean="0"/>
              <a:t>La producción de saliva  ayuda a diluir el bolo alimenticio y lo transforma en un líquido espeso, preparándolo para la deglución</a:t>
            </a:r>
            <a:endParaRPr lang="es-MX" dirty="0"/>
          </a:p>
        </p:txBody>
      </p:sp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87624" y="709246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Rectángulo redondeado 89"/>
          <p:cNvSpPr/>
          <p:nvPr/>
        </p:nvSpPr>
        <p:spPr>
          <a:xfrm>
            <a:off x="323528" y="349206"/>
            <a:ext cx="4248472" cy="533400"/>
          </a:xfrm>
          <a:prstGeom prst="roundRect">
            <a:avLst>
              <a:gd name="adj" fmla="val 7223"/>
            </a:avLst>
          </a:prstGeom>
          <a:gradFill>
            <a:gsLst>
              <a:gs pos="0">
                <a:srgbClr val="E1E1E1"/>
              </a:gs>
              <a:gs pos="100000">
                <a:schemeClr val="bg1"/>
              </a:gs>
              <a:gs pos="50000">
                <a:schemeClr val="bg1"/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/>
                <a:cs typeface="Century Gothic"/>
              </a:rPr>
              <a:t>Disolución de sustancias</a:t>
            </a:r>
          </a:p>
        </p:txBody>
      </p:sp>
      <p:sp>
        <p:nvSpPr>
          <p:cNvPr id="23" name="40 Rectángulo"/>
          <p:cNvSpPr/>
          <p:nvPr/>
        </p:nvSpPr>
        <p:spPr>
          <a:xfrm>
            <a:off x="395536" y="402161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es-MX" dirty="0" smtClean="0"/>
              <a:t>Lubricación de las estructuras orales para que se muevan con la mínima fricción posible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es-MX" dirty="0" smtClean="0"/>
              <a:t>Mayor eficiencia masticatoria</a:t>
            </a:r>
            <a:endParaRPr lang="es-MX" dirty="0"/>
          </a:p>
        </p:txBody>
      </p:sp>
      <p:pic>
        <p:nvPicPr>
          <p:cNvPr id="24" name="Picture 6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333" t="3904" r="3333" b="3003"/>
          <a:stretch>
            <a:fillRect/>
          </a:stretch>
        </p:blipFill>
        <p:spPr bwMode="auto">
          <a:xfrm>
            <a:off x="5652120" y="3301535"/>
            <a:ext cx="2218310" cy="2455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42 Rectángulo"/>
          <p:cNvSpPr/>
          <p:nvPr/>
        </p:nvSpPr>
        <p:spPr>
          <a:xfrm>
            <a:off x="2555776" y="5877272"/>
            <a:ext cx="6804248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05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Telles</a:t>
            </a:r>
            <a:r>
              <a:rPr lang="es-MX" sz="105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D, </a:t>
            </a:r>
            <a:r>
              <a:rPr lang="es-MX" sz="105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Hollweg</a:t>
            </a:r>
            <a:r>
              <a:rPr lang="es-MX" sz="105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H, </a:t>
            </a:r>
            <a:r>
              <a:rPr lang="es-MX" sz="105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Castellucci</a:t>
            </a:r>
            <a:r>
              <a:rPr lang="es-MX" sz="105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L. </a:t>
            </a:r>
            <a:r>
              <a:rPr lang="es-MX" sz="105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Prótese</a:t>
            </a:r>
            <a:r>
              <a:rPr lang="es-MX" sz="105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Total - Convencional e sobre Implantes. 2da ed. São Paulo: Ed. Santos; 2005</a:t>
            </a:r>
            <a:endParaRPr lang="es-MX" sz="105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034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 cstate="print"/>
          <a:srcRect l="35330" t="22680" r="18778" b="1552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AutoShape 14" descr="data:image/jpeg;base64,/9j/4AAQSkZJRgABAQAAAQABAAD/2wCEAAkGBhISEBQUExQVFBUUGBQWFBUYFBgVFBgVFBQXGBQUGBQaHCYeGBkjGhQYIC8gIycpLCwsGB4xNTAqNSYrLCkBCQoKDgwOGg8PGiwfHCQtLCwsLCwpKSwsLCwqLCwpLCkpLCwpNSwsLCksKSkpLCksLCwpLC0sLCksLCkpLCkpLP/AABEIALUBFgMBIgACEQEDEQH/xAAbAAEAAwEBAQEAAAAAAAAAAAAABAUGAwIBB//EAEgQAAIBAgMECAEIBwYEBwAAAAECAAMRBBIhBTFBYQYTIlFxgZGhMhQjUnKCkrHBFUJzwtHh8DM0U2KTohYkQ9IXVGNkg7Lx/8QAGgEBAAMBAQEAAAAAAAAAAAAAAAIDBAEFBv/EACsRAQACAgECBAYCAwEAAAAAAAABAgMRIQQxEiIyQRMjUWFxgdHwM6GxFP/aAAwDAQACEQMRAD8A/cYiICIiAiIgIiICJFxe0qdMgMSWPwooLOeYVbm3PdOH6epj4w9K/GojIngX+EeZnPFDupWMTyjgi4IIO4jUes9TrhEjYvaVKlbrKiJfdmYLfvOvCd6dQMAVIIOoINwR3g8Y2PUREBEh4va1Om2Uks+/IitUe3eVUEgczYTwm26VwrE0ydAKitTue5SwAY8gTObh3Up8RE64REQEREBERAREQEREBERAREQEREBERAREQEREBKnHbWJzLSIAU5XqnVVbiqj9d/YcbkZZ76QYllpZUJD1WFNWG9Qbl3HNUViOYEqMXsxnoKlIhDTN0XcpABAW/Dfv/jKcl5jiFlKxPMvoq6MKIYlj26h1ZiO9/wCgOAE80sTWR7uwy8RvFjPlLbj01yPSIYaC24+mk5HEYiqdFIB4W09d0omY+vK2E2lQok6IEJ/Wps1InxNMi/nPq410bKlYkj/p1rFTyWqBmHic3hPC7LqBbqFzcQSQJw+RVTcOpHPS3red3aHIiJesLtX55y4yu7WdSe1TVRakt9xUi7Ai4Jc9xtPGCykmi5pEm5AANNj3mmdAea5SeJme6RUAqrUUkmiO13tSv2x9n4h4EcZP2dtchbMMw4Eb/wCc5FueUprxuFuMbiV3pSqfVdqbfdYEf7pX0sUHX5+o5f8AXpBuqVTxXKliy9xYsCJY4fHo24+s9YzZlKstnUN3EGzDmGGolvMxxKriO8K3D7Zo0wVp01QX1AUKCe82Gpko7RDqQVBB3gjMpHMGVGK2Y+HN1JqIe8ajkbb/ABkyjiVZbjfbcJVFrdpWTEd4d6RKWOHa1t9ByeqbkjG5pHut2f8ALxFts/aKVlutwQbOh0dG4qy8D7HeCQQZU0cCxuRpx1nVsBch1bq6qiwqAA3H0XXc6cju3gg6y2lpjuhaIldxM21fFqPnKyb/APp0uHIsTbzB8Zz/AEiwN0rPm3gVcrU3P0TlUFL7rru32O6T+LVH4ctREj7Pxoq01caZhqDvBGjKeYIIPhJEtVkREBERAREQEREBERAREQEREBERAREQKHblS9emv0UqN5syIp9M485NwyjKBK3aYvjH5UqA9alY/uiWeFGnlM/e8rp9MOuQQxtPU8st5OVaM1YyJicUbb5NrUtJUVt8qstqg06udyGGhBBHI6GVfR6ochptq1Ish+wSv4AGWW5/aV+zaf8AzuIHAuD96mv5zOvavAUgy6jdJ4wwG7ScNnUrLJs10jhmtPLwyXFjqJEwWHCMwtv1B5SdPlp2YR2+zyUE9T4TOy48MZm9tov6o8fHvl7WqG+kzeNbUnnKMk74X0hb9FK5vUQ/5ag8Wure6X8WM0MzHR9f+ZP7HX/V0/AzTzRinyqsnqIiJYrIiICIiAiIgIiICIiAiIgIiICIiBQ7Wp5cSjf4lJl86Thh7VH9DJ+HOkj9JqdqIqjfQYVfsAFao/02f0E6YN73Ezzxdb3qlRESxB4q7pSYpe1LypulFjm7XhKsiyivde2PGRdhdrF4hv8AOF+6ig+95LrYlaVNqjbkBY+AF/4SH0TwzKgZvicl2+sxufcyj3X+zaYdLCdp8pjSfZriOGWe77Pk+z5OuE5uJ7M41DIy7CLi69gTM7Xa7DxlltOuNwlbh7F7n4VBZjyAufYTNady0VjULvosl3rPwHV0h9hS7f7qpHlNDK3o9himGTN8TXqN9aqS5Hlmt5SymykarDNed2IiJNEiIgIiICIiAiIgIiICIiAiIgIiDA8VVVlKtYgggg8QdCJn9itl7BNzSY0WPE5LZGPihQ+JM9dICw1ADcr2PkZnNi48Li2UXtWUHKdCtWly5od/HJMuW/MN1On+VN4lu59tOdGpedSJdE7Y3h90oMal3MvaraSk2ie0TfSVZFlGT6QY1GrUsPf4mzv4J8C+ba/Zmp2bT9p+cfo6piXfEJf470/qrovqB7z9A6M44VqYNipHZZeIYbxKKz5mrJjmtYlp0Ok+zzTGk9TZDDJET40D4TK7HYq15LqPYSnx3alN5W0hWYusSfGdMLQV8lHjVN35UU7VQn62ifbnHG5aas7GwUXN+UgdGxnc16pyl9EU8EG4AcTxMpjieWqmPx70/TAZ9kfBgZZIm+Hn2jU6VFTpVh1q9Uetzdrdh65WyOEdg4p5SoZgC17a90sq9fLl7LNmYL2Re1/1j3KLb5V1sDVO0KdYKvVLQq0i2ft5qlSk4smXcOqte/EaTI4TY1ag9ClV1xDYig7MmIrVOuSkHFWu1NlVadwwuLtvFzos6422K22lOitV1qKGenTsUOYNUqimtwNwzMNTwMsZ+e0+h2M6qkrLScoMOUz4hz1bUca1Z7NkJbrKZRS1rjJY3EuujfR7EUa2eoy6U6iVGV2b5Q7VQ1Ou6kDKyqGHH+0IvZRAvW2mgxAoWbO1NqoOU5CquqNZt2YF105iS5+fYjobjSSymlnyVUeoa1RWr5sVRqgNZCUDU6bUzvy3AGZQBNh0ewLUcNTpsuUqD2RVeuFuxOUVXAZgL9wA3AAAQLGIiAiIgIiICIiAiIgIiIFPtQg3HHumM27SFOpSxA0NN1v9UnK4PeLMZsts4brBocrrrTfgD3N3qdxEyu2z12EqGxVrOrLxV1urL5EfhMeSd7h63S23Xwy2OEqggEcRJbbpj+jO0i1CmeQ9xf8AOaL5abTuPLGnn3pMS6VhrMh002mKdB7HtP2F8W0/OXOO2qQGIsPfdPzTaWIfEYqkjEt2mbyXTd4n2lNssTOoaMGKbWjbR7K6PUupUFb9kbySd3t5SfsGj8mxOXMclYaZjch0FwLnU3UNv7pMpJaw8gP4Su6Q3VUqDfTdH8gwzD0JjWo3D08keOJr9W2Vp0Dymw9Q2GskHEEcZZXK8SarA1ZxrVtZAbGGDjNInNDsVd61XSQazG57pxxmLYDQ28pjtr7ZqkkZjbXdpKpyxtbXHMvXSjEPWr0sMhHaOd+NlXdcePDlLvZtTC0DY1UDDRszDNccD3eG6UXROiHxVZ/8NadMehZvc+01NLaNRqvVUrswsXN7JTXgWPf3CSrMb8Ut8RNcWo495XuG6S4QD+3pffEmYPbNCq2WnVR2teysCbC2vuJ2wjXUaluffO83x2eNbuzTdLRQbFnEnsUa2RWSm3ZpDC0a7F9Tu6066X0sL6Sx210koYXJ1zEF72CqWaykBmyjWwzDdrrIW0Og+HrGqajVT1zOzjPYXqUBQawtp82qgHeMuhF2vM2n0cp12pMzVkelcK9Os9JyrZS6OyEZlYopIPEC1p1FwXplhiSLuLdYBek65mo1lo1ES4uzCpURbDeWFrzwellPrAO2AKbuyGhV60sK60Qq6ZdHuDv3qdF1PKr0Cw73DtVYHrzbrLWOJqrVqMCoBB62mjgg9kqLaaT3U6FUWtmqV2Ipild6pckCqtW7FgcxzquhuLDLa2kC22XtOniKK1aRuj3sbWOhKsCO8EEeUlyHsnZSYekKdPNlDOwzMWN3cu2p4XYyZAREQEREBERAREQEREBERAptr5wGy77aeMzmIuetBFutpLVt/mX5up+CHzmj2wDbQ2MpNqXzYcneeupn7VIuPelPMvPzHoYJ1qVT0Mb5gKf1Sy/dYgewE1hGkx3ROp26691Qn7yqfxvNi/w+UjT3RzxrJMKHar2RjyMxOxgDjgbfBTJ9X/lNnt/+xbwmJ2Q4+U4g/Qop7ljK692rpo3aG12PhkqWesodql2GYXyofgVfo6WJI1ueU47cRhha9NiWakWAY72RlzUyedjY81kjBbsu7IlKxO6/Vrp/XdOfSBuzih/6NEk87VZOlt7graZy7W+y6maih71X3E64quFW5kfYp+Yp/VX8BKzbWN1PLd4xM8Mnh3aXzFbU46Ac5LwWMDAXsL7iN0xWDwgxbtUqvloISAL2DEGxY9+ug8JPeguFtVpNmobnVWzKO9l+iy7z3i/KR8Pu1/8Anma/dsMVh7rMFtylZz4/jP0PDtmQX/rnMh0kwgzExaO0s+OfZ56HMFw1epxNSoSfq2H4CWVDNSw9FR8df56s1tSXN1HgFt6Sj2Q9tnVrca1VfVrS8x+JJxqoDYIoHoLAe07e2ohryx5Yj+8N3s0fNjwkuRsB8A5yTPUp6YeNbuRESaJERAREQEREBERAREQEREBERAREQKHb1MkXlRiqVkUncleiw8HY0z7VJebWdgdBeZ/amIbq6q8BT6y/Om4f90CeVkn5rfj9MKPY7ZMfWTdcI3oSp/ETasezMTiuztb61NreTKfzmzB7M77yn1Pr2z3SF/mz5TE7H+PHfs098wmy6RHsmZDYy/309/Ur63/jKq+6/pfU3WdM1RbHMmveN1h52AkTbr6Yy24U8OB9xz+clNTC13N9XLDlZTrIHSO3V4w8CKAHlR/nOY+8o4vVDQbLXLh05IPwmP6VYwhHtv3L4nQe5mvVrUF+qPwmC2zUvVop9Ksnsc35Sf0hVijd/wBrrY2GVSqkDJh1pqAfhNZxe5HHKov4kSdtPDoWDgdmqerrD9ViwPV1Lbg1+yTzEgYdGNDMuhatVdvBbIPZZZ43+61Lb2ptUA7mpWYEeYkfF5mjLafHuPZ66KVD8nyMbmkzUjff82bKfu5ZF6SppedtjPbE4heDdXVH/wAiW/cnPpOOzO2UXjWWf73U2x6V8IqfSxVvWtL+uifKSWIvmJ56mUXRx70qPPFEjyrSxp4YfKqjm5uwA9f5SGXvDRl9vw/Q8H8IkiRsEOyJJnsU9MPGt3IiJNEiIgIiICIiAiIgIiICIiAiIgIiIGb6Q1GU3B3a8uchLW61HpFbGpSe32lIt+ct9qOL2IvK3AtnqB7WK6Hmp/nPIy/5G+noY/E1L4zDVPp0hfxNMH8puKR7PlMPtVcjYY/QqPS9GemPym0w1S9MHlJT3WdRz4Z+zO9JalkMyew1JpYpu+tSXzAH8Zo+ljWWU3RihmpIOFbFn7qML+yGQr2lf0/HLX0q+arUUbwxO7gW3ehPtK/pP/Y4ruDUfTqlllhafbLbs9zbjv0PvIvSXDE0MQO9KTeiuv7oleLmZRx8Whb1h8x9kfhMDiT/AM1h/wBt+403tFg2HQjiin/aJg8f2cXh/wBunuCJb7q8Pr/a5wl+rp5dNat/E1nBH4S2FNclU3zE06uvcAhFvCQNmJ2CtrgVK68wbhgfRpMqAJhquvaKMByuctveUb86zJ3n8uWx/wC8k/8At8Nf0M5dLaoCjlr6STs5LYysPopRX7qESi6f4k5GA32yjxfQe5l090LxvJ+o/wCOnRVPmsD3vVZ//s9/aTtm3bEEk6BtO6x4WnvZeHAq0U4YegzHkSoRfPU+k7bNT5zsqbMe7d3yrL6oXZp519m5wJ7MkyPhFsu4+k73ntU9MPGt3fYlJtbpH8nxNKk/VKlWnWfrKlbq7NSNMZAuQg361TfMNA2mgvG2P03o1KK1KpSkzAPlDPUGRqxoo+fItwXFt2lxeTRaSJU/8V4TO9MVlL0yqsi3Z7s+QBVAJftaHLexGtp3Tb1A1RSFQZ23CxsTkz5M1rZ8hzZL5sutrQJ8REBERAREQEREBERAREQERECk2vS48eErTiArKMwBPDvlptUm+kym2qbZw3CwA8RPGzz8x6OKN1QOl9G1OuQP7GstYfVfJUJ9Q/pNDs6qDSBBuOHgd0ibQoZgjt8FamKNXuDHWix+0Sv2xKvovjDTDYepo9LTXeUGitzsLA/zk+8bWWjxY4+yJ0xxOVSx4An0EdGMGU6pSLGjQNQ8qtc5RfmAz+kj7WK4nGrSGqJapV7siG4B+swA8AZbYetkoPVOhxFTMv7OmMtP17TeYkbeWq2seHH+eE3BkNVJsw6u6qTuPP8ArlJeOQsgB1zpUT7QAdfwecMC+YDuIt+UmvSurKrXZWV1GmjLrl89R5yrFbVuVU8TEoPRjE58Ii8ad6beKGw9rHzmZ6T08tRX+i9NvRx+RlzTqjD4q40o4mxB4LU4X8d3iBIXTjCkUXPIm/hrLpjnSUx4cm/aeU2hfPXUcHpVV8HQq3uqyU9ACkFIuzVKQJ71NYfwleCespn/ABcOwPihRhLLD2yIe6rQJ+/b8TK7RrIszRqz7sVb4jFv31Av3UH8ZmdrfP46lT4Butb6tP4fViPSX+Cx60TjVchSjdZqQLq4AuL7wCvvKLZGAeoXqHsvijlTvSgu9+RtfzYSyeOXK1+ZNp7R/C3pVQtCrWY61zZO/q0uF9Tc+c+bH2Nh2OZqVFydWLUUJudTckXJ8Z62gEqVFT9WkoyqD3aKo8gJZbNohbWFr75k+JPi4Qt5omZXuE6NYNlB+S4f/Qp/9s7f8K4L/wArh/8AQp/9smYJLKJJn0FPTDyrd1diNkFsTTrioy9XTq0ggVSpFUoWJJF73pJax/V5yj/8PKeRU+UVtEamWApBiprrXU6oQCtRe7cTe+k1sSSLMp0GpinVpGrUelUYstOolF1pkuXOU9WGNmNwWYlbC1p2wfQ2nTqK3WVXVai1gjsGvXWh1PWl7ZiSupF7ZiTNBEBERAREQEREBERAREQEREBERApNuE5dJn8JULXV7EetptK+GDb5FXY6DcBPNzdNa9tw1480VjSmZVZTTYXUixXgQZj+mOAZKavZs61ECVwdWQg3DW3PYWPBt/Ifpn6OEibV2AtZFU7gwb0BH5zuHBelo3zCyM8RPD8/2ZsQ5MoVgKhLV6pvmqAMwVFPgAL7gOcmbTwNR6ijLZVAAA3Dl+A8pvKGylVVXuFp6bZoMhPT5J7pW6qLSy2FwhUAd0kDCHrA4Oo0PPumi/RwnwbNF5COkvCPx6srtTZq1FKEdh9QfoVCdfBWOo7jfvEy3SCpiAEw1WzBxbrtQSgIz3S1s4W+t7Gfqf6NGtwCDpaQdodGkqZTrdDdb6+Ivv8A/wAmiuG2uUq9TXURLNPhb10QDSlSqf77Io9L+kkYbAXV1tbNex7uIPqLzUYTZCoNBroCd5IGgF+Qnqvs66kDeRaVX6a9rbcv1MWl+T4LCNjMfUq1VzKhAsoJB6vu5Ftde+a50y5txqOLckUahAfHUniZoNldHEoKQo1O8+/4zo2w1JvJ5cOS+/p/HH++/wCZJ6mO3syOH2Tku9iXOuuouZZ7Npte7TQLssAWnqns+0ojo7725PURKThd07Tyi2E9T1qxqNMMzuSIiScIkNtqIM981kzXNtDl+Kx5Wnn9N0de2NLk+AbKTpwvAnRIFPblEkjNaxtcqQL8mtYz1+maP0xoCfIW/jAmxI1baNNQpJ0YXUgEgjS27vzCeG2tSH649zfwsNeXfwgTIkL9L0vpj0N+WluPDv4Xnz9NUb2zi97bja5JFr2tfT013QJ0TjhsUtQErqAbbiN3jw1iB2iIgIiICIiAiIgIiICIiAiIgIiICIiAiIgIiICIiAiIgR/kNO7HIt20Y23jnPFXZdJicyKc2h563184iB9GzaWoyLY7xbQ6EfgSPOeX2VRO+munLlb8oiB1+RppcA23X1tu3d24ek5jZdIW7C6ajTdEQPlLZVJbWQabidTfvv8A1aF2RRBuKa3vfdx758iBIoYZUFlFhvtERA/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7150" y="-1362962"/>
            <a:ext cx="4381500" cy="2857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52" name="4 Rectángulo"/>
          <p:cNvSpPr/>
          <p:nvPr/>
        </p:nvSpPr>
        <p:spPr>
          <a:xfrm>
            <a:off x="107504" y="6259378"/>
            <a:ext cx="8964488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opperplate Gothic Light" pitchFamily="34" charset="0"/>
                <a:cs typeface="Vijaya" pitchFamily="34" charset="0"/>
              </a:rPr>
              <a:t>Componentes del sistema masticatorio</a:t>
            </a:r>
            <a:endParaRPr lang="es-ES" sz="14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opperplate Gothic Light" pitchFamily="34" charset="0"/>
              <a:cs typeface="Vijaya" pitchFamily="34" charset="0"/>
            </a:endParaRPr>
          </a:p>
          <a:p>
            <a:pPr algn="ctr"/>
            <a:r>
              <a:rPr lang="es-ES" sz="1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Vijaya" pitchFamily="34" charset="0"/>
                <a:cs typeface="Vijaya" pitchFamily="34" charset="0"/>
              </a:rPr>
              <a:t>M en C. Elena Saraí Baena Santillán</a:t>
            </a:r>
            <a:endParaRPr lang="es-ES" sz="16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Vijaya" pitchFamily="34" charset="0"/>
              <a:cs typeface="Vijaya" pitchFamily="34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0" y="1143218"/>
            <a:ext cx="9144000" cy="4787806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20000">
                <a:schemeClr val="bg1">
                  <a:alpha val="80000"/>
                </a:schemeClr>
              </a:gs>
              <a:gs pos="46000">
                <a:schemeClr val="bg1"/>
              </a:gs>
              <a:gs pos="74000">
                <a:schemeClr val="bg1">
                  <a:alpha val="77000"/>
                </a:schemeClr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6" name="13 Rectángulo"/>
          <p:cNvSpPr>
            <a:spLocks noChangeArrowheads="1"/>
          </p:cNvSpPr>
          <p:nvPr/>
        </p:nvSpPr>
        <p:spPr bwMode="auto">
          <a:xfrm>
            <a:off x="7938" y="227137"/>
            <a:ext cx="9151937" cy="942975"/>
          </a:xfrm>
          <a:prstGeom prst="rect">
            <a:avLst/>
          </a:prstGeom>
          <a:blipFill dpi="0" rotWithShape="1">
            <a:blip r:embed="rId4" cstate="print">
              <a:grayscl/>
              <a:alphaModFix amt="29000"/>
            </a:blip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s-MX">
              <a:solidFill>
                <a:srgbClr val="FFFFFF"/>
              </a:solidFill>
            </a:endParaRPr>
          </a:p>
        </p:txBody>
      </p:sp>
      <p:sp>
        <p:nvSpPr>
          <p:cNvPr id="8" name="14 CuadroTexto"/>
          <p:cNvSpPr txBox="1">
            <a:spLocks noChangeArrowheads="1"/>
          </p:cNvSpPr>
          <p:nvPr/>
        </p:nvSpPr>
        <p:spPr bwMode="auto">
          <a:xfrm>
            <a:off x="427038" y="501774"/>
            <a:ext cx="51165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  <p:grpSp>
        <p:nvGrpSpPr>
          <p:cNvPr id="9" name="Agrupar 86"/>
          <p:cNvGrpSpPr/>
          <p:nvPr/>
        </p:nvGrpSpPr>
        <p:grpSpPr>
          <a:xfrm>
            <a:off x="242542" y="908720"/>
            <a:ext cx="8520458" cy="1700195"/>
            <a:chOff x="242542" y="1347804"/>
            <a:chExt cx="8520458" cy="1700195"/>
          </a:xfrm>
        </p:grpSpPr>
        <p:grpSp>
          <p:nvGrpSpPr>
            <p:cNvPr id="10" name="Agrupar 31"/>
            <p:cNvGrpSpPr/>
            <p:nvPr/>
          </p:nvGrpSpPr>
          <p:grpSpPr>
            <a:xfrm>
              <a:off x="242542" y="1347804"/>
              <a:ext cx="8520458" cy="1700195"/>
              <a:chOff x="6402733" y="1953990"/>
              <a:chExt cx="8520458" cy="1410322"/>
            </a:xfrm>
            <a:solidFill>
              <a:schemeClr val="tx1">
                <a:lumMod val="85000"/>
                <a:lumOff val="15000"/>
              </a:schemeClr>
            </a:solidFill>
          </p:grpSpPr>
          <p:sp>
            <p:nvSpPr>
              <p:cNvPr id="12" name="Triángulo isósceles 11"/>
              <p:cNvSpPr/>
              <p:nvPr/>
            </p:nvSpPr>
            <p:spPr>
              <a:xfrm>
                <a:off x="6497339" y="1953990"/>
                <a:ext cx="346420" cy="174708"/>
              </a:xfrm>
              <a:prstGeom prst="triangl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  <p:sp>
            <p:nvSpPr>
              <p:cNvPr id="13" name="Rectángulo 12"/>
              <p:cNvSpPr/>
              <p:nvPr/>
            </p:nvSpPr>
            <p:spPr>
              <a:xfrm>
                <a:off x="6402733" y="2057399"/>
                <a:ext cx="8520458" cy="1306913"/>
              </a:xfrm>
              <a:prstGeom prst="rect">
                <a:avLst/>
              </a:prstGeom>
              <a:gradFill flip="none" rotWithShape="1">
                <a:gsLst>
                  <a:gs pos="0">
                    <a:schemeClr val="tx1">
                      <a:lumMod val="85000"/>
                      <a:lumOff val="1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  <a:gs pos="50000">
                    <a:schemeClr val="tx1">
                      <a:lumMod val="85000"/>
                      <a:lumOff val="15000"/>
                    </a:schemeClr>
                  </a:gs>
                </a:gsLst>
                <a:lin ang="16200000" scaled="0"/>
                <a:tileRect/>
              </a:gradFill>
              <a:ln>
                <a:noFill/>
              </a:ln>
              <a:effectLst>
                <a:innerShdw blurRad="114300" dist="38100" dir="4920000">
                  <a:schemeClr val="tx1">
                    <a:lumMod val="95000"/>
                    <a:lumOff val="5000"/>
                    <a:alpha val="50000"/>
                  </a:schemeClr>
                </a:inn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</p:grpSp>
        <p:sp>
          <p:nvSpPr>
            <p:cNvPr id="11" name="CuadroTexto 10"/>
            <p:cNvSpPr txBox="1"/>
            <p:nvPr/>
          </p:nvSpPr>
          <p:spPr>
            <a:xfrm>
              <a:off x="251520" y="1524001"/>
              <a:ext cx="5973762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1"/>
              <a:endParaRPr lang="es-ES_tradnl" sz="1100" dirty="0" smtClean="0">
                <a:solidFill>
                  <a:srgbClr val="FFFFFF"/>
                </a:solidFill>
                <a:latin typeface="Century Gothic"/>
                <a:cs typeface="Century Gothic"/>
              </a:endParaRPr>
            </a:p>
            <a:p>
              <a:endParaRPr lang="es-ES_tradnl" sz="1100" dirty="0" smtClean="0">
                <a:solidFill>
                  <a:srgbClr val="FFFFFF"/>
                </a:solidFill>
                <a:latin typeface="Century Gothic"/>
                <a:cs typeface="Century Gothic"/>
              </a:endParaRPr>
            </a:p>
            <a:p>
              <a:endParaRPr lang="es-ES_tradnl" sz="1100" dirty="0">
                <a:solidFill>
                  <a:srgbClr val="FFFFFF"/>
                </a:solidFill>
                <a:latin typeface="Century Gothic"/>
                <a:cs typeface="Century Gothic"/>
              </a:endParaRPr>
            </a:p>
          </p:txBody>
        </p:sp>
      </p:grpSp>
      <p:grpSp>
        <p:nvGrpSpPr>
          <p:cNvPr id="14" name="Agrupar 31"/>
          <p:cNvGrpSpPr/>
          <p:nvPr/>
        </p:nvGrpSpPr>
        <p:grpSpPr>
          <a:xfrm>
            <a:off x="179512" y="2348880"/>
            <a:ext cx="8534400" cy="3533437"/>
            <a:chOff x="6402733" y="1951974"/>
            <a:chExt cx="6539258" cy="1412338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15" name="Triángulo isósceles 14"/>
            <p:cNvSpPr/>
            <p:nvPr/>
          </p:nvSpPr>
          <p:spPr>
            <a:xfrm>
              <a:off x="6475469" y="1951974"/>
              <a:ext cx="346420" cy="174708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6" name="Rectángulo 15"/>
            <p:cNvSpPr/>
            <p:nvPr/>
          </p:nvSpPr>
          <p:spPr>
            <a:xfrm>
              <a:off x="6402733" y="2057399"/>
              <a:ext cx="6539258" cy="1306913"/>
            </a:xfrm>
            <a:prstGeom prst="rect">
              <a:avLst/>
            </a:prstGeom>
            <a:gradFill flip="none" rotWithShape="1">
              <a:gsLst>
                <a:gs pos="0">
                  <a:srgbClr val="E3E3E3"/>
                </a:gs>
                <a:gs pos="100000">
                  <a:schemeClr val="bg1"/>
                </a:gs>
                <a:gs pos="50000">
                  <a:schemeClr val="bg1">
                    <a:lumMod val="95000"/>
                  </a:schemeClr>
                </a:gs>
              </a:gsLst>
              <a:lin ang="16200000" scaled="0"/>
              <a:tileRect/>
            </a:gradFill>
            <a:ln>
              <a:noFill/>
            </a:ln>
            <a:effectLst>
              <a:outerShdw blurRad="50800" dist="38100" dir="2700000" algn="br">
                <a:srgbClr val="000000">
                  <a:alpha val="43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</p:grpSp>
      <p:cxnSp>
        <p:nvCxnSpPr>
          <p:cNvPr id="17" name="Conector recto 43"/>
          <p:cNvCxnSpPr/>
          <p:nvPr/>
        </p:nvCxnSpPr>
        <p:spPr>
          <a:xfrm flipH="1">
            <a:off x="6228184" y="2608915"/>
            <a:ext cx="6971" cy="3268357"/>
          </a:xfrm>
          <a:prstGeom prst="line">
            <a:avLst/>
          </a:prstGeom>
          <a:ln w="3175" cap="flat" cmpd="sng" algn="ctr">
            <a:solidFill>
              <a:schemeClr val="tx1">
                <a:lumMod val="95000"/>
                <a:lumOff val="5000"/>
                <a:alpha val="43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dist="12700" dir="1440000" rotWithShape="0">
              <a:schemeClr val="tx1">
                <a:lumMod val="65000"/>
                <a:lumOff val="35000"/>
                <a:alpha val="38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43"/>
          <p:cNvCxnSpPr/>
          <p:nvPr/>
        </p:nvCxnSpPr>
        <p:spPr>
          <a:xfrm flipH="1">
            <a:off x="251520" y="2608915"/>
            <a:ext cx="6971" cy="3268357"/>
          </a:xfrm>
          <a:prstGeom prst="line">
            <a:avLst/>
          </a:prstGeom>
          <a:ln w="3175" cap="flat" cmpd="sng" algn="ctr">
            <a:solidFill>
              <a:schemeClr val="tx1">
                <a:lumMod val="95000"/>
                <a:lumOff val="5000"/>
                <a:alpha val="43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dist="12700" dir="1440000" rotWithShape="0">
              <a:schemeClr val="tx1">
                <a:lumMod val="65000"/>
                <a:lumOff val="35000"/>
                <a:alpha val="38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48 Rectángulo"/>
          <p:cNvSpPr/>
          <p:nvPr/>
        </p:nvSpPr>
        <p:spPr>
          <a:xfrm>
            <a:off x="755576" y="1072827"/>
            <a:ext cx="7920880" cy="13480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1" indent="-514350">
              <a:spcBef>
                <a:spcPct val="20000"/>
              </a:spcBef>
              <a:defRPr/>
            </a:pPr>
            <a:r>
              <a:rPr lang="es-MX" sz="2400" b="1" dirty="0" smtClean="0">
                <a:solidFill>
                  <a:schemeClr val="bg1"/>
                </a:solidFill>
                <a:latin typeface="Century Gothic" pitchFamily="34" charset="0"/>
              </a:rPr>
              <a:t>D</a:t>
            </a:r>
            <a:r>
              <a:rPr lang="es-MX" sz="1600" dirty="0" smtClean="0">
                <a:solidFill>
                  <a:schemeClr val="bg1"/>
                </a:solidFill>
                <a:latin typeface="Century Gothic" pitchFamily="34" charset="0"/>
              </a:rPr>
              <a:t>IGESTIÓN</a:t>
            </a:r>
            <a:endParaRPr lang="es-ES" sz="1600" dirty="0">
              <a:solidFill>
                <a:schemeClr val="bg1"/>
              </a:solidFill>
              <a:latin typeface="Century Gothic" pitchFamily="34" charset="0"/>
            </a:endParaRPr>
          </a:p>
          <a:p>
            <a:pPr marL="914400" lvl="1" indent="-514350">
              <a:spcBef>
                <a:spcPct val="20000"/>
              </a:spcBef>
              <a:defRPr/>
            </a:pPr>
            <a:r>
              <a:rPr lang="es-MX" sz="2400" b="1" dirty="0" smtClean="0">
                <a:solidFill>
                  <a:schemeClr val="bg1"/>
                </a:solidFill>
                <a:latin typeface="Century Gothic" pitchFamily="34" charset="0"/>
              </a:rPr>
              <a:t>M</a:t>
            </a:r>
            <a:r>
              <a:rPr lang="es-MX" sz="1600" dirty="0" smtClean="0">
                <a:solidFill>
                  <a:schemeClr val="bg1"/>
                </a:solidFill>
                <a:latin typeface="Century Gothic" pitchFamily="34" charset="0"/>
              </a:rPr>
              <a:t>ASTICACIÓN</a:t>
            </a:r>
            <a:endParaRPr lang="es-ES" sz="1600" dirty="0">
              <a:solidFill>
                <a:schemeClr val="bg1"/>
              </a:solidFill>
              <a:latin typeface="Century Gothic" pitchFamily="34" charset="0"/>
            </a:endParaRPr>
          </a:p>
          <a:p>
            <a:pPr marL="914400" lvl="1" indent="-514350">
              <a:spcBef>
                <a:spcPct val="20000"/>
              </a:spcBef>
              <a:defRPr/>
            </a:pPr>
            <a:r>
              <a:rPr lang="es-MX" sz="2400" b="1" dirty="0" smtClean="0">
                <a:solidFill>
                  <a:schemeClr val="bg1"/>
                </a:solidFill>
                <a:latin typeface="Century Gothic" pitchFamily="34" charset="0"/>
              </a:rPr>
              <a:t>D</a:t>
            </a:r>
            <a:r>
              <a:rPr lang="es-MX" sz="1600" dirty="0" smtClean="0">
                <a:solidFill>
                  <a:schemeClr val="bg1"/>
                </a:solidFill>
                <a:latin typeface="Century Gothic" pitchFamily="34" charset="0"/>
              </a:rPr>
              <a:t>EGLUSIÓN</a:t>
            </a:r>
            <a:endParaRPr lang="es-ES" sz="16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0" name="49 Rectángulo"/>
          <p:cNvSpPr/>
          <p:nvPr/>
        </p:nvSpPr>
        <p:spPr>
          <a:xfrm>
            <a:off x="323528" y="404664"/>
            <a:ext cx="37274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FUNCIONES ESPECIFICAS DE LA BOCA</a:t>
            </a:r>
          </a:p>
        </p:txBody>
      </p:sp>
      <p:sp>
        <p:nvSpPr>
          <p:cNvPr id="21" name="39 Rectángulo"/>
          <p:cNvSpPr/>
          <p:nvPr/>
        </p:nvSpPr>
        <p:spPr>
          <a:xfrm>
            <a:off x="971600" y="5911388"/>
            <a:ext cx="7776864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MX" sz="105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Sistema masticatorio. Disponible en: http://es.slideshare.net/libitadgarciareyes/aparato-masticatorio?next_slideshow=2. </a:t>
            </a:r>
            <a:endParaRPr lang="es-MX" sz="105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612576" y="2603541"/>
            <a:ext cx="7855397" cy="3273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36 Rectángulo"/>
          <p:cNvSpPr/>
          <p:nvPr/>
        </p:nvSpPr>
        <p:spPr>
          <a:xfrm>
            <a:off x="6516216" y="2870934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es-MX" dirty="0" smtClean="0"/>
              <a:t>Fonación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es-MX" dirty="0" smtClean="0"/>
              <a:t>Respiración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es-MX" dirty="0" smtClean="0"/>
              <a:t>Gusto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es-MX" dirty="0" smtClean="0"/>
              <a:t>Estética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es-MX" dirty="0" smtClean="0"/>
              <a:t>Salivación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es-MX" dirty="0" smtClean="0"/>
              <a:t>Succión. 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es-MX" dirty="0" smtClean="0"/>
              <a:t>Resonancia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es-MX" dirty="0" smtClean="0"/>
              <a:t>Oclusión dentaria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es-MX" dirty="0" smtClean="0"/>
              <a:t>Sensibilidad 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es-MX" dirty="0" smtClean="0"/>
              <a:t>Psicológica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543426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404</TotalTime>
  <Words>638</Words>
  <Application>Microsoft Office PowerPoint</Application>
  <PresentationFormat>Presentación en pantalla (4:3)</PresentationFormat>
  <Paragraphs>124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9" baseType="lpstr">
      <vt:lpstr>MS PGothic</vt:lpstr>
      <vt:lpstr>AR JULIAN</vt:lpstr>
      <vt:lpstr>Arial</vt:lpstr>
      <vt:lpstr>Calibri</vt:lpstr>
      <vt:lpstr>Century Gothic</vt:lpstr>
      <vt:lpstr>Copperplate Gothic Light</vt:lpstr>
      <vt:lpstr>Vijaya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FANNY</dc:creator>
  <cp:lastModifiedBy>TOSHIBA</cp:lastModifiedBy>
  <cp:revision>34</cp:revision>
  <dcterms:created xsi:type="dcterms:W3CDTF">2016-03-11T19:13:38Z</dcterms:created>
  <dcterms:modified xsi:type="dcterms:W3CDTF">2017-03-25T22:48:43Z</dcterms:modified>
</cp:coreProperties>
</file>