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96" r:id="rId3"/>
    <p:sldId id="403" r:id="rId4"/>
    <p:sldId id="260" r:id="rId5"/>
    <p:sldId id="354" r:id="rId6"/>
    <p:sldId id="355" r:id="rId7"/>
    <p:sldId id="359" r:id="rId8"/>
    <p:sldId id="356" r:id="rId9"/>
    <p:sldId id="366" r:id="rId10"/>
    <p:sldId id="357" r:id="rId11"/>
    <p:sldId id="364" r:id="rId12"/>
    <p:sldId id="362" r:id="rId13"/>
    <p:sldId id="358" r:id="rId14"/>
    <p:sldId id="360" r:id="rId15"/>
    <p:sldId id="361" r:id="rId16"/>
    <p:sldId id="363" r:id="rId17"/>
    <p:sldId id="365" r:id="rId18"/>
    <p:sldId id="367" r:id="rId19"/>
    <p:sldId id="374" r:id="rId20"/>
    <p:sldId id="399" r:id="rId21"/>
    <p:sldId id="375" r:id="rId22"/>
    <p:sldId id="400" r:id="rId23"/>
    <p:sldId id="376" r:id="rId24"/>
    <p:sldId id="378" r:id="rId25"/>
    <p:sldId id="401" r:id="rId26"/>
    <p:sldId id="379" r:id="rId27"/>
    <p:sldId id="402" r:id="rId28"/>
    <p:sldId id="371" r:id="rId29"/>
    <p:sldId id="372" r:id="rId30"/>
    <p:sldId id="373" r:id="rId31"/>
    <p:sldId id="368" r:id="rId32"/>
    <p:sldId id="369" r:id="rId33"/>
    <p:sldId id="370" r:id="rId34"/>
    <p:sldId id="380" r:id="rId35"/>
    <p:sldId id="381" r:id="rId36"/>
    <p:sldId id="382" r:id="rId37"/>
    <p:sldId id="383" r:id="rId38"/>
    <p:sldId id="384" r:id="rId39"/>
    <p:sldId id="385" r:id="rId40"/>
    <p:sldId id="386" r:id="rId41"/>
    <p:sldId id="387" r:id="rId42"/>
    <p:sldId id="389" r:id="rId43"/>
    <p:sldId id="392" r:id="rId44"/>
    <p:sldId id="398" r:id="rId4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2" autoAdjust="0"/>
    <p:restoredTop sz="94660"/>
  </p:normalViewPr>
  <p:slideViewPr>
    <p:cSldViewPr snapToGrid="0">
      <p:cViewPr>
        <p:scale>
          <a:sx n="60" d="100"/>
          <a:sy n="60" d="100"/>
        </p:scale>
        <p:origin x="-2442" y="-6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D4103F-8994-42EE-BB33-CD0216BE0F6F}" type="datetimeFigureOut">
              <a:rPr lang="es-ES" smtClean="0"/>
              <a:pPr/>
              <a:t>28/10/2015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84580-F432-4FA3-B7BB-2D6F72E1942B}" type="slidenum">
              <a:rPr lang="es-ES" smtClean="0"/>
              <a:pPr/>
              <a:t>‹Nº›</a:t>
            </a:fld>
            <a:endParaRPr lang="es-ES"/>
          </a:p>
        </p:txBody>
      </p:sp>
    </p:spTree>
    <p:extLst>
      <p:ext uri="{BB962C8B-B14F-4D97-AF65-F5344CB8AC3E}">
        <p14:creationId xmlns:p14="http://schemas.microsoft.com/office/powerpoint/2010/main" xmlns="" val="57923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118113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20060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20871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210175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353886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134091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141747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329068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286199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352405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4066E42-CCDE-4BDF-B3F0-08E801305DE3}" type="datetimeFigureOut">
              <a:rPr lang="es-MX" smtClean="0"/>
              <a:pPr/>
              <a:t>28/10/2015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376569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66E42-CCDE-4BDF-B3F0-08E801305DE3}" type="datetimeFigureOut">
              <a:rPr lang="es-MX" smtClean="0"/>
              <a:pPr/>
              <a:t>28/10/2015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DF9D1-F6F0-499B-AB99-594974BE9AC8}" type="slidenum">
              <a:rPr lang="es-MX" smtClean="0"/>
              <a:pPr/>
              <a:t>‹Nº›</a:t>
            </a:fld>
            <a:endParaRPr lang="es-MX"/>
          </a:p>
        </p:txBody>
      </p:sp>
    </p:spTree>
    <p:extLst>
      <p:ext uri="{BB962C8B-B14F-4D97-AF65-F5344CB8AC3E}">
        <p14:creationId xmlns:p14="http://schemas.microsoft.com/office/powerpoint/2010/main" xmlns="" val="2363138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409098" y="776437"/>
            <a:ext cx="6561412" cy="430887"/>
          </a:xfrm>
          <a:prstGeom prst="rect">
            <a:avLst/>
          </a:prstGeom>
          <a:noFill/>
        </p:spPr>
        <p:txBody>
          <a:bodyPr wrap="none" rtlCol="0">
            <a:spAutoFit/>
          </a:bodyPr>
          <a:lstStyle/>
          <a:p>
            <a:pPr algn="ctr"/>
            <a:r>
              <a:rPr lang="es-ES" sz="2200" b="1" smtClean="0">
                <a:latin typeface="Tahoma" pitchFamily="34" charset="0"/>
                <a:cs typeface="Tahoma" pitchFamily="34" charset="0"/>
              </a:rPr>
              <a:t>Universidad Autónoma del Estado de Hidalgo</a:t>
            </a:r>
            <a:endParaRPr lang="es-ES" sz="2200" b="1" dirty="0">
              <a:latin typeface="Tahoma" pitchFamily="34" charset="0"/>
              <a:cs typeface="Tahoma" pitchFamily="34" charset="0"/>
            </a:endParaRPr>
          </a:p>
        </p:txBody>
      </p:sp>
      <p:sp>
        <p:nvSpPr>
          <p:cNvPr id="4" name="3 CuadroTexto"/>
          <p:cNvSpPr txBox="1"/>
          <p:nvPr/>
        </p:nvSpPr>
        <p:spPr>
          <a:xfrm>
            <a:off x="5399631" y="5179219"/>
            <a:ext cx="3533340" cy="584775"/>
          </a:xfrm>
          <a:prstGeom prst="rect">
            <a:avLst/>
          </a:prstGeom>
          <a:noFill/>
        </p:spPr>
        <p:txBody>
          <a:bodyPr wrap="none" rtlCol="0">
            <a:spAutoFit/>
          </a:bodyPr>
          <a:lstStyle/>
          <a:p>
            <a:pPr algn="r"/>
            <a:r>
              <a:rPr lang="es-ES" sz="1600" b="1" smtClean="0">
                <a:latin typeface="Tahoma" pitchFamily="34" charset="0"/>
                <a:cs typeface="Tahoma" pitchFamily="34" charset="0"/>
              </a:rPr>
              <a:t>M</a:t>
            </a:r>
            <a:r>
              <a:rPr lang="es-ES" sz="1600" b="1" dirty="0" smtClean="0">
                <a:latin typeface="Tahoma" pitchFamily="34" charset="0"/>
                <a:cs typeface="Tahoma" pitchFamily="34" charset="0"/>
              </a:rPr>
              <a:t>. en C. Miroslava </a:t>
            </a:r>
            <a:r>
              <a:rPr lang="es-ES" sz="1600" b="1" smtClean="0">
                <a:latin typeface="Tahoma" pitchFamily="34" charset="0"/>
                <a:cs typeface="Tahoma" pitchFamily="34" charset="0"/>
              </a:rPr>
              <a:t>Porta Lezama</a:t>
            </a:r>
          </a:p>
          <a:p>
            <a:pPr algn="r"/>
            <a:r>
              <a:rPr lang="es-ES" sz="1600" b="1" smtClean="0">
                <a:latin typeface="Tahoma" pitchFamily="34" charset="0"/>
                <a:cs typeface="Tahoma" pitchFamily="34" charset="0"/>
              </a:rPr>
              <a:t>Profesor-investigador</a:t>
            </a:r>
            <a:endParaRPr lang="es-ES" sz="1600" b="1" dirty="0">
              <a:latin typeface="Tahoma" pitchFamily="34" charset="0"/>
              <a:cs typeface="Tahoma" pitchFamily="34" charset="0"/>
            </a:endParaRPr>
          </a:p>
        </p:txBody>
      </p:sp>
      <p:sp>
        <p:nvSpPr>
          <p:cNvPr id="5" name="4 CuadroTexto"/>
          <p:cNvSpPr txBox="1"/>
          <p:nvPr/>
        </p:nvSpPr>
        <p:spPr>
          <a:xfrm>
            <a:off x="2430870" y="3931198"/>
            <a:ext cx="6502101" cy="95410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s-ES" sz="2800" b="1" dirty="0" smtClean="0">
                <a:latin typeface="Tahoma" pitchFamily="34" charset="0"/>
                <a:cs typeface="Tahoma" pitchFamily="34" charset="0"/>
              </a:rPr>
              <a:t>Evaluación antropométrica </a:t>
            </a:r>
          </a:p>
          <a:p>
            <a:pPr algn="ctr"/>
            <a:r>
              <a:rPr lang="es-ES" sz="2800" b="1" dirty="0" smtClean="0">
                <a:latin typeface="Tahoma" pitchFamily="34" charset="0"/>
                <a:cs typeface="Tahoma" pitchFamily="34" charset="0"/>
              </a:rPr>
              <a:t>en población de 0 a 5 años de edad</a:t>
            </a:r>
            <a:endParaRPr lang="es-ES" sz="2800" b="1" dirty="0">
              <a:latin typeface="Tahoma" pitchFamily="34" charset="0"/>
              <a:cs typeface="Tahom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629" y="152400"/>
            <a:ext cx="2136159" cy="1018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280" y="1953969"/>
            <a:ext cx="1632856" cy="1040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8 CuadroTexto"/>
          <p:cNvSpPr txBox="1"/>
          <p:nvPr/>
        </p:nvSpPr>
        <p:spPr>
          <a:xfrm>
            <a:off x="3308383" y="1853450"/>
            <a:ext cx="4762842" cy="430887"/>
          </a:xfrm>
          <a:prstGeom prst="rect">
            <a:avLst/>
          </a:prstGeom>
          <a:noFill/>
        </p:spPr>
        <p:txBody>
          <a:bodyPr wrap="none" rtlCol="0">
            <a:spAutoFit/>
          </a:bodyPr>
          <a:lstStyle/>
          <a:p>
            <a:pPr algn="ctr"/>
            <a:r>
              <a:rPr lang="es-ES" sz="2200" b="1" smtClean="0">
                <a:latin typeface="Tahoma" pitchFamily="34" charset="0"/>
                <a:cs typeface="Tahoma" pitchFamily="34" charset="0"/>
              </a:rPr>
              <a:t>Instituto de Ciencias de la Salud</a:t>
            </a:r>
            <a:endParaRPr lang="es-ES" sz="2200" b="1" dirty="0">
              <a:latin typeface="Tahoma" pitchFamily="34" charset="0"/>
              <a:cs typeface="Tahoma" pitchFamily="34" charset="0"/>
            </a:endParaRPr>
          </a:p>
        </p:txBody>
      </p:sp>
      <p:pic>
        <p:nvPicPr>
          <p:cNvPr id="10"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25000"/>
                    </a14:imgEffect>
                    <a14:imgEffect>
                      <a14:colorTemperature colorTemp="7200"/>
                    </a14:imgEffect>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650782" y="3777400"/>
            <a:ext cx="1095852" cy="1261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0 CuadroTexto"/>
          <p:cNvSpPr txBox="1"/>
          <p:nvPr/>
        </p:nvSpPr>
        <p:spPr>
          <a:xfrm>
            <a:off x="3553642" y="2930463"/>
            <a:ext cx="4272323" cy="430887"/>
          </a:xfrm>
          <a:prstGeom prst="rect">
            <a:avLst/>
          </a:prstGeom>
          <a:noFill/>
        </p:spPr>
        <p:txBody>
          <a:bodyPr wrap="none" rtlCol="0">
            <a:spAutoFit/>
          </a:bodyPr>
          <a:lstStyle/>
          <a:p>
            <a:pPr algn="ctr"/>
            <a:r>
              <a:rPr lang="es-ES" sz="2200" b="1" smtClean="0">
                <a:latin typeface="Tahoma" pitchFamily="34" charset="0"/>
                <a:cs typeface="Tahoma" pitchFamily="34" charset="0"/>
              </a:rPr>
              <a:t>Área Académica de Nutrición</a:t>
            </a:r>
            <a:endParaRPr lang="es-ES" sz="2200" b="1" dirty="0">
              <a:latin typeface="Tahoma" pitchFamily="34" charset="0"/>
              <a:cs typeface="Tahoma" pitchFamily="34" charset="0"/>
            </a:endParaRPr>
          </a:p>
        </p:txBody>
      </p:sp>
    </p:spTree>
    <p:extLst>
      <p:ext uri="{BB962C8B-B14F-4D97-AF65-F5344CB8AC3E}">
        <p14:creationId xmlns:p14="http://schemas.microsoft.com/office/powerpoint/2010/main" xmlns="" val="63510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oup 22"/>
          <p:cNvGraphicFramePr>
            <a:graphicFrameLocks noGrp="1"/>
          </p:cNvGraphicFramePr>
          <p:nvPr>
            <p:extLst>
              <p:ext uri="{D42A27DB-BD31-4B8C-83A1-F6EECF244321}">
                <p14:modId xmlns:p14="http://schemas.microsoft.com/office/powerpoint/2010/main" xmlns="" val="409363043"/>
              </p:ext>
            </p:extLst>
          </p:nvPr>
        </p:nvGraphicFramePr>
        <p:xfrm>
          <a:off x="0" y="1256864"/>
          <a:ext cx="9144002" cy="4700375"/>
        </p:xfrm>
        <a:graphic>
          <a:graphicData uri="http://schemas.openxmlformats.org/drawingml/2006/table">
            <a:tbl>
              <a:tblPr/>
              <a:tblGrid>
                <a:gridCol w="4096043"/>
                <a:gridCol w="5047959"/>
              </a:tblGrid>
              <a:tr h="416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200" b="1" i="0" u="none" strike="noStrike" cap="none" normalizeH="0" baseline="0" dirty="0" smtClean="0">
                          <a:ln>
                            <a:noFill/>
                          </a:ln>
                          <a:solidFill>
                            <a:schemeClr val="tx1"/>
                          </a:solidFill>
                          <a:effectLst/>
                          <a:latin typeface="+mn-lt"/>
                          <a:cs typeface="Times New Roman" pitchFamily="18" charset="0"/>
                        </a:rPr>
                        <a:t>MEDIDA</a:t>
                      </a:r>
                      <a:endParaRPr kumimoji="0" lang="es-MX" sz="22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200" b="1" i="0" u="none" strike="noStrike" cap="none" normalizeH="0" baseline="0" dirty="0" smtClean="0">
                          <a:ln>
                            <a:noFill/>
                          </a:ln>
                          <a:solidFill>
                            <a:schemeClr val="tx1"/>
                          </a:solidFill>
                          <a:effectLst/>
                          <a:latin typeface="+mn-lt"/>
                          <a:cs typeface="Times New Roman" pitchFamily="18" charset="0"/>
                        </a:rPr>
                        <a:t>¿QUÉ EVALÚA?</a:t>
                      </a:r>
                      <a:endParaRPr kumimoji="0" lang="es-MX" sz="22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653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Peso</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Masa corporal total</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5311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Estatura</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Tamaño del eje principal del cuerpo</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r>
              <a:tr h="41653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Perímetro cefálico</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Desarrollo cerebral</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r>
              <a:tr h="5311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dirty="0" smtClean="0">
                          <a:ln>
                            <a:noFill/>
                          </a:ln>
                          <a:solidFill>
                            <a:schemeClr val="tx1"/>
                          </a:solidFill>
                          <a:effectLst/>
                          <a:latin typeface="+mn-lt"/>
                          <a:cs typeface="Times New Roman" pitchFamily="18" charset="0"/>
                        </a:rPr>
                        <a:t>Circunferencia de muñeca</a:t>
                      </a:r>
                      <a:endParaRPr kumimoji="0" lang="es-MX" sz="2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Determina complexión</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311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Circunferencia de cintura</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Depósito de grasa a nivel abdominal</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76452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Circunferencia media de brazo</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Reserva de masa muscular y grasa corporal</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5311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Panículo adiposo</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Capa de tejido graso subcutáneo</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5311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smtClean="0">
                          <a:ln>
                            <a:noFill/>
                          </a:ln>
                          <a:solidFill>
                            <a:schemeClr val="tx1"/>
                          </a:solidFill>
                          <a:effectLst/>
                          <a:latin typeface="+mn-lt"/>
                          <a:cs typeface="Times New Roman" pitchFamily="18" charset="0"/>
                        </a:rPr>
                        <a:t>Sumatoria de panículos adiposos</a:t>
                      </a:r>
                      <a:endParaRPr kumimoji="0" lang="es-MX" sz="2200" b="0"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200" b="0" i="0" u="none" strike="noStrike" cap="none" normalizeH="0" baseline="0" dirty="0" smtClean="0">
                          <a:ln>
                            <a:noFill/>
                          </a:ln>
                          <a:solidFill>
                            <a:schemeClr val="tx1"/>
                          </a:solidFill>
                          <a:effectLst/>
                          <a:latin typeface="+mn-lt"/>
                          <a:cs typeface="Times New Roman" pitchFamily="18" charset="0"/>
                        </a:rPr>
                        <a:t>Porcentaje de grasa corporal</a:t>
                      </a:r>
                      <a:endParaRPr kumimoji="0" lang="es-MX" sz="22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5" name="4 Rectángulo"/>
          <p:cNvSpPr/>
          <p:nvPr/>
        </p:nvSpPr>
        <p:spPr>
          <a:xfrm>
            <a:off x="1" y="594005"/>
            <a:ext cx="914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r" fontAlgn="base">
              <a:spcBef>
                <a:spcPct val="0"/>
              </a:spcBef>
              <a:spcAft>
                <a:spcPct val="0"/>
              </a:spcAft>
              <a:tabLst>
                <a:tab pos="407988" algn="l"/>
                <a:tab pos="457200" algn="l"/>
              </a:tabLst>
            </a:pPr>
            <a:r>
              <a:rPr lang="es-ES" sz="1600" b="1" smtClean="0">
                <a:solidFill>
                  <a:schemeClr val="bg1"/>
                </a:solidFill>
                <a:latin typeface="Arial" pitchFamily="34" charset="0"/>
                <a:ea typeface="Times New Roman" pitchFamily="18" charset="0"/>
                <a:cs typeface="Arial" pitchFamily="34" charset="0"/>
              </a:rPr>
              <a:t>Indicadores antropométricos</a:t>
            </a:r>
            <a:endParaRPr lang="es-ES" sz="1050" dirty="0">
              <a:solidFill>
                <a:schemeClr val="bg1"/>
              </a:solidFill>
              <a:latin typeface="Arial"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636963" y="44451"/>
            <a:ext cx="5472112" cy="461665"/>
          </a:xfrm>
          <a:prstGeom prst="rect">
            <a:avLst/>
          </a:prstGeom>
          <a:solidFill>
            <a:schemeClr val="bg2"/>
          </a:solidFill>
          <a:ln w="9525">
            <a:noFill/>
            <a:miter lim="800000"/>
            <a:headEnd/>
            <a:tailEnd/>
          </a:ln>
          <a:effectLst/>
        </p:spPr>
        <p:txBody>
          <a:bodyPr>
            <a:spAutoFit/>
          </a:bodyPr>
          <a:lstStyle/>
          <a:p>
            <a:pPr algn="just"/>
            <a:r>
              <a:rPr lang="es-MX" sz="2400">
                <a:solidFill>
                  <a:srgbClr val="FF9900"/>
                </a:solidFill>
              </a:rPr>
              <a:t>Indicadores del estado de nutrición</a:t>
            </a:r>
            <a:endParaRPr lang="es-ES"/>
          </a:p>
        </p:txBody>
      </p:sp>
      <p:sp>
        <p:nvSpPr>
          <p:cNvPr id="9" name="Text Box 19"/>
          <p:cNvSpPr txBox="1">
            <a:spLocks noChangeArrowheads="1"/>
          </p:cNvSpPr>
          <p:nvPr/>
        </p:nvSpPr>
        <p:spPr bwMode="auto">
          <a:xfrm>
            <a:off x="3923930" y="1379716"/>
            <a:ext cx="4715247" cy="2185214"/>
          </a:xfrm>
          <a:prstGeom prst="rect">
            <a:avLst/>
          </a:prstGeom>
          <a:noFill/>
          <a:ln w="9525">
            <a:noFill/>
            <a:miter lim="800000"/>
            <a:headEnd/>
            <a:tailEnd/>
          </a:ln>
          <a:effectLst/>
        </p:spPr>
        <p:txBody>
          <a:bodyPr wrap="square">
            <a:spAutoFit/>
          </a:bodyPr>
          <a:lstStyle/>
          <a:p>
            <a:pPr algn="r"/>
            <a:r>
              <a:rPr lang="es-MX" sz="3200" dirty="0">
                <a:solidFill>
                  <a:srgbClr val="006600"/>
                </a:solidFill>
              </a:rPr>
              <a:t>Peso</a:t>
            </a:r>
          </a:p>
          <a:p>
            <a:pPr algn="r"/>
            <a:r>
              <a:rPr lang="es-MX" sz="2400" b="0" dirty="0"/>
              <a:t>Es la medida de la masa corporal</a:t>
            </a:r>
          </a:p>
          <a:p>
            <a:pPr algn="r"/>
            <a:endParaRPr lang="es-MX" sz="2400" b="0" dirty="0"/>
          </a:p>
          <a:p>
            <a:pPr algn="r"/>
            <a:r>
              <a:rPr lang="es-MX" sz="3200" dirty="0">
                <a:solidFill>
                  <a:srgbClr val="006600"/>
                </a:solidFill>
              </a:rPr>
              <a:t>Longitud/talla/estatura</a:t>
            </a:r>
          </a:p>
          <a:p>
            <a:pPr algn="r"/>
            <a:r>
              <a:rPr lang="es-MX" sz="2400" b="0" dirty="0"/>
              <a:t>Medida del eje mayor del cuerpo </a:t>
            </a:r>
          </a:p>
        </p:txBody>
      </p:sp>
      <p:sp>
        <p:nvSpPr>
          <p:cNvPr id="10" name="Rectangle 24"/>
          <p:cNvSpPr>
            <a:spLocks noChangeArrowheads="1"/>
          </p:cNvSpPr>
          <p:nvPr/>
        </p:nvSpPr>
        <p:spPr bwMode="auto">
          <a:xfrm>
            <a:off x="726405" y="3953612"/>
            <a:ext cx="6761835" cy="2185214"/>
          </a:xfrm>
          <a:prstGeom prst="rect">
            <a:avLst/>
          </a:prstGeom>
          <a:noFill/>
          <a:ln w="9525">
            <a:noFill/>
            <a:miter lim="800000"/>
            <a:headEnd/>
            <a:tailEnd/>
          </a:ln>
          <a:effectLst/>
        </p:spPr>
        <p:txBody>
          <a:bodyPr wrap="square">
            <a:spAutoFit/>
          </a:bodyPr>
          <a:lstStyle/>
          <a:p>
            <a:r>
              <a:rPr lang="es-MX" sz="3200">
                <a:solidFill>
                  <a:srgbClr val="006600"/>
                </a:solidFill>
              </a:rPr>
              <a:t>Circunferencia media de brazo</a:t>
            </a:r>
          </a:p>
          <a:p>
            <a:r>
              <a:rPr lang="es-MX" sz="2400" b="0"/>
              <a:t>Mide reserva muscular y energética del individuo</a:t>
            </a:r>
          </a:p>
          <a:p>
            <a:endParaRPr lang="es-MX" sz="2400" b="0">
              <a:solidFill>
                <a:schemeClr val="bg2"/>
              </a:solidFill>
            </a:endParaRPr>
          </a:p>
          <a:p>
            <a:r>
              <a:rPr lang="es-MX" sz="3200">
                <a:solidFill>
                  <a:srgbClr val="006600"/>
                </a:solidFill>
              </a:rPr>
              <a:t>Circunferencia cefálica</a:t>
            </a:r>
          </a:p>
          <a:p>
            <a:r>
              <a:rPr lang="es-MX" sz="2400" b="0"/>
              <a:t>Valora la presencia de macro o microcefalia</a:t>
            </a:r>
            <a:endParaRPr lang="es-ES" sz="2400" b="0"/>
          </a:p>
        </p:txBody>
      </p:sp>
      <p:sp>
        <p:nvSpPr>
          <p:cNvPr id="11" name="10 Rectángulo"/>
          <p:cNvSpPr/>
          <p:nvPr/>
        </p:nvSpPr>
        <p:spPr>
          <a:xfrm>
            <a:off x="0" y="1026400"/>
            <a:ext cx="914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r" fontAlgn="base">
              <a:spcBef>
                <a:spcPct val="0"/>
              </a:spcBef>
              <a:spcAft>
                <a:spcPct val="0"/>
              </a:spcAft>
              <a:tabLst>
                <a:tab pos="407988" algn="l"/>
                <a:tab pos="457200" algn="l"/>
              </a:tabLst>
            </a:pPr>
            <a:r>
              <a:rPr lang="es-ES" sz="1600" b="1" smtClean="0">
                <a:solidFill>
                  <a:schemeClr val="bg1"/>
                </a:solidFill>
                <a:latin typeface="Arial" pitchFamily="34" charset="0"/>
                <a:ea typeface="Times New Roman" pitchFamily="18" charset="0"/>
                <a:cs typeface="Arial" pitchFamily="34" charset="0"/>
              </a:rPr>
              <a:t>Indicadores antropométricos</a:t>
            </a:r>
            <a:endParaRPr lang="es-ES" sz="1050" dirty="0">
              <a:solidFill>
                <a:schemeClr val="bg1"/>
              </a:solidFill>
              <a:latin typeface="Arial"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1259633" y="1341561"/>
            <a:ext cx="7597007" cy="4524315"/>
          </a:xfrm>
          <a:prstGeom prst="rect">
            <a:avLst/>
          </a:prstGeom>
          <a:noFill/>
          <a:ln w="9525">
            <a:noFill/>
            <a:miter lim="800000"/>
            <a:headEnd/>
            <a:tailEnd/>
          </a:ln>
          <a:effectLst/>
        </p:spPr>
        <p:txBody>
          <a:bodyPr wrap="square">
            <a:spAutoFit/>
          </a:bodyPr>
          <a:lstStyle/>
          <a:p>
            <a:pPr algn="r"/>
            <a:r>
              <a:rPr lang="es-MX" sz="3200" dirty="0">
                <a:solidFill>
                  <a:srgbClr val="006600"/>
                </a:solidFill>
              </a:rPr>
              <a:t>Circunferencia de cintura</a:t>
            </a:r>
          </a:p>
          <a:p>
            <a:pPr algn="r"/>
            <a:r>
              <a:rPr lang="es-MX" sz="2400" b="0" dirty="0"/>
              <a:t>  Se relaciona con la cantidad de grasa abdominal</a:t>
            </a:r>
          </a:p>
          <a:p>
            <a:endParaRPr lang="es-MX" sz="2400" dirty="0">
              <a:solidFill>
                <a:schemeClr val="bg2"/>
              </a:solidFill>
            </a:endParaRPr>
          </a:p>
          <a:p>
            <a:pPr algn="r"/>
            <a:endParaRPr lang="es-MX" sz="3200" dirty="0">
              <a:solidFill>
                <a:schemeClr val="bg2"/>
              </a:solidFill>
            </a:endParaRPr>
          </a:p>
          <a:p>
            <a:pPr algn="r"/>
            <a:r>
              <a:rPr lang="es-MX" sz="3200" dirty="0">
                <a:solidFill>
                  <a:srgbClr val="006600"/>
                </a:solidFill>
              </a:rPr>
              <a:t>Índice de masa corporal</a:t>
            </a:r>
          </a:p>
          <a:p>
            <a:pPr algn="r"/>
            <a:r>
              <a:rPr lang="es-ES" sz="2400" b="0" dirty="0"/>
              <a:t>Es la relación del peso y la estatura, ajustado para la edad</a:t>
            </a:r>
          </a:p>
          <a:p>
            <a:pPr algn="r"/>
            <a:endParaRPr lang="es-ES" sz="2400" b="0" dirty="0"/>
          </a:p>
          <a:p>
            <a:pPr algn="r"/>
            <a:r>
              <a:rPr lang="es-ES" sz="2400" b="0" dirty="0"/>
              <a:t>Es un indicador muy sensible para detectar deficiencia o exceso en el peso corporal de un individuo</a:t>
            </a:r>
          </a:p>
          <a:p>
            <a:pPr algn="r"/>
            <a:endParaRPr lang="es-ES" sz="2400" b="0" dirty="0"/>
          </a:p>
          <a:p>
            <a:pPr algn="r"/>
            <a:r>
              <a:rPr lang="es-MX" sz="2400" b="0" dirty="0"/>
              <a:t>fórmula:	IMC = peso / talla</a:t>
            </a:r>
            <a:r>
              <a:rPr lang="es-MX" sz="2400" b="0" baseline="30000" dirty="0"/>
              <a:t>2</a:t>
            </a:r>
          </a:p>
        </p:txBody>
      </p:sp>
      <p:sp>
        <p:nvSpPr>
          <p:cNvPr id="10" name="9 Rectángulo"/>
          <p:cNvSpPr/>
          <p:nvPr/>
        </p:nvSpPr>
        <p:spPr>
          <a:xfrm>
            <a:off x="0" y="789910"/>
            <a:ext cx="914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r" fontAlgn="base">
              <a:spcBef>
                <a:spcPct val="0"/>
              </a:spcBef>
              <a:spcAft>
                <a:spcPct val="0"/>
              </a:spcAft>
              <a:tabLst>
                <a:tab pos="407988" algn="l"/>
                <a:tab pos="457200" algn="l"/>
              </a:tabLst>
            </a:pPr>
            <a:r>
              <a:rPr lang="es-ES" sz="1600" b="1" smtClean="0">
                <a:solidFill>
                  <a:schemeClr val="bg1"/>
                </a:solidFill>
                <a:latin typeface="Arial" pitchFamily="34" charset="0"/>
                <a:ea typeface="Times New Roman" pitchFamily="18" charset="0"/>
                <a:cs typeface="Arial" pitchFamily="34" charset="0"/>
              </a:rPr>
              <a:t>Indicadores antropométricos</a:t>
            </a:r>
            <a:endParaRPr lang="es-ES" sz="1050" dirty="0">
              <a:solidFill>
                <a:schemeClr val="bg1"/>
              </a:solidFill>
              <a:latin typeface="Arial"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2"/>
          <p:cNvSpPr txBox="1">
            <a:spLocks noChangeArrowheads="1"/>
          </p:cNvSpPr>
          <p:nvPr/>
        </p:nvSpPr>
        <p:spPr bwMode="auto">
          <a:xfrm>
            <a:off x="434974" y="2108341"/>
            <a:ext cx="8274051" cy="37856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es-MX" sz="2400" b="0"/>
              <a:t>Método ideal para evaluar a niños </a:t>
            </a:r>
            <a:r>
              <a:rPr lang="es-MX" sz="2400" b="1" smtClean="0">
                <a:solidFill>
                  <a:srgbClr val="C00000"/>
                </a:solidFill>
              </a:rPr>
              <a:t>&gt; 1 año</a:t>
            </a:r>
            <a:endParaRPr lang="es-MX" sz="2400" b="1">
              <a:solidFill>
                <a:srgbClr val="C00000"/>
              </a:solidFill>
            </a:endParaRPr>
          </a:p>
          <a:p>
            <a:endParaRPr lang="es-MX" sz="2400" b="0"/>
          </a:p>
          <a:p>
            <a:r>
              <a:rPr lang="es-MX" sz="2400" b="0"/>
              <a:t>Indica </a:t>
            </a:r>
            <a:r>
              <a:rPr lang="es-MX" sz="2400" b="1">
                <a:solidFill>
                  <a:srgbClr val="C00000"/>
                </a:solidFill>
              </a:rPr>
              <a:t>desnutrición aguda </a:t>
            </a:r>
            <a:r>
              <a:rPr lang="es-MX" sz="2400" b="0"/>
              <a:t>y refleja pérdida de peso reciente </a:t>
            </a:r>
          </a:p>
          <a:p>
            <a:endParaRPr lang="es-MX" sz="2400" b="0"/>
          </a:p>
          <a:p>
            <a:r>
              <a:rPr lang="es-MX" sz="2400" b="0"/>
              <a:t>Tal vez hubo desnutrición crónica y el peso está en proceso de adaptación</a:t>
            </a:r>
          </a:p>
          <a:p>
            <a:endParaRPr lang="es-MX" sz="2400" b="0"/>
          </a:p>
          <a:p>
            <a:r>
              <a:rPr lang="es-MX" sz="2400" b="0"/>
              <a:t> Si este indicador se observa aislado, </a:t>
            </a:r>
            <a:r>
              <a:rPr lang="es-MX" sz="2400" b="1">
                <a:solidFill>
                  <a:srgbClr val="C00000"/>
                </a:solidFill>
              </a:rPr>
              <a:t>puede pasar por alto casos de desnutrición crónica y considerar como de crecimiento adecuado a niños de baja estatura </a:t>
            </a:r>
          </a:p>
        </p:txBody>
      </p:sp>
      <p:sp>
        <p:nvSpPr>
          <p:cNvPr id="4" name="Rectangle 36"/>
          <p:cNvSpPr>
            <a:spLocks noChangeArrowheads="1"/>
          </p:cNvSpPr>
          <p:nvPr/>
        </p:nvSpPr>
        <p:spPr bwMode="auto">
          <a:xfrm>
            <a:off x="4843584" y="855395"/>
            <a:ext cx="3437543" cy="964367"/>
          </a:xfrm>
          <a:prstGeom prst="rect">
            <a:avLst/>
          </a:prstGeom>
          <a:solidFill>
            <a:schemeClr val="bg1"/>
          </a:solidFill>
          <a:ln w="9525">
            <a:noFill/>
            <a:miter lim="800000"/>
            <a:headEnd/>
            <a:tailEnd/>
          </a:ln>
          <a:effectLst/>
        </p:spPr>
        <p:txBody>
          <a:bodyPr wrap="none">
            <a:spAutoFit/>
          </a:bodyPr>
          <a:lstStyle/>
          <a:p>
            <a:pPr algn="r">
              <a:lnSpc>
                <a:spcPts val="3400"/>
              </a:lnSpc>
            </a:pPr>
            <a:r>
              <a:rPr lang="es-MX" sz="3600" b="1" smtClean="0">
                <a:solidFill>
                  <a:srgbClr val="C00000"/>
                </a:solidFill>
              </a:rPr>
              <a:t>Índice</a:t>
            </a:r>
          </a:p>
          <a:p>
            <a:pPr algn="r">
              <a:lnSpc>
                <a:spcPts val="3400"/>
              </a:lnSpc>
            </a:pPr>
            <a:r>
              <a:rPr lang="es-MX" sz="3600" b="1" smtClean="0">
                <a:solidFill>
                  <a:srgbClr val="C00000"/>
                </a:solidFill>
              </a:rPr>
              <a:t>Peso para la talla</a:t>
            </a:r>
            <a:endParaRPr lang="es-MX" sz="3600" b="1">
              <a:solidFill>
                <a:srgbClr val="C00000"/>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Line 2"/>
          <p:cNvSpPr>
            <a:spLocks noChangeShapeType="1"/>
          </p:cNvSpPr>
          <p:nvPr/>
        </p:nvSpPr>
        <p:spPr bwMode="auto">
          <a:xfrm>
            <a:off x="3098799" y="1832613"/>
            <a:ext cx="609600" cy="0"/>
          </a:xfrm>
          <a:prstGeom prst="line">
            <a:avLst/>
          </a:prstGeom>
          <a:noFill/>
          <a:ln w="9525">
            <a:noFill/>
            <a:round/>
            <a:headEnd/>
            <a:tailEnd type="triangle" w="med" len="med"/>
          </a:ln>
          <a:effectLst/>
        </p:spPr>
        <p:txBody>
          <a:bodyPr/>
          <a:lstStyle/>
          <a:p>
            <a:endParaRPr lang="es-MX"/>
          </a:p>
        </p:txBody>
      </p:sp>
      <p:sp>
        <p:nvSpPr>
          <p:cNvPr id="4" name="Line 3"/>
          <p:cNvSpPr>
            <a:spLocks noChangeShapeType="1"/>
          </p:cNvSpPr>
          <p:nvPr/>
        </p:nvSpPr>
        <p:spPr bwMode="auto">
          <a:xfrm flipV="1">
            <a:off x="3936999" y="1832613"/>
            <a:ext cx="0" cy="228600"/>
          </a:xfrm>
          <a:prstGeom prst="line">
            <a:avLst/>
          </a:prstGeom>
          <a:noFill/>
          <a:ln w="9525">
            <a:noFill/>
            <a:round/>
            <a:headEnd/>
            <a:tailEnd type="triangle" w="med" len="med"/>
          </a:ln>
          <a:effectLst/>
        </p:spPr>
        <p:txBody>
          <a:bodyPr/>
          <a:lstStyle/>
          <a:p>
            <a:endParaRPr lang="es-MX"/>
          </a:p>
        </p:txBody>
      </p:sp>
      <p:sp>
        <p:nvSpPr>
          <p:cNvPr id="5" name="Line 4"/>
          <p:cNvSpPr>
            <a:spLocks noChangeShapeType="1"/>
          </p:cNvSpPr>
          <p:nvPr/>
        </p:nvSpPr>
        <p:spPr bwMode="auto">
          <a:xfrm>
            <a:off x="4851399" y="1832613"/>
            <a:ext cx="685800" cy="0"/>
          </a:xfrm>
          <a:prstGeom prst="line">
            <a:avLst/>
          </a:prstGeom>
          <a:noFill/>
          <a:ln w="9525">
            <a:noFill/>
            <a:round/>
            <a:headEnd/>
            <a:tailEnd type="triangle" w="med" len="med"/>
          </a:ln>
          <a:effectLst/>
        </p:spPr>
        <p:txBody>
          <a:bodyPr/>
          <a:lstStyle/>
          <a:p>
            <a:endParaRPr lang="es-MX"/>
          </a:p>
        </p:txBody>
      </p:sp>
      <p:sp>
        <p:nvSpPr>
          <p:cNvPr id="6" name="Text Box 20"/>
          <p:cNvSpPr txBox="1">
            <a:spLocks noChangeArrowheads="1"/>
          </p:cNvSpPr>
          <p:nvPr/>
        </p:nvSpPr>
        <p:spPr bwMode="auto">
          <a:xfrm>
            <a:off x="303212" y="1817421"/>
            <a:ext cx="8154987" cy="37856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s-MX" sz="2400" b="1" dirty="0">
                <a:solidFill>
                  <a:srgbClr val="C00000"/>
                </a:solidFill>
              </a:rPr>
              <a:t>Compara la talla </a:t>
            </a:r>
            <a:r>
              <a:rPr lang="es-MX" sz="2400" b="0" dirty="0">
                <a:solidFill>
                  <a:srgbClr val="002060"/>
                </a:solidFill>
              </a:rPr>
              <a:t>de un niño </a:t>
            </a:r>
            <a:r>
              <a:rPr lang="es-MX" sz="2400" b="1" dirty="0">
                <a:solidFill>
                  <a:srgbClr val="C00000"/>
                </a:solidFill>
              </a:rPr>
              <a:t>con la ideal</a:t>
            </a:r>
            <a:r>
              <a:rPr lang="es-MX" sz="2400" b="0" dirty="0">
                <a:solidFill>
                  <a:schemeClr val="bg1"/>
                </a:solidFill>
              </a:rPr>
              <a:t> </a:t>
            </a:r>
            <a:r>
              <a:rPr lang="es-MX" sz="2400" b="0" dirty="0">
                <a:solidFill>
                  <a:srgbClr val="002060"/>
                </a:solidFill>
              </a:rPr>
              <a:t>que debiera tener para su edad</a:t>
            </a:r>
          </a:p>
          <a:p>
            <a:endParaRPr lang="es-MX" sz="2400" b="0" dirty="0">
              <a:solidFill>
                <a:schemeClr val="bg1"/>
              </a:solidFill>
            </a:endParaRPr>
          </a:p>
          <a:p>
            <a:r>
              <a:rPr lang="es-MX" sz="2400" b="0" dirty="0">
                <a:solidFill>
                  <a:srgbClr val="002060"/>
                </a:solidFill>
              </a:rPr>
              <a:t>Identifica</a:t>
            </a:r>
            <a:r>
              <a:rPr lang="es-MX" sz="2400" b="0" dirty="0">
                <a:solidFill>
                  <a:schemeClr val="bg1"/>
                </a:solidFill>
              </a:rPr>
              <a:t> </a:t>
            </a:r>
            <a:r>
              <a:rPr lang="es-MX" sz="2400" b="1" dirty="0">
                <a:solidFill>
                  <a:srgbClr val="C00000"/>
                </a:solidFill>
              </a:rPr>
              <a:t>desnutrición crónica </a:t>
            </a:r>
          </a:p>
          <a:p>
            <a:endParaRPr lang="es-MX" sz="2400" b="0" dirty="0">
              <a:solidFill>
                <a:schemeClr val="bg1"/>
              </a:solidFill>
            </a:endParaRPr>
          </a:p>
          <a:p>
            <a:r>
              <a:rPr lang="es-MX" sz="2400" b="0" dirty="0">
                <a:solidFill>
                  <a:srgbClr val="002060"/>
                </a:solidFill>
              </a:rPr>
              <a:t>La</a:t>
            </a:r>
            <a:r>
              <a:rPr lang="es-MX" sz="2400" b="0" dirty="0">
                <a:solidFill>
                  <a:schemeClr val="bg1"/>
                </a:solidFill>
              </a:rPr>
              <a:t> </a:t>
            </a:r>
            <a:r>
              <a:rPr lang="es-MX" sz="2400" b="0" dirty="0">
                <a:solidFill>
                  <a:srgbClr val="002060"/>
                </a:solidFill>
              </a:rPr>
              <a:t>observación de su evolución a través de las mediciones frecuentes y periódicas es un </a:t>
            </a:r>
            <a:r>
              <a:rPr lang="es-MX" sz="2400" b="1" dirty="0">
                <a:solidFill>
                  <a:srgbClr val="C00000"/>
                </a:solidFill>
              </a:rPr>
              <a:t>buen indicador de crecimiento</a:t>
            </a:r>
          </a:p>
          <a:p>
            <a:endParaRPr lang="es-MX" sz="2400" b="0" dirty="0">
              <a:solidFill>
                <a:schemeClr val="bg1"/>
              </a:solidFill>
            </a:endParaRPr>
          </a:p>
          <a:p>
            <a:r>
              <a:rPr lang="es-MX" sz="2400" b="0" dirty="0">
                <a:solidFill>
                  <a:srgbClr val="002060"/>
                </a:solidFill>
              </a:rPr>
              <a:t>Para ver si la desnutrición se ha intensificado, se debe complementar con la gráfica de </a:t>
            </a:r>
            <a:r>
              <a:rPr lang="es-MX" sz="2400" b="0" dirty="0" smtClean="0">
                <a:solidFill>
                  <a:srgbClr val="002060"/>
                </a:solidFill>
              </a:rPr>
              <a:t>peso para la edad</a:t>
            </a:r>
            <a:endParaRPr lang="es-MX" sz="2400" b="0" dirty="0">
              <a:solidFill>
                <a:srgbClr val="002060"/>
              </a:solidFill>
            </a:endParaRPr>
          </a:p>
        </p:txBody>
      </p:sp>
      <p:sp>
        <p:nvSpPr>
          <p:cNvPr id="7" name="Rectangle 36"/>
          <p:cNvSpPr>
            <a:spLocks noChangeArrowheads="1"/>
          </p:cNvSpPr>
          <p:nvPr/>
        </p:nvSpPr>
        <p:spPr bwMode="auto">
          <a:xfrm>
            <a:off x="5140494" y="634413"/>
            <a:ext cx="3529941" cy="964367"/>
          </a:xfrm>
          <a:prstGeom prst="rect">
            <a:avLst/>
          </a:prstGeom>
          <a:noFill/>
          <a:ln w="9525">
            <a:noFill/>
            <a:miter lim="800000"/>
            <a:headEnd/>
            <a:tailEnd/>
          </a:ln>
          <a:effectLst/>
        </p:spPr>
        <p:txBody>
          <a:bodyPr wrap="none">
            <a:spAutoFit/>
          </a:bodyPr>
          <a:lstStyle/>
          <a:p>
            <a:pPr algn="r">
              <a:lnSpc>
                <a:spcPts val="3400"/>
              </a:lnSpc>
            </a:pPr>
            <a:r>
              <a:rPr lang="es-MX" sz="3600" b="1" dirty="0" smtClean="0">
                <a:solidFill>
                  <a:srgbClr val="C00000"/>
                </a:solidFill>
              </a:rPr>
              <a:t>Índice</a:t>
            </a:r>
          </a:p>
          <a:p>
            <a:pPr algn="r">
              <a:lnSpc>
                <a:spcPts val="3400"/>
              </a:lnSpc>
            </a:pPr>
            <a:r>
              <a:rPr lang="es-MX" sz="3600" b="1" dirty="0" smtClean="0">
                <a:solidFill>
                  <a:srgbClr val="C00000"/>
                </a:solidFill>
              </a:rPr>
              <a:t>Talla para la edad</a:t>
            </a:r>
            <a:endParaRPr lang="es-MX" sz="3600" b="1" dirty="0">
              <a:solidFill>
                <a:srgbClr val="C00000"/>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489351" y="2405755"/>
            <a:ext cx="8072437" cy="34163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r>
              <a:rPr lang="es-MX" sz="2400" b="1" dirty="0">
                <a:solidFill>
                  <a:srgbClr val="C00000"/>
                </a:solidFill>
              </a:rPr>
              <a:t>Es el peso </a:t>
            </a:r>
            <a:r>
              <a:rPr lang="es-MX" sz="2400" b="0" dirty="0">
                <a:solidFill>
                  <a:srgbClr val="002060"/>
                </a:solidFill>
              </a:rPr>
              <a:t>que tiene un niño </a:t>
            </a:r>
            <a:r>
              <a:rPr lang="es-MX" sz="2400" b="1" dirty="0">
                <a:solidFill>
                  <a:srgbClr val="C00000"/>
                </a:solidFill>
              </a:rPr>
              <a:t>en relación al ideal </a:t>
            </a:r>
            <a:r>
              <a:rPr lang="es-MX" sz="2400" b="0" dirty="0">
                <a:solidFill>
                  <a:srgbClr val="002060"/>
                </a:solidFill>
              </a:rPr>
              <a:t>para su edad</a:t>
            </a:r>
          </a:p>
          <a:p>
            <a:endParaRPr lang="es-MX" sz="2400" b="0" dirty="0">
              <a:solidFill>
                <a:srgbClr val="002060"/>
              </a:solidFill>
            </a:endParaRPr>
          </a:p>
          <a:p>
            <a:pPr marL="355600" indent="-355600"/>
            <a:r>
              <a:rPr lang="es-MX" sz="2400" b="0" dirty="0">
                <a:solidFill>
                  <a:srgbClr val="002060"/>
                </a:solidFill>
              </a:rPr>
              <a:t>Es útil </a:t>
            </a:r>
            <a:r>
              <a:rPr lang="es-MX" sz="2400" b="1" dirty="0">
                <a:solidFill>
                  <a:srgbClr val="C00000"/>
                </a:solidFill>
              </a:rPr>
              <a:t>para vigilar la evolución del niño</a:t>
            </a:r>
            <a:r>
              <a:rPr lang="es-MX" sz="2400" b="0" dirty="0">
                <a:solidFill>
                  <a:srgbClr val="002060"/>
                </a:solidFill>
              </a:rPr>
              <a:t>, cuando se sigue su curva de </a:t>
            </a:r>
            <a:r>
              <a:rPr lang="es-MX" sz="2400" b="0" dirty="0" smtClean="0">
                <a:solidFill>
                  <a:srgbClr val="002060"/>
                </a:solidFill>
              </a:rPr>
              <a:t>crecimiento</a:t>
            </a:r>
            <a:endParaRPr lang="es-MX" sz="2400" b="0" dirty="0">
              <a:solidFill>
                <a:srgbClr val="002060"/>
              </a:solidFill>
            </a:endParaRPr>
          </a:p>
          <a:p>
            <a:endParaRPr lang="es-MX" sz="2400" b="0" dirty="0">
              <a:solidFill>
                <a:srgbClr val="002060"/>
              </a:solidFill>
            </a:endParaRPr>
          </a:p>
          <a:p>
            <a:pPr marL="355600" indent="-355600"/>
            <a:r>
              <a:rPr lang="es-MX" sz="2400" b="0" dirty="0">
                <a:solidFill>
                  <a:srgbClr val="002060"/>
                </a:solidFill>
              </a:rPr>
              <a:t>Limitación: calificar a un niño de </a:t>
            </a:r>
            <a:r>
              <a:rPr lang="es-MX" sz="2400" b="1" dirty="0">
                <a:solidFill>
                  <a:srgbClr val="C00000"/>
                </a:solidFill>
              </a:rPr>
              <a:t>bajo peso y poca estatura </a:t>
            </a:r>
            <a:r>
              <a:rPr lang="es-MX" sz="2400" b="0" dirty="0">
                <a:solidFill>
                  <a:srgbClr val="002060"/>
                </a:solidFill>
              </a:rPr>
              <a:t>para su edad </a:t>
            </a:r>
            <a:r>
              <a:rPr lang="es-MX" sz="2400" b="1" dirty="0">
                <a:solidFill>
                  <a:srgbClr val="C00000"/>
                </a:solidFill>
              </a:rPr>
              <a:t>como desnutrido </a:t>
            </a:r>
            <a:r>
              <a:rPr lang="es-MX" sz="2400" b="0" dirty="0">
                <a:solidFill>
                  <a:srgbClr val="002060"/>
                </a:solidFill>
              </a:rPr>
              <a:t>o en el no identificar la </a:t>
            </a:r>
            <a:r>
              <a:rPr lang="es-MX" sz="2400" b="1" dirty="0">
                <a:solidFill>
                  <a:schemeClr val="accent6">
                    <a:lumMod val="75000"/>
                  </a:schemeClr>
                </a:solidFill>
              </a:rPr>
              <a:t>desnutrición</a:t>
            </a:r>
            <a:r>
              <a:rPr lang="es-MX" sz="2400" b="0" dirty="0">
                <a:solidFill>
                  <a:schemeClr val="bg1"/>
                </a:solidFill>
              </a:rPr>
              <a:t> </a:t>
            </a:r>
            <a:r>
              <a:rPr lang="es-MX" sz="2400" b="0" dirty="0">
                <a:solidFill>
                  <a:srgbClr val="002060"/>
                </a:solidFill>
              </a:rPr>
              <a:t>en niños muy </a:t>
            </a:r>
            <a:r>
              <a:rPr lang="es-MX" sz="2400" b="1" dirty="0">
                <a:solidFill>
                  <a:schemeClr val="accent6">
                    <a:lumMod val="75000"/>
                  </a:schemeClr>
                </a:solidFill>
              </a:rPr>
              <a:t>altos con peso normal </a:t>
            </a:r>
            <a:r>
              <a:rPr lang="es-MX" sz="2400" b="0" dirty="0">
                <a:solidFill>
                  <a:srgbClr val="002060"/>
                </a:solidFill>
              </a:rPr>
              <a:t>para su edad pero no para su </a:t>
            </a:r>
            <a:r>
              <a:rPr lang="es-MX" sz="2400" b="0" dirty="0" smtClean="0">
                <a:solidFill>
                  <a:srgbClr val="002060"/>
                </a:solidFill>
              </a:rPr>
              <a:t>talla</a:t>
            </a:r>
            <a:endParaRPr lang="es-MX" sz="2400" b="0" dirty="0">
              <a:solidFill>
                <a:srgbClr val="002060"/>
              </a:solidFill>
            </a:endParaRPr>
          </a:p>
        </p:txBody>
      </p:sp>
      <p:sp>
        <p:nvSpPr>
          <p:cNvPr id="6" name="Rectangle 36"/>
          <p:cNvSpPr>
            <a:spLocks noChangeArrowheads="1"/>
          </p:cNvSpPr>
          <p:nvPr/>
        </p:nvSpPr>
        <p:spPr bwMode="auto">
          <a:xfrm>
            <a:off x="5172905" y="958405"/>
            <a:ext cx="3555845" cy="964367"/>
          </a:xfrm>
          <a:prstGeom prst="rect">
            <a:avLst/>
          </a:prstGeom>
          <a:noFill/>
          <a:ln w="9525">
            <a:noFill/>
            <a:miter lim="800000"/>
            <a:headEnd/>
            <a:tailEnd/>
          </a:ln>
          <a:effectLst/>
        </p:spPr>
        <p:txBody>
          <a:bodyPr wrap="none">
            <a:spAutoFit/>
          </a:bodyPr>
          <a:lstStyle/>
          <a:p>
            <a:pPr algn="r">
              <a:lnSpc>
                <a:spcPts val="3400"/>
              </a:lnSpc>
            </a:pPr>
            <a:r>
              <a:rPr lang="es-MX" sz="3600" b="1" dirty="0" smtClean="0">
                <a:solidFill>
                  <a:srgbClr val="C00000"/>
                </a:solidFill>
              </a:rPr>
              <a:t>Índice</a:t>
            </a:r>
          </a:p>
          <a:p>
            <a:pPr algn="r">
              <a:lnSpc>
                <a:spcPts val="3400"/>
              </a:lnSpc>
            </a:pPr>
            <a:r>
              <a:rPr lang="es-MX" sz="3600" b="1" dirty="0" smtClean="0">
                <a:solidFill>
                  <a:srgbClr val="C00000"/>
                </a:solidFill>
              </a:rPr>
              <a:t>Peso para la edad</a:t>
            </a:r>
            <a:endParaRPr lang="es-MX" sz="3600" b="1" dirty="0">
              <a:solidFill>
                <a:srgbClr val="C00000"/>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766298" y="2666233"/>
            <a:ext cx="7924800" cy="230832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444500" indent="-444500"/>
            <a:r>
              <a:rPr lang="es-MX" sz="2400" b="0" dirty="0">
                <a:solidFill>
                  <a:srgbClr val="002060"/>
                </a:solidFill>
              </a:rPr>
              <a:t>Permite un diagnóstico de desnutrición, normalidad y sobrepeso</a:t>
            </a:r>
          </a:p>
          <a:p>
            <a:pPr marL="444500" indent="-444500"/>
            <a:endParaRPr lang="es-MX" sz="2400" b="0" dirty="0">
              <a:solidFill>
                <a:srgbClr val="002060"/>
              </a:solidFill>
            </a:endParaRPr>
          </a:p>
          <a:p>
            <a:pPr marL="444500" indent="-444500"/>
            <a:r>
              <a:rPr lang="es-MX" sz="2400" b="0" dirty="0">
                <a:solidFill>
                  <a:srgbClr val="002060"/>
                </a:solidFill>
              </a:rPr>
              <a:t>En el caso de la</a:t>
            </a:r>
            <a:r>
              <a:rPr lang="es-MX" sz="2400" b="0" dirty="0">
                <a:solidFill>
                  <a:schemeClr val="bg1"/>
                </a:solidFill>
              </a:rPr>
              <a:t> </a:t>
            </a:r>
            <a:r>
              <a:rPr lang="es-MX" sz="2400" b="1" dirty="0">
                <a:solidFill>
                  <a:srgbClr val="C00000"/>
                </a:solidFill>
              </a:rPr>
              <a:t>edad pediátrica</a:t>
            </a:r>
            <a:r>
              <a:rPr lang="es-MX" sz="2400" b="0" dirty="0">
                <a:solidFill>
                  <a:srgbClr val="002060"/>
                </a:solidFill>
              </a:rPr>
              <a:t>, donde continúa el crecimiento,</a:t>
            </a:r>
            <a:r>
              <a:rPr lang="es-MX" sz="2400" b="0" dirty="0">
                <a:solidFill>
                  <a:schemeClr val="bg1"/>
                </a:solidFill>
              </a:rPr>
              <a:t> </a:t>
            </a:r>
            <a:r>
              <a:rPr lang="es-MX" sz="2400" b="1" dirty="0">
                <a:solidFill>
                  <a:srgbClr val="C00000"/>
                </a:solidFill>
              </a:rPr>
              <a:t>no existe un valor de referencia fijo</a:t>
            </a:r>
            <a:r>
              <a:rPr lang="es-MX" sz="2400" b="0" dirty="0">
                <a:solidFill>
                  <a:srgbClr val="002060"/>
                </a:solidFill>
              </a:rPr>
              <a:t>; sino cambia conforme a la edad</a:t>
            </a:r>
            <a:r>
              <a:rPr lang="es-MX" sz="2400" b="0" dirty="0" smtClean="0">
                <a:solidFill>
                  <a:srgbClr val="002060"/>
                </a:solidFill>
              </a:rPr>
              <a:t>.</a:t>
            </a:r>
            <a:endParaRPr lang="es-MX" sz="2400" b="0" dirty="0">
              <a:solidFill>
                <a:srgbClr val="002060"/>
              </a:solidFill>
            </a:endParaRPr>
          </a:p>
        </p:txBody>
      </p:sp>
      <p:sp>
        <p:nvSpPr>
          <p:cNvPr id="4" name="Rectangle 36"/>
          <p:cNvSpPr>
            <a:spLocks noChangeArrowheads="1"/>
          </p:cNvSpPr>
          <p:nvPr/>
        </p:nvSpPr>
        <p:spPr bwMode="auto">
          <a:xfrm>
            <a:off x="4395136" y="1237685"/>
            <a:ext cx="4748864" cy="541238"/>
          </a:xfrm>
          <a:prstGeom prst="rect">
            <a:avLst/>
          </a:prstGeom>
          <a:noFill/>
          <a:ln w="9525">
            <a:noFill/>
            <a:miter lim="800000"/>
            <a:headEnd/>
            <a:tailEnd/>
          </a:ln>
          <a:effectLst/>
        </p:spPr>
        <p:txBody>
          <a:bodyPr wrap="none">
            <a:spAutoFit/>
          </a:bodyPr>
          <a:lstStyle/>
          <a:p>
            <a:pPr algn="r">
              <a:lnSpc>
                <a:spcPts val="3400"/>
              </a:lnSpc>
            </a:pPr>
            <a:r>
              <a:rPr lang="es-MX" sz="3600" b="1" dirty="0" smtClean="0">
                <a:solidFill>
                  <a:srgbClr val="C00000"/>
                </a:solidFill>
              </a:rPr>
              <a:t>Índice de masa corporal</a:t>
            </a: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47462" y="737931"/>
            <a:ext cx="4618435" cy="1918346"/>
          </a:xfrm>
          <a:prstGeom prst="rect">
            <a:avLst/>
          </a:prstGeom>
          <a:noFill/>
          <a:ln w="9525">
            <a:noFill/>
            <a:miter lim="800000"/>
            <a:headEnd/>
            <a:tailEnd/>
          </a:ln>
          <a:effectLst/>
        </p:spPr>
        <p:txBody>
          <a:bodyPr wrap="square">
            <a:spAutoFit/>
          </a:bodyPr>
          <a:lstStyle/>
          <a:p>
            <a:pPr algn="ctr">
              <a:lnSpc>
                <a:spcPts val="2000"/>
              </a:lnSpc>
            </a:pPr>
            <a:r>
              <a:rPr lang="es-MX" sz="2800" b="0" dirty="0">
                <a:solidFill>
                  <a:srgbClr val="002060"/>
                </a:solidFill>
              </a:rPr>
              <a:t>Peso / edad</a:t>
            </a:r>
          </a:p>
          <a:p>
            <a:pPr algn="ctr">
              <a:lnSpc>
                <a:spcPts val="2000"/>
              </a:lnSpc>
            </a:pPr>
            <a:endParaRPr lang="es-MX" sz="2800" b="0" dirty="0">
              <a:solidFill>
                <a:srgbClr val="002060"/>
              </a:solidFill>
            </a:endParaRPr>
          </a:p>
          <a:p>
            <a:pPr algn="ctr">
              <a:lnSpc>
                <a:spcPts val="2000"/>
              </a:lnSpc>
            </a:pPr>
            <a:r>
              <a:rPr lang="es-MX" sz="2800" b="0" dirty="0">
                <a:solidFill>
                  <a:srgbClr val="002060"/>
                </a:solidFill>
              </a:rPr>
              <a:t>Peso / talla</a:t>
            </a:r>
          </a:p>
          <a:p>
            <a:pPr algn="ctr">
              <a:lnSpc>
                <a:spcPts val="2000"/>
              </a:lnSpc>
            </a:pPr>
            <a:endParaRPr lang="es-MX" sz="2800" b="0" dirty="0">
              <a:solidFill>
                <a:srgbClr val="002060"/>
              </a:solidFill>
            </a:endParaRPr>
          </a:p>
          <a:p>
            <a:pPr algn="ctr">
              <a:lnSpc>
                <a:spcPts val="2000"/>
              </a:lnSpc>
            </a:pPr>
            <a:r>
              <a:rPr lang="es-MX" sz="2800" b="0" dirty="0">
                <a:solidFill>
                  <a:srgbClr val="002060"/>
                </a:solidFill>
              </a:rPr>
              <a:t>Talla / edad</a:t>
            </a:r>
          </a:p>
          <a:p>
            <a:pPr algn="ctr">
              <a:lnSpc>
                <a:spcPts val="2000"/>
              </a:lnSpc>
            </a:pPr>
            <a:endParaRPr lang="es-MX" sz="2800" b="0" dirty="0">
              <a:solidFill>
                <a:srgbClr val="002060"/>
              </a:solidFill>
            </a:endParaRPr>
          </a:p>
          <a:p>
            <a:pPr algn="ctr">
              <a:lnSpc>
                <a:spcPts val="2000"/>
              </a:lnSpc>
            </a:pPr>
            <a:r>
              <a:rPr lang="es-MX" sz="2800" b="0" dirty="0">
                <a:solidFill>
                  <a:srgbClr val="002060"/>
                </a:solidFill>
              </a:rPr>
              <a:t>de masa corporal</a:t>
            </a:r>
            <a:endParaRPr lang="es-ES" sz="2800" b="0" dirty="0">
              <a:solidFill>
                <a:srgbClr val="002060"/>
              </a:solidFill>
            </a:endParaRPr>
          </a:p>
        </p:txBody>
      </p:sp>
      <p:sp>
        <p:nvSpPr>
          <p:cNvPr id="4" name="AutoShape 47"/>
          <p:cNvSpPr>
            <a:spLocks noChangeArrowheads="1"/>
          </p:cNvSpPr>
          <p:nvPr/>
        </p:nvSpPr>
        <p:spPr bwMode="auto">
          <a:xfrm rot="5400000">
            <a:off x="3751855" y="2584303"/>
            <a:ext cx="1008063" cy="151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alpha val="67999"/>
            </a:srgbClr>
          </a:solidFill>
          <a:ln w="9525">
            <a:solidFill>
              <a:srgbClr val="FF6600"/>
            </a:solidFill>
            <a:miter lim="800000"/>
            <a:headEnd/>
            <a:tailEnd/>
          </a:ln>
          <a:effectLst/>
        </p:spPr>
        <p:txBody>
          <a:bodyPr wrap="none" anchor="ctr"/>
          <a:lstStyle/>
          <a:p>
            <a:endParaRPr lang="es-MX">
              <a:solidFill>
                <a:schemeClr val="bg1"/>
              </a:solidFill>
            </a:endParaRPr>
          </a:p>
        </p:txBody>
      </p:sp>
      <p:sp>
        <p:nvSpPr>
          <p:cNvPr id="5" name="Rectangle 48"/>
          <p:cNvSpPr>
            <a:spLocks noChangeArrowheads="1"/>
          </p:cNvSpPr>
          <p:nvPr/>
        </p:nvSpPr>
        <p:spPr bwMode="auto">
          <a:xfrm>
            <a:off x="7020094" y="863299"/>
            <a:ext cx="1309974" cy="523220"/>
          </a:xfrm>
          <a:prstGeom prst="rect">
            <a:avLst/>
          </a:prstGeom>
          <a:noFill/>
          <a:ln w="9525">
            <a:noFill/>
            <a:miter lim="800000"/>
            <a:headEnd/>
            <a:tailEnd/>
          </a:ln>
          <a:effectLst/>
        </p:spPr>
        <p:txBody>
          <a:bodyPr wrap="none">
            <a:spAutoFit/>
          </a:bodyPr>
          <a:lstStyle/>
          <a:p>
            <a:r>
              <a:rPr lang="es-MX" sz="2800" b="1" dirty="0" smtClean="0">
                <a:solidFill>
                  <a:srgbClr val="002060"/>
                </a:solidFill>
              </a:rPr>
              <a:t>Índices </a:t>
            </a:r>
            <a:endParaRPr lang="es-MX" sz="2800" b="1" dirty="0">
              <a:solidFill>
                <a:srgbClr val="002060"/>
              </a:solidFill>
            </a:endParaRPr>
          </a:p>
        </p:txBody>
      </p:sp>
      <p:grpSp>
        <p:nvGrpSpPr>
          <p:cNvPr id="6" name="Group 50"/>
          <p:cNvGrpSpPr>
            <a:grpSpLocks/>
          </p:cNvGrpSpPr>
          <p:nvPr/>
        </p:nvGrpSpPr>
        <p:grpSpPr bwMode="auto">
          <a:xfrm>
            <a:off x="3651843" y="3994002"/>
            <a:ext cx="1828800" cy="1752600"/>
            <a:chOff x="762" y="324"/>
            <a:chExt cx="1350" cy="1452"/>
          </a:xfrm>
        </p:grpSpPr>
        <p:pic>
          <p:nvPicPr>
            <p:cNvPr id="7" name="Picture 5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92" y="324"/>
              <a:ext cx="720" cy="1452"/>
            </a:xfrm>
            <a:prstGeom prst="rect">
              <a:avLst/>
            </a:prstGeom>
            <a:noFill/>
            <a:ln w="9525">
              <a:noFill/>
              <a:miter lim="800000"/>
              <a:headEnd/>
              <a:tailEnd/>
            </a:ln>
            <a:effectLst/>
          </p:spPr>
        </p:pic>
        <p:pic>
          <p:nvPicPr>
            <p:cNvPr id="8" name="Picture 5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 y="336"/>
              <a:ext cx="630" cy="1410"/>
            </a:xfrm>
            <a:prstGeom prst="rect">
              <a:avLst/>
            </a:prstGeom>
            <a:noFill/>
            <a:ln w="9525">
              <a:noFill/>
              <a:miter lim="800000"/>
              <a:headEnd/>
              <a:tailEnd/>
            </a:ln>
            <a:effectLst/>
          </p:spPr>
        </p:pic>
      </p:grpSp>
      <p:sp>
        <p:nvSpPr>
          <p:cNvPr id="9" name="Line 53"/>
          <p:cNvSpPr>
            <a:spLocks noChangeShapeType="1"/>
          </p:cNvSpPr>
          <p:nvPr/>
        </p:nvSpPr>
        <p:spPr bwMode="auto">
          <a:xfrm>
            <a:off x="368894" y="3917802"/>
            <a:ext cx="8135937" cy="0"/>
          </a:xfrm>
          <a:prstGeom prst="line">
            <a:avLst/>
          </a:prstGeom>
          <a:noFill/>
          <a:ln w="76200">
            <a:solidFill>
              <a:srgbClr val="FF6600"/>
            </a:solidFill>
            <a:round/>
            <a:headEnd/>
            <a:tailEnd/>
          </a:ln>
          <a:effectLst/>
        </p:spPr>
        <p:txBody>
          <a:bodyPr/>
          <a:lstStyle/>
          <a:p>
            <a:endParaRPr lang="es-MX">
              <a:solidFill>
                <a:schemeClr val="bg1"/>
              </a:solidFill>
            </a:endParaRPr>
          </a:p>
        </p:txBody>
      </p:sp>
      <p:grpSp>
        <p:nvGrpSpPr>
          <p:cNvPr id="10" name="Group 54"/>
          <p:cNvGrpSpPr>
            <a:grpSpLocks/>
          </p:cNvGrpSpPr>
          <p:nvPr/>
        </p:nvGrpSpPr>
        <p:grpSpPr bwMode="auto">
          <a:xfrm>
            <a:off x="943568" y="3994002"/>
            <a:ext cx="838200" cy="1752600"/>
            <a:chOff x="762" y="324"/>
            <a:chExt cx="1350" cy="1452"/>
          </a:xfrm>
        </p:grpSpPr>
        <p:pic>
          <p:nvPicPr>
            <p:cNvPr id="11" name="Picture 5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92" y="324"/>
              <a:ext cx="720" cy="1452"/>
            </a:xfrm>
            <a:prstGeom prst="rect">
              <a:avLst/>
            </a:prstGeom>
            <a:noFill/>
            <a:ln w="9525">
              <a:noFill/>
              <a:miter lim="800000"/>
              <a:headEnd/>
              <a:tailEnd/>
            </a:ln>
            <a:effectLst/>
          </p:spPr>
        </p:pic>
        <p:pic>
          <p:nvPicPr>
            <p:cNvPr id="12" name="Picture 5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 y="336"/>
              <a:ext cx="630" cy="1410"/>
            </a:xfrm>
            <a:prstGeom prst="rect">
              <a:avLst/>
            </a:prstGeom>
            <a:noFill/>
            <a:ln w="9525">
              <a:noFill/>
              <a:miter lim="800000"/>
              <a:headEnd/>
              <a:tailEnd/>
            </a:ln>
            <a:effectLst/>
          </p:spPr>
        </p:pic>
      </p:grpSp>
      <p:grpSp>
        <p:nvGrpSpPr>
          <p:cNvPr id="13" name="Group 57"/>
          <p:cNvGrpSpPr>
            <a:grpSpLocks/>
          </p:cNvGrpSpPr>
          <p:nvPr/>
        </p:nvGrpSpPr>
        <p:grpSpPr bwMode="auto">
          <a:xfrm>
            <a:off x="2240555" y="4565502"/>
            <a:ext cx="990600" cy="1143000"/>
            <a:chOff x="762" y="324"/>
            <a:chExt cx="1350" cy="1452"/>
          </a:xfrm>
        </p:grpSpPr>
        <p:pic>
          <p:nvPicPr>
            <p:cNvPr id="14" name="Picture 5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92" y="324"/>
              <a:ext cx="720" cy="1452"/>
            </a:xfrm>
            <a:prstGeom prst="rect">
              <a:avLst/>
            </a:prstGeom>
            <a:noFill/>
            <a:ln w="9525">
              <a:noFill/>
              <a:miter lim="800000"/>
              <a:headEnd/>
              <a:tailEnd/>
            </a:ln>
            <a:effectLst/>
          </p:spPr>
        </p:pic>
        <p:pic>
          <p:nvPicPr>
            <p:cNvPr id="15" name="Picture 5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 y="336"/>
              <a:ext cx="630" cy="1410"/>
            </a:xfrm>
            <a:prstGeom prst="rect">
              <a:avLst/>
            </a:prstGeom>
            <a:noFill/>
            <a:ln w="9525">
              <a:noFill/>
              <a:miter lim="800000"/>
              <a:headEnd/>
              <a:tailEnd/>
            </a:ln>
            <a:effectLst/>
          </p:spPr>
        </p:pic>
      </p:grpSp>
      <p:sp>
        <p:nvSpPr>
          <p:cNvPr id="16" name="Text Box 60"/>
          <p:cNvSpPr txBox="1">
            <a:spLocks noChangeArrowheads="1"/>
          </p:cNvSpPr>
          <p:nvPr/>
        </p:nvSpPr>
        <p:spPr bwMode="auto">
          <a:xfrm>
            <a:off x="786406" y="5713265"/>
            <a:ext cx="1196160" cy="584775"/>
          </a:xfrm>
          <a:prstGeom prst="rect">
            <a:avLst/>
          </a:prstGeom>
          <a:noFill/>
          <a:ln w="9525">
            <a:noFill/>
            <a:miter lim="800000"/>
            <a:headEnd/>
            <a:tailEnd/>
          </a:ln>
          <a:effectLst/>
        </p:spPr>
        <p:txBody>
          <a:bodyPr wrap="none">
            <a:spAutoFit/>
          </a:bodyPr>
          <a:lstStyle/>
          <a:p>
            <a:pPr algn="ctr"/>
            <a:r>
              <a:rPr lang="es-ES_tradnl" sz="1600" b="0">
                <a:solidFill>
                  <a:srgbClr val="002060"/>
                </a:solidFill>
                <a:latin typeface="Tahoma" pitchFamily="34" charset="0"/>
                <a:cs typeface="Tahoma" pitchFamily="34" charset="0"/>
              </a:rPr>
              <a:t>Emaciación</a:t>
            </a:r>
          </a:p>
          <a:p>
            <a:pPr algn="ctr"/>
            <a:r>
              <a:rPr lang="es-ES_tradnl" sz="1600" b="0">
                <a:solidFill>
                  <a:srgbClr val="002060"/>
                </a:solidFill>
                <a:latin typeface="Tahoma" pitchFamily="34" charset="0"/>
                <a:cs typeface="Tahoma" pitchFamily="34" charset="0"/>
              </a:rPr>
              <a:t>P/T</a:t>
            </a:r>
            <a:endParaRPr lang="es-ES" sz="1600" b="0">
              <a:solidFill>
                <a:srgbClr val="002060"/>
              </a:solidFill>
              <a:latin typeface="Tahoma" pitchFamily="34" charset="0"/>
              <a:cs typeface="Tahoma" pitchFamily="34" charset="0"/>
            </a:endParaRPr>
          </a:p>
        </p:txBody>
      </p:sp>
      <p:sp>
        <p:nvSpPr>
          <p:cNvPr id="17" name="Text Box 61"/>
          <p:cNvSpPr txBox="1">
            <a:spLocks noChangeArrowheads="1"/>
          </p:cNvSpPr>
          <p:nvPr/>
        </p:nvSpPr>
        <p:spPr bwMode="auto">
          <a:xfrm>
            <a:off x="4131270" y="5713264"/>
            <a:ext cx="833883" cy="338554"/>
          </a:xfrm>
          <a:prstGeom prst="rect">
            <a:avLst/>
          </a:prstGeom>
          <a:noFill/>
          <a:ln w="9525">
            <a:noFill/>
            <a:miter lim="800000"/>
            <a:headEnd/>
            <a:tailEnd/>
          </a:ln>
          <a:effectLst/>
        </p:spPr>
        <p:txBody>
          <a:bodyPr wrap="none">
            <a:spAutoFit/>
          </a:bodyPr>
          <a:lstStyle/>
          <a:p>
            <a:r>
              <a:rPr lang="es-ES_tradnl" sz="1600" b="0">
                <a:solidFill>
                  <a:srgbClr val="002060"/>
                </a:solidFill>
                <a:latin typeface="Tahoma" pitchFamily="34" charset="0"/>
                <a:cs typeface="Tahoma" pitchFamily="34" charset="0"/>
              </a:rPr>
              <a:t>Normal</a:t>
            </a:r>
            <a:endParaRPr lang="es-ES" sz="1600" b="0">
              <a:solidFill>
                <a:srgbClr val="002060"/>
              </a:solidFill>
              <a:latin typeface="Tahoma" pitchFamily="34" charset="0"/>
              <a:cs typeface="Tahoma" pitchFamily="34" charset="0"/>
            </a:endParaRPr>
          </a:p>
        </p:txBody>
      </p:sp>
      <p:sp>
        <p:nvSpPr>
          <p:cNvPr id="18" name="Text Box 62"/>
          <p:cNvSpPr txBox="1">
            <a:spLocks noChangeArrowheads="1"/>
          </p:cNvSpPr>
          <p:nvPr/>
        </p:nvSpPr>
        <p:spPr bwMode="auto">
          <a:xfrm>
            <a:off x="2259606" y="5713265"/>
            <a:ext cx="1102161" cy="584775"/>
          </a:xfrm>
          <a:prstGeom prst="rect">
            <a:avLst/>
          </a:prstGeom>
          <a:noFill/>
          <a:ln w="9525">
            <a:noFill/>
            <a:miter lim="800000"/>
            <a:headEnd/>
            <a:tailEnd/>
          </a:ln>
          <a:effectLst/>
        </p:spPr>
        <p:txBody>
          <a:bodyPr wrap="none">
            <a:spAutoFit/>
          </a:bodyPr>
          <a:lstStyle/>
          <a:p>
            <a:pPr algn="ctr"/>
            <a:r>
              <a:rPr lang="es-ES_tradnl" sz="1600" b="0">
                <a:solidFill>
                  <a:srgbClr val="002060"/>
                </a:solidFill>
                <a:latin typeface="Tahoma" pitchFamily="34" charset="0"/>
                <a:cs typeface="Tahoma" pitchFamily="34" charset="0"/>
              </a:rPr>
              <a:t>Desmedro</a:t>
            </a:r>
          </a:p>
          <a:p>
            <a:pPr algn="ctr"/>
            <a:r>
              <a:rPr lang="es-ES_tradnl" sz="1600" b="0">
                <a:solidFill>
                  <a:srgbClr val="002060"/>
                </a:solidFill>
                <a:latin typeface="Tahoma" pitchFamily="34" charset="0"/>
                <a:cs typeface="Tahoma" pitchFamily="34" charset="0"/>
              </a:rPr>
              <a:t>T/E</a:t>
            </a:r>
            <a:endParaRPr lang="es-ES" sz="1600" b="0">
              <a:solidFill>
                <a:srgbClr val="002060"/>
              </a:solidFill>
              <a:latin typeface="Tahoma" pitchFamily="34" charset="0"/>
              <a:cs typeface="Tahoma" pitchFamily="34" charset="0"/>
            </a:endParaRPr>
          </a:p>
        </p:txBody>
      </p:sp>
      <p:sp>
        <p:nvSpPr>
          <p:cNvPr id="19" name="Line 63"/>
          <p:cNvSpPr>
            <a:spLocks noChangeShapeType="1"/>
          </p:cNvSpPr>
          <p:nvPr/>
        </p:nvSpPr>
        <p:spPr bwMode="auto">
          <a:xfrm>
            <a:off x="368894" y="5718027"/>
            <a:ext cx="8135937" cy="0"/>
          </a:xfrm>
          <a:prstGeom prst="line">
            <a:avLst/>
          </a:prstGeom>
          <a:noFill/>
          <a:ln w="76200">
            <a:solidFill>
              <a:srgbClr val="FF6600"/>
            </a:solidFill>
            <a:round/>
            <a:headEnd/>
            <a:tailEnd/>
          </a:ln>
          <a:effectLst/>
        </p:spPr>
        <p:txBody>
          <a:bodyPr/>
          <a:lstStyle/>
          <a:p>
            <a:endParaRPr lang="es-MX">
              <a:solidFill>
                <a:srgbClr val="002060"/>
              </a:solidFill>
            </a:endParaRPr>
          </a:p>
        </p:txBody>
      </p:sp>
      <p:grpSp>
        <p:nvGrpSpPr>
          <p:cNvPr id="20" name="Group 64"/>
          <p:cNvGrpSpPr>
            <a:grpSpLocks/>
          </p:cNvGrpSpPr>
          <p:nvPr/>
        </p:nvGrpSpPr>
        <p:grpSpPr bwMode="auto">
          <a:xfrm>
            <a:off x="5696543" y="3989239"/>
            <a:ext cx="3059112" cy="1752600"/>
            <a:chOff x="762" y="324"/>
            <a:chExt cx="1350" cy="1452"/>
          </a:xfrm>
        </p:grpSpPr>
        <p:pic>
          <p:nvPicPr>
            <p:cNvPr id="21" name="Picture 6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92" y="324"/>
              <a:ext cx="720" cy="1452"/>
            </a:xfrm>
            <a:prstGeom prst="rect">
              <a:avLst/>
            </a:prstGeom>
            <a:noFill/>
            <a:ln w="9525">
              <a:noFill/>
              <a:miter lim="800000"/>
              <a:headEnd/>
              <a:tailEnd/>
            </a:ln>
            <a:effectLst/>
          </p:spPr>
        </p:pic>
        <p:pic>
          <p:nvPicPr>
            <p:cNvPr id="22" name="Picture 6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 y="336"/>
              <a:ext cx="630" cy="1410"/>
            </a:xfrm>
            <a:prstGeom prst="rect">
              <a:avLst/>
            </a:prstGeom>
            <a:noFill/>
            <a:ln w="9525">
              <a:noFill/>
              <a:miter lim="800000"/>
              <a:headEnd/>
              <a:tailEnd/>
            </a:ln>
            <a:effectLst/>
          </p:spPr>
        </p:pic>
      </p:grpSp>
      <p:sp>
        <p:nvSpPr>
          <p:cNvPr id="23" name="Text Box 67"/>
          <p:cNvSpPr txBox="1">
            <a:spLocks noChangeArrowheads="1"/>
          </p:cNvSpPr>
          <p:nvPr/>
        </p:nvSpPr>
        <p:spPr bwMode="auto">
          <a:xfrm>
            <a:off x="6075956" y="5713264"/>
            <a:ext cx="2014654" cy="338554"/>
          </a:xfrm>
          <a:prstGeom prst="rect">
            <a:avLst/>
          </a:prstGeom>
          <a:noFill/>
          <a:ln w="9525">
            <a:noFill/>
            <a:miter lim="800000"/>
            <a:headEnd/>
            <a:tailEnd/>
          </a:ln>
          <a:effectLst/>
        </p:spPr>
        <p:txBody>
          <a:bodyPr wrap="none">
            <a:spAutoFit/>
          </a:bodyPr>
          <a:lstStyle/>
          <a:p>
            <a:r>
              <a:rPr lang="es-ES_tradnl" sz="1600" b="0">
                <a:solidFill>
                  <a:srgbClr val="002060"/>
                </a:solidFill>
                <a:latin typeface="Tahoma" pitchFamily="34" charset="0"/>
                <a:cs typeface="Tahoma" pitchFamily="34" charset="0"/>
              </a:rPr>
              <a:t>Sobrepeso/obesidad</a:t>
            </a:r>
            <a:endParaRPr lang="es-ES" sz="1600" b="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48253" y="1879402"/>
            <a:ext cx="8647493" cy="4144724"/>
          </a:xfrm>
          <a:prstGeom prst="rect">
            <a:avLst/>
          </a:prstGeom>
          <a:noFill/>
          <a:ln w="9525">
            <a:noFill/>
            <a:miter lim="800000"/>
            <a:headEnd/>
            <a:tailEnd/>
          </a:ln>
          <a:effectLst/>
        </p:spPr>
        <p:txBody>
          <a:bodyPr wrap="square">
            <a:spAutoFit/>
          </a:bodyPr>
          <a:lstStyle/>
          <a:p>
            <a:r>
              <a:rPr lang="es-MX" sz="2000" dirty="0" smtClean="0">
                <a:solidFill>
                  <a:srgbClr val="002060"/>
                </a:solidFill>
              </a:rPr>
              <a:t>De acuerdo a la NOM-031, Para la atención a la salud del niño, los </a:t>
            </a:r>
          </a:p>
          <a:p>
            <a:r>
              <a:rPr lang="es-MX" sz="2000" b="1" dirty="0" smtClean="0">
                <a:solidFill>
                  <a:srgbClr val="002060"/>
                </a:solidFill>
              </a:rPr>
              <a:t>tiempos mínimos para </a:t>
            </a:r>
            <a:r>
              <a:rPr lang="es-MX" sz="2000" b="1" dirty="0">
                <a:solidFill>
                  <a:srgbClr val="002060"/>
                </a:solidFill>
              </a:rPr>
              <a:t>impartir consulta</a:t>
            </a:r>
            <a:r>
              <a:rPr lang="es-MX" sz="2000" dirty="0">
                <a:solidFill>
                  <a:srgbClr val="002060"/>
                </a:solidFill>
              </a:rPr>
              <a:t> a los </a:t>
            </a:r>
            <a:r>
              <a:rPr lang="es-MX" sz="2000" dirty="0" smtClean="0">
                <a:solidFill>
                  <a:srgbClr val="002060"/>
                </a:solidFill>
              </a:rPr>
              <a:t>menores </a:t>
            </a:r>
            <a:r>
              <a:rPr lang="es-MX" sz="2000" dirty="0">
                <a:solidFill>
                  <a:srgbClr val="002060"/>
                </a:solidFill>
              </a:rPr>
              <a:t>de </a:t>
            </a:r>
            <a:r>
              <a:rPr lang="es-MX" sz="2000" dirty="0" smtClean="0">
                <a:solidFill>
                  <a:srgbClr val="002060"/>
                </a:solidFill>
              </a:rPr>
              <a:t>edad y en ella evaluar su estado de nutrición son</a:t>
            </a:r>
            <a:r>
              <a:rPr lang="es-MX" sz="2000" dirty="0">
                <a:solidFill>
                  <a:srgbClr val="002060"/>
                </a:solidFill>
              </a:rPr>
              <a:t>:</a:t>
            </a:r>
          </a:p>
          <a:p>
            <a:endParaRPr lang="es-ES" sz="2000" dirty="0">
              <a:solidFill>
                <a:srgbClr val="002060"/>
              </a:solidFill>
            </a:endParaRPr>
          </a:p>
          <a:p>
            <a:pPr>
              <a:lnSpc>
                <a:spcPts val="2000"/>
              </a:lnSpc>
              <a:buFontTx/>
              <a:buChar char="-"/>
            </a:pPr>
            <a:r>
              <a:rPr lang="es-MX" sz="2000" dirty="0">
                <a:solidFill>
                  <a:srgbClr val="002060"/>
                </a:solidFill>
              </a:rPr>
              <a:t> Al nacimiento</a:t>
            </a:r>
          </a:p>
          <a:p>
            <a:pPr>
              <a:lnSpc>
                <a:spcPts val="2000"/>
              </a:lnSpc>
              <a:buFontTx/>
              <a:buChar char="-"/>
            </a:pPr>
            <a:endParaRPr lang="es-ES" sz="2000" dirty="0">
              <a:solidFill>
                <a:srgbClr val="002060"/>
              </a:solidFill>
            </a:endParaRPr>
          </a:p>
          <a:p>
            <a:pPr>
              <a:lnSpc>
                <a:spcPts val="2000"/>
              </a:lnSpc>
              <a:buFontTx/>
              <a:buChar char="-"/>
            </a:pPr>
            <a:r>
              <a:rPr lang="es-MX" sz="2000" dirty="0">
                <a:solidFill>
                  <a:srgbClr val="002060"/>
                </a:solidFill>
              </a:rPr>
              <a:t>A los siete días de nacido</a:t>
            </a:r>
          </a:p>
          <a:p>
            <a:pPr>
              <a:lnSpc>
                <a:spcPts val="2000"/>
              </a:lnSpc>
              <a:buFontTx/>
              <a:buChar char="-"/>
            </a:pPr>
            <a:endParaRPr lang="es-ES" sz="2000" dirty="0">
              <a:solidFill>
                <a:srgbClr val="002060"/>
              </a:solidFill>
            </a:endParaRPr>
          </a:p>
          <a:p>
            <a:pPr>
              <a:lnSpc>
                <a:spcPts val="2000"/>
              </a:lnSpc>
              <a:buFontTx/>
              <a:buChar char="-"/>
            </a:pPr>
            <a:r>
              <a:rPr lang="es-MX" sz="2000" dirty="0">
                <a:solidFill>
                  <a:srgbClr val="002060"/>
                </a:solidFill>
              </a:rPr>
              <a:t>A los 28 días de nacido</a:t>
            </a:r>
          </a:p>
          <a:p>
            <a:pPr>
              <a:lnSpc>
                <a:spcPts val="2000"/>
              </a:lnSpc>
              <a:buFontTx/>
              <a:buChar char="-"/>
            </a:pPr>
            <a:endParaRPr lang="es-ES" sz="2000" dirty="0">
              <a:solidFill>
                <a:srgbClr val="002060"/>
              </a:solidFill>
            </a:endParaRPr>
          </a:p>
          <a:p>
            <a:pPr>
              <a:lnSpc>
                <a:spcPts val="2000"/>
              </a:lnSpc>
              <a:buFontTx/>
              <a:buChar char="-"/>
            </a:pPr>
            <a:r>
              <a:rPr lang="es-MX" sz="2000" dirty="0">
                <a:solidFill>
                  <a:srgbClr val="002060"/>
                </a:solidFill>
              </a:rPr>
              <a:t>En menores de un año: 6 consultas como mínimo, otorgadas cada </a:t>
            </a:r>
            <a:r>
              <a:rPr lang="es-MX" sz="2000" dirty="0" smtClean="0">
                <a:solidFill>
                  <a:srgbClr val="002060"/>
                </a:solidFill>
              </a:rPr>
              <a:t>2 meses</a:t>
            </a:r>
            <a:endParaRPr lang="es-MX" sz="2000" dirty="0">
              <a:solidFill>
                <a:srgbClr val="002060"/>
              </a:solidFill>
            </a:endParaRPr>
          </a:p>
          <a:p>
            <a:pPr>
              <a:lnSpc>
                <a:spcPts val="2000"/>
              </a:lnSpc>
              <a:buFontTx/>
              <a:buChar char="-"/>
            </a:pPr>
            <a:endParaRPr lang="es-ES" sz="2000" dirty="0">
              <a:solidFill>
                <a:srgbClr val="002060"/>
              </a:solidFill>
            </a:endParaRPr>
          </a:p>
          <a:p>
            <a:pPr>
              <a:lnSpc>
                <a:spcPts val="2000"/>
              </a:lnSpc>
              <a:buFontTx/>
              <a:buChar char="-"/>
            </a:pPr>
            <a:r>
              <a:rPr lang="es-MX" sz="2000" dirty="0" smtClean="0">
                <a:solidFill>
                  <a:srgbClr val="002060"/>
                </a:solidFill>
              </a:rPr>
              <a:t>De </a:t>
            </a:r>
            <a:r>
              <a:rPr lang="es-MX" sz="2000" dirty="0">
                <a:solidFill>
                  <a:srgbClr val="002060"/>
                </a:solidFill>
              </a:rPr>
              <a:t>un 1 año de edad y hasta los 4 años debe recibir una consulta cada </a:t>
            </a:r>
            <a:r>
              <a:rPr lang="es-MX" sz="2000" dirty="0" smtClean="0">
                <a:solidFill>
                  <a:srgbClr val="002060"/>
                </a:solidFill>
              </a:rPr>
              <a:t>6 meses</a:t>
            </a:r>
          </a:p>
          <a:p>
            <a:pPr>
              <a:lnSpc>
                <a:spcPts val="2000"/>
              </a:lnSpc>
            </a:pPr>
            <a:endParaRPr lang="es-MX" sz="2000" dirty="0" smtClean="0">
              <a:solidFill>
                <a:srgbClr val="002060"/>
              </a:solidFill>
            </a:endParaRPr>
          </a:p>
          <a:p>
            <a:pPr>
              <a:lnSpc>
                <a:spcPts val="2000"/>
              </a:lnSpc>
              <a:buFontTx/>
              <a:buChar char="-"/>
            </a:pPr>
            <a:r>
              <a:rPr lang="es-MX" sz="2000" dirty="0" smtClean="0">
                <a:solidFill>
                  <a:srgbClr val="002060"/>
                </a:solidFill>
              </a:rPr>
              <a:t>A partir de los 5 años debe recibir por lo menos una evaluación cada año</a:t>
            </a:r>
            <a:endParaRPr lang="es-MX" sz="2000" dirty="0">
              <a:solidFill>
                <a:srgbClr val="002060"/>
              </a:solidFill>
            </a:endParaRPr>
          </a:p>
        </p:txBody>
      </p:sp>
      <p:sp>
        <p:nvSpPr>
          <p:cNvPr id="5" name="Text Box 4"/>
          <p:cNvSpPr txBox="1">
            <a:spLocks noChangeArrowheads="1"/>
          </p:cNvSpPr>
          <p:nvPr/>
        </p:nvSpPr>
        <p:spPr bwMode="auto">
          <a:xfrm>
            <a:off x="0" y="677509"/>
            <a:ext cx="9144000" cy="1077218"/>
          </a:xfrm>
          <a:prstGeom prst="rect">
            <a:avLst/>
          </a:prstGeom>
          <a:noFill/>
          <a:ln w="9525">
            <a:noFill/>
            <a:miter lim="800000"/>
            <a:headEnd/>
            <a:tailEnd/>
          </a:ln>
          <a:effectLst/>
        </p:spPr>
        <p:txBody>
          <a:bodyPr wrap="square">
            <a:spAutoFit/>
          </a:bodyPr>
          <a:lstStyle/>
          <a:p>
            <a:pPr algn="ctr"/>
            <a:r>
              <a:rPr lang="es-MX" sz="3200" b="1" dirty="0"/>
              <a:t>La vigilancia  del crecimiento </a:t>
            </a:r>
            <a:r>
              <a:rPr lang="es-MX" sz="3200" b="1" dirty="0" smtClean="0"/>
              <a:t>y del estado </a:t>
            </a:r>
            <a:r>
              <a:rPr lang="es-MX" sz="3200" b="1" dirty="0"/>
              <a:t>de nutrición </a:t>
            </a:r>
            <a:r>
              <a:rPr lang="es-MX" sz="3200" b="1" dirty="0" smtClean="0"/>
              <a:t>debe realizarse  </a:t>
            </a:r>
            <a:r>
              <a:rPr lang="es-MX" sz="3200" b="1" dirty="0"/>
              <a:t>de forma periódica</a:t>
            </a:r>
            <a:endParaRPr lang="en-US" sz="3200" b="1" dirty="0"/>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296787" y="1811343"/>
            <a:ext cx="2475358" cy="523220"/>
          </a:xfrm>
          <a:prstGeom prst="rect">
            <a:avLst/>
          </a:prstGeom>
          <a:noFill/>
        </p:spPr>
        <p:txBody>
          <a:bodyPr wrap="none" rtlCol="0">
            <a:spAutoFit/>
          </a:bodyPr>
          <a:lstStyle/>
          <a:p>
            <a:r>
              <a:rPr lang="es-ES" sz="2800" b="1" dirty="0" smtClean="0">
                <a:solidFill>
                  <a:schemeClr val="accent6">
                    <a:lumMod val="75000"/>
                  </a:schemeClr>
                </a:solidFill>
                <a:latin typeface="Tahoma" pitchFamily="34" charset="0"/>
                <a:cs typeface="Tahoma" pitchFamily="34" charset="0"/>
              </a:rPr>
              <a:t>Desnutrición</a:t>
            </a:r>
            <a:endParaRPr lang="es-ES" b="1" dirty="0">
              <a:solidFill>
                <a:schemeClr val="accent6">
                  <a:lumMod val="75000"/>
                </a:schemeClr>
              </a:solidFill>
              <a:latin typeface="Tahoma" pitchFamily="34" charset="0"/>
              <a:cs typeface="Tahoma" pitchFamily="34" charset="0"/>
            </a:endParaRPr>
          </a:p>
        </p:txBody>
      </p:sp>
      <p:sp>
        <p:nvSpPr>
          <p:cNvPr id="4" name="3 CuadroTexto"/>
          <p:cNvSpPr txBox="1"/>
          <p:nvPr/>
        </p:nvSpPr>
        <p:spPr>
          <a:xfrm>
            <a:off x="1088875" y="2662240"/>
            <a:ext cx="7776864" cy="1876219"/>
          </a:xfrm>
          <a:prstGeom prst="rect">
            <a:avLst/>
          </a:prstGeom>
          <a:noFill/>
        </p:spPr>
        <p:txBody>
          <a:bodyPr wrap="square" rtlCol="0">
            <a:spAutoFit/>
          </a:bodyPr>
          <a:lstStyle/>
          <a:p>
            <a:pPr>
              <a:lnSpc>
                <a:spcPct val="150000"/>
              </a:lnSpc>
            </a:pPr>
            <a:r>
              <a:rPr lang="es-ES" sz="2000" dirty="0" smtClean="0">
                <a:solidFill>
                  <a:srgbClr val="002060"/>
                </a:solidFill>
                <a:latin typeface="Tahoma" pitchFamily="34" charset="0"/>
                <a:cs typeface="Tahoma" pitchFamily="34" charset="0"/>
              </a:rPr>
              <a:t>Es el resultado de la ingesta insuficiente  de  alimentos  de  forma  continuada,  que  es insuficiente para  satisfacer  las necesidades de energía alimentaria, sea por absorción deficiente y/o por uso biológico deficiente de los nutrientes consumidos.</a:t>
            </a: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CuadroTexto"/>
          <p:cNvSpPr txBox="1"/>
          <p:nvPr/>
        </p:nvSpPr>
        <p:spPr>
          <a:xfrm>
            <a:off x="669957" y="2064736"/>
            <a:ext cx="7804087" cy="4003660"/>
          </a:xfrm>
          <a:prstGeom prst="rect">
            <a:avLst/>
          </a:prstGeom>
          <a:noFill/>
        </p:spPr>
        <p:txBody>
          <a:bodyPr wrap="square" rtlCol="0">
            <a:spAutoFit/>
          </a:bodyPr>
          <a:lstStyle/>
          <a:p>
            <a:pPr>
              <a:lnSpc>
                <a:spcPts val="2500"/>
              </a:lnSpc>
            </a:pPr>
            <a:r>
              <a:rPr lang="es-ES" b="1" dirty="0" err="1" smtClean="0">
                <a:latin typeface="Tahoma" pitchFamily="34" charset="0"/>
                <a:cs typeface="Tahoma" pitchFamily="34" charset="0"/>
              </a:rPr>
              <a:t>Abstract</a:t>
            </a:r>
            <a:endParaRPr lang="es-ES" sz="2400" b="1" dirty="0" smtClean="0">
              <a:latin typeface="Tahoma" pitchFamily="34" charset="0"/>
              <a:cs typeface="Tahoma" pitchFamily="34" charset="0"/>
            </a:endParaRPr>
          </a:p>
          <a:p>
            <a:pPr algn="just">
              <a:lnSpc>
                <a:spcPts val="2500"/>
              </a:lnSpc>
            </a:pPr>
            <a:r>
              <a:rPr lang="en-US" sz="1600" dirty="0" smtClean="0">
                <a:latin typeface="Tahoma" pitchFamily="34" charset="0"/>
                <a:cs typeface="Tahoma" pitchFamily="34" charset="0"/>
              </a:rPr>
              <a:t>Nutritional </a:t>
            </a:r>
            <a:r>
              <a:rPr lang="en-US" sz="1600" smtClean="0">
                <a:latin typeface="Tahoma" pitchFamily="34" charset="0"/>
                <a:cs typeface="Tahoma" pitchFamily="34" charset="0"/>
              </a:rPr>
              <a:t>status is </a:t>
            </a:r>
            <a:r>
              <a:rPr lang="en-US" sz="1600" dirty="0" smtClean="0">
                <a:latin typeface="Tahoma" pitchFamily="34" charset="0"/>
                <a:cs typeface="Tahoma" pitchFamily="34" charset="0"/>
              </a:rPr>
              <a:t>an indicator of health. Screening for malnutrition is basic in the nutritional assessment</a:t>
            </a:r>
            <a:r>
              <a:rPr lang="en-US" sz="1600" smtClean="0">
                <a:latin typeface="Tahoma" pitchFamily="34" charset="0"/>
                <a:cs typeface="Tahoma" pitchFamily="34" charset="0"/>
              </a:rPr>
              <a:t>. This work underline anthropometric </a:t>
            </a:r>
            <a:r>
              <a:rPr lang="en-US" sz="1600" dirty="0" smtClean="0">
                <a:latin typeface="Tahoma" pitchFamily="34" charset="0"/>
                <a:cs typeface="Tahoma" pitchFamily="34" charset="0"/>
              </a:rPr>
              <a:t>measurement and interpretation of data of children </a:t>
            </a:r>
            <a:r>
              <a:rPr lang="en-US" sz="1600" smtClean="0">
                <a:latin typeface="Tahoma" pitchFamily="34" charset="0"/>
                <a:cs typeface="Tahoma" pitchFamily="34" charset="0"/>
              </a:rPr>
              <a:t>under 5 years old. </a:t>
            </a:r>
            <a:r>
              <a:rPr lang="en-US" sz="1600" dirty="0" smtClean="0">
                <a:latin typeface="Tahoma" pitchFamily="34" charset="0"/>
                <a:cs typeface="Tahoma" pitchFamily="34" charset="0"/>
              </a:rPr>
              <a:t>Show the t</a:t>
            </a:r>
            <a:r>
              <a:rPr lang="es-ES" sz="1600" dirty="0" err="1" smtClean="0">
                <a:latin typeface="Tahoma" pitchFamily="34" charset="0"/>
                <a:cs typeface="Tahoma" pitchFamily="34" charset="0"/>
              </a:rPr>
              <a:t>ypes</a:t>
            </a:r>
            <a:r>
              <a:rPr lang="es-ES" sz="1600" dirty="0" smtClean="0">
                <a:latin typeface="Tahoma" pitchFamily="34" charset="0"/>
                <a:cs typeface="Tahoma" pitchFamily="34" charset="0"/>
              </a:rPr>
              <a:t> of </a:t>
            </a:r>
            <a:r>
              <a:rPr lang="es-ES" sz="1600" dirty="0" err="1" smtClean="0">
                <a:latin typeface="Tahoma" pitchFamily="34" charset="0"/>
                <a:cs typeface="Tahoma" pitchFamily="34" charset="0"/>
              </a:rPr>
              <a:t>undernutrition</a:t>
            </a:r>
            <a:r>
              <a:rPr lang="es-ES" sz="1600" dirty="0" smtClean="0">
                <a:latin typeface="Tahoma" pitchFamily="34" charset="0"/>
                <a:cs typeface="Tahoma" pitchFamily="34" charset="0"/>
              </a:rPr>
              <a:t> in </a:t>
            </a:r>
            <a:r>
              <a:rPr lang="es-ES" sz="1600" dirty="0" err="1" smtClean="0">
                <a:latin typeface="Tahoma" pitchFamily="34" charset="0"/>
                <a:cs typeface="Tahoma" pitchFamily="34" charset="0"/>
              </a:rPr>
              <a:t>children</a:t>
            </a:r>
            <a:r>
              <a:rPr lang="es-ES" sz="1600" dirty="0" smtClean="0">
                <a:latin typeface="Tahoma" pitchFamily="34" charset="0"/>
                <a:cs typeface="Tahoma" pitchFamily="34" charset="0"/>
              </a:rPr>
              <a:t> (</a:t>
            </a:r>
            <a:r>
              <a:rPr lang="es-ES" sz="1600" dirty="0" err="1" smtClean="0">
                <a:latin typeface="Tahoma" pitchFamily="34" charset="0"/>
                <a:cs typeface="Tahoma" pitchFamily="34" charset="0"/>
              </a:rPr>
              <a:t>marasmus</a:t>
            </a:r>
            <a:r>
              <a:rPr lang="es-ES" sz="1600" dirty="0" smtClean="0">
                <a:latin typeface="Tahoma" pitchFamily="34" charset="0"/>
                <a:cs typeface="Tahoma" pitchFamily="34" charset="0"/>
              </a:rPr>
              <a:t> and </a:t>
            </a:r>
            <a:r>
              <a:rPr lang="es-ES" sz="1600" dirty="0" err="1" smtClean="0">
                <a:latin typeface="Tahoma" pitchFamily="34" charset="0"/>
                <a:cs typeface="Tahoma" pitchFamily="34" charset="0"/>
              </a:rPr>
              <a:t>kwarshiorkor</a:t>
            </a:r>
            <a:r>
              <a:rPr lang="es-ES" sz="1600" dirty="0" smtClean="0">
                <a:latin typeface="Tahoma" pitchFamily="34" charset="0"/>
                <a:cs typeface="Tahoma" pitchFamily="34" charset="0"/>
              </a:rPr>
              <a:t>), </a:t>
            </a:r>
            <a:r>
              <a:rPr lang="es-ES" sz="1600" smtClean="0">
                <a:latin typeface="Tahoma" pitchFamily="34" charset="0"/>
                <a:cs typeface="Tahoma" pitchFamily="34" charset="0"/>
              </a:rPr>
              <a:t>and </a:t>
            </a:r>
            <a:r>
              <a:rPr lang="en-US" sz="1600" smtClean="0">
                <a:latin typeface="Tahoma" pitchFamily="34" charset="0"/>
                <a:cs typeface="Tahoma" pitchFamily="34" charset="0"/>
              </a:rPr>
              <a:t>classification </a:t>
            </a:r>
            <a:r>
              <a:rPr lang="en-US" sz="1600" dirty="0" smtClean="0">
                <a:latin typeface="Tahoma" pitchFamily="34" charset="0"/>
                <a:cs typeface="Tahoma" pitchFamily="34" charset="0"/>
              </a:rPr>
              <a:t>of varying degrees of malnutrition </a:t>
            </a:r>
            <a:r>
              <a:rPr lang="en-US" sz="1600" smtClean="0">
                <a:latin typeface="Tahoma" pitchFamily="34" charset="0"/>
                <a:cs typeface="Tahoma" pitchFamily="34" charset="0"/>
              </a:rPr>
              <a:t>with length/height-for-age</a:t>
            </a:r>
            <a:r>
              <a:rPr lang="en-US" sz="1600" dirty="0" smtClean="0">
                <a:latin typeface="Tahoma" pitchFamily="34" charset="0"/>
                <a:cs typeface="Tahoma" pitchFamily="34" charset="0"/>
              </a:rPr>
              <a:t>, weight-for-age, weight-for-length, weight-for-height, body mass index-for-age, arm circumference and </a:t>
            </a:r>
            <a:r>
              <a:rPr lang="en-US" sz="1600" smtClean="0">
                <a:latin typeface="Tahoma" pitchFamily="34" charset="0"/>
                <a:cs typeface="Tahoma" pitchFamily="34" charset="0"/>
              </a:rPr>
              <a:t>head circumference indicators. Finally show some </a:t>
            </a:r>
            <a:r>
              <a:rPr lang="en-US" sz="1600" dirty="0" smtClean="0">
                <a:latin typeface="Tahoma" pitchFamily="34" charset="0"/>
                <a:cs typeface="Tahoma" pitchFamily="34" charset="0"/>
              </a:rPr>
              <a:t>mistakes with staff </a:t>
            </a:r>
            <a:r>
              <a:rPr lang="en-US" sz="1600" smtClean="0">
                <a:latin typeface="Tahoma" pitchFamily="34" charset="0"/>
                <a:cs typeface="Tahoma" pitchFamily="34" charset="0"/>
              </a:rPr>
              <a:t>and techniques </a:t>
            </a:r>
            <a:r>
              <a:rPr lang="en-US" sz="1600" dirty="0" smtClean="0">
                <a:latin typeface="Tahoma" pitchFamily="34" charset="0"/>
                <a:cs typeface="Tahoma" pitchFamily="34" charset="0"/>
              </a:rPr>
              <a:t>in the assessment of nutritional status.</a:t>
            </a:r>
          </a:p>
          <a:p>
            <a:pPr algn="just">
              <a:lnSpc>
                <a:spcPts val="2500"/>
              </a:lnSpc>
            </a:pPr>
            <a:endParaRPr lang="en-US" sz="1600" b="1" dirty="0" smtClean="0">
              <a:latin typeface="Tahoma" pitchFamily="34" charset="0"/>
              <a:cs typeface="Tahoma" pitchFamily="34" charset="0"/>
            </a:endParaRPr>
          </a:p>
          <a:p>
            <a:pPr algn="just">
              <a:lnSpc>
                <a:spcPts val="2500"/>
              </a:lnSpc>
            </a:pPr>
            <a:r>
              <a:rPr lang="en-US" sz="1400" b="1" dirty="0" smtClean="0">
                <a:latin typeface="Tahoma" pitchFamily="34" charset="0"/>
                <a:cs typeface="Tahoma" pitchFamily="34" charset="0"/>
              </a:rPr>
              <a:t>Key words</a:t>
            </a:r>
            <a:r>
              <a:rPr lang="en-US" sz="1400" dirty="0" smtClean="0">
                <a:latin typeface="Tahoma" pitchFamily="34" charset="0"/>
                <a:cs typeface="Tahoma" pitchFamily="34" charset="0"/>
              </a:rPr>
              <a:t>: </a:t>
            </a:r>
          </a:p>
          <a:p>
            <a:pPr algn="just">
              <a:lnSpc>
                <a:spcPts val="1500"/>
              </a:lnSpc>
            </a:pPr>
            <a:r>
              <a:rPr lang="es-ES" sz="1200" err="1" smtClean="0">
                <a:latin typeface="Tahoma" pitchFamily="34" charset="0"/>
                <a:cs typeface="Tahoma" pitchFamily="34" charset="0"/>
              </a:rPr>
              <a:t>Anthropometric</a:t>
            </a:r>
            <a:r>
              <a:rPr lang="es-ES" sz="1200" smtClean="0">
                <a:latin typeface="Tahoma" pitchFamily="34" charset="0"/>
                <a:cs typeface="Tahoma" pitchFamily="34" charset="0"/>
              </a:rPr>
              <a:t> evaluation</a:t>
            </a:r>
            <a:r>
              <a:rPr lang="en-US" sz="1200" smtClean="0">
                <a:latin typeface="Tahoma" pitchFamily="34" charset="0"/>
                <a:cs typeface="Tahoma" pitchFamily="34" charset="0"/>
              </a:rPr>
              <a:t>, </a:t>
            </a:r>
            <a:r>
              <a:rPr lang="en-US" sz="1200" dirty="0" smtClean="0">
                <a:latin typeface="Tahoma" pitchFamily="34" charset="0"/>
                <a:cs typeface="Tahoma" pitchFamily="34" charset="0"/>
              </a:rPr>
              <a:t>length/height-for-age, weight-for-age</a:t>
            </a:r>
            <a:r>
              <a:rPr lang="en-US" sz="1200" smtClean="0">
                <a:latin typeface="Tahoma" pitchFamily="34" charset="0"/>
                <a:cs typeface="Tahoma" pitchFamily="34" charset="0"/>
              </a:rPr>
              <a:t>, weight-for-length/height</a:t>
            </a:r>
            <a:r>
              <a:rPr lang="en-US" sz="1200" dirty="0" smtClean="0">
                <a:latin typeface="Tahoma" pitchFamily="34" charset="0"/>
                <a:cs typeface="Tahoma" pitchFamily="34" charset="0"/>
              </a:rPr>
              <a:t>, body mass index-for-age</a:t>
            </a:r>
            <a:endParaRPr lang="en-US" sz="1600" dirty="0" smtClean="0">
              <a:latin typeface="Tahoma" pitchFamily="34" charset="0"/>
              <a:cs typeface="Tahoma" pitchFamily="34" charset="0"/>
            </a:endParaRPr>
          </a:p>
        </p:txBody>
      </p:sp>
      <p:sp>
        <p:nvSpPr>
          <p:cNvPr id="5" name="4 CuadroTexto"/>
          <p:cNvSpPr txBox="1"/>
          <p:nvPr/>
        </p:nvSpPr>
        <p:spPr>
          <a:xfrm>
            <a:off x="1450793" y="971180"/>
            <a:ext cx="6242415" cy="461665"/>
          </a:xfrm>
          <a:prstGeom prst="rect">
            <a:avLst/>
          </a:prstGeom>
          <a:noFill/>
        </p:spPr>
        <p:txBody>
          <a:bodyPr wrap="none" rtlCol="0">
            <a:spAutoFit/>
          </a:bodyPr>
          <a:lstStyle/>
          <a:p>
            <a:r>
              <a:rPr lang="es-ES" sz="2400" b="1" dirty="0" err="1" smtClean="0">
                <a:latin typeface="Tahoma" pitchFamily="34" charset="0"/>
                <a:cs typeface="Tahoma" pitchFamily="34" charset="0"/>
              </a:rPr>
              <a:t>Anthropometric</a:t>
            </a:r>
            <a:r>
              <a:rPr lang="es-ES" sz="2400" b="1" dirty="0" smtClean="0">
                <a:latin typeface="Tahoma" pitchFamily="34" charset="0"/>
                <a:cs typeface="Tahoma" pitchFamily="34" charset="0"/>
              </a:rPr>
              <a:t> </a:t>
            </a:r>
            <a:r>
              <a:rPr lang="es-ES" sz="2400" b="1" err="1" smtClean="0">
                <a:latin typeface="Tahoma" pitchFamily="34" charset="0"/>
                <a:cs typeface="Tahoma" pitchFamily="34" charset="0"/>
              </a:rPr>
              <a:t>evaluation</a:t>
            </a:r>
            <a:r>
              <a:rPr lang="es-ES" sz="2400" b="1" smtClean="0">
                <a:latin typeface="Tahoma" pitchFamily="34" charset="0"/>
                <a:cs typeface="Tahoma" pitchFamily="34" charset="0"/>
              </a:rPr>
              <a:t> 0 </a:t>
            </a:r>
            <a:r>
              <a:rPr lang="es-ES" sz="2400" b="1" dirty="0" err="1" smtClean="0">
                <a:latin typeface="Tahoma" pitchFamily="34" charset="0"/>
                <a:cs typeface="Tahoma" pitchFamily="34" charset="0"/>
              </a:rPr>
              <a:t>to</a:t>
            </a:r>
            <a:r>
              <a:rPr lang="es-ES" sz="2400" b="1" dirty="0" smtClean="0">
                <a:latin typeface="Tahoma" pitchFamily="34" charset="0"/>
                <a:cs typeface="Tahoma" pitchFamily="34" charset="0"/>
              </a:rPr>
              <a:t> 5 </a:t>
            </a:r>
            <a:r>
              <a:rPr lang="es-ES" sz="2400" b="1" dirty="0" err="1" smtClean="0">
                <a:latin typeface="Tahoma" pitchFamily="34" charset="0"/>
                <a:cs typeface="Tahoma" pitchFamily="34" charset="0"/>
              </a:rPr>
              <a:t>years</a:t>
            </a:r>
            <a:endParaRPr lang="es-ES" sz="2400" b="1" dirty="0">
              <a:latin typeface="Tahoma" pitchFamily="34" charset="0"/>
              <a:cs typeface="Tahoma" pitchFamily="34" charset="0"/>
            </a:endParaRPr>
          </a:p>
        </p:txBody>
      </p:sp>
    </p:spTree>
    <p:extLst>
      <p:ext uri="{BB962C8B-B14F-4D97-AF65-F5344CB8AC3E}">
        <p14:creationId xmlns:p14="http://schemas.microsoft.com/office/powerpoint/2010/main" xmlns="" val="635106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251520" y="1526457"/>
            <a:ext cx="8892480" cy="4093428"/>
          </a:xfrm>
          <a:prstGeom prst="rect">
            <a:avLst/>
          </a:prstGeom>
          <a:noFill/>
        </p:spPr>
        <p:txBody>
          <a:bodyPr wrap="square" rtlCol="0">
            <a:spAutoFit/>
          </a:bodyPr>
          <a:lstStyle/>
          <a:p>
            <a:r>
              <a:rPr lang="es-ES" sz="2000" dirty="0" smtClean="0">
                <a:solidFill>
                  <a:srgbClr val="002060"/>
                </a:solidFill>
              </a:rPr>
              <a:t>Se conoce con este término debido a que la deficiencia de energía y en menor grado de proteínas están involucradas en su desarrollo</a:t>
            </a:r>
          </a:p>
          <a:p>
            <a:endParaRPr lang="es-ES" sz="2000" dirty="0" smtClean="0">
              <a:solidFill>
                <a:srgbClr val="002060"/>
              </a:solidFill>
            </a:endParaRPr>
          </a:p>
          <a:p>
            <a:pPr lvl="1"/>
            <a:r>
              <a:rPr lang="es-ES" sz="2000" dirty="0" smtClean="0">
                <a:solidFill>
                  <a:srgbClr val="002060"/>
                </a:solidFill>
              </a:rPr>
              <a:t>DPE primaria: cuando la causa es por una falla del individuo para recibir una ingesta adecuada, por la frecuencia de episodios diarreicos intermitentes, especialmente en el lactante o por la asociación de estas dos variables</a:t>
            </a:r>
          </a:p>
          <a:p>
            <a:pPr lvl="1"/>
            <a:endParaRPr lang="es-ES" sz="2000" dirty="0" smtClean="0">
              <a:solidFill>
                <a:schemeClr val="bg1"/>
              </a:solidFill>
            </a:endParaRPr>
          </a:p>
          <a:p>
            <a:pPr lvl="1"/>
            <a:r>
              <a:rPr lang="es-ES" sz="2000" dirty="0" smtClean="0">
                <a:solidFill>
                  <a:schemeClr val="accent6">
                    <a:lumMod val="75000"/>
                  </a:schemeClr>
                </a:solidFill>
              </a:rPr>
              <a:t>DPE secundaria</a:t>
            </a:r>
            <a:r>
              <a:rPr lang="es-ES" sz="2000" dirty="0" smtClean="0">
                <a:solidFill>
                  <a:srgbClr val="002060"/>
                </a:solidFill>
              </a:rPr>
              <a:t>: cuando existe una enfermedad crónica o anormalidad subyacente como causa de la desnutrición</a:t>
            </a:r>
          </a:p>
          <a:p>
            <a:pPr lvl="1"/>
            <a:endParaRPr lang="es-ES" sz="2000" dirty="0" smtClean="0">
              <a:solidFill>
                <a:srgbClr val="002060"/>
              </a:solidFill>
            </a:endParaRPr>
          </a:p>
          <a:p>
            <a:r>
              <a:rPr lang="es-ES" sz="2000" dirty="0" smtClean="0">
                <a:solidFill>
                  <a:srgbClr val="002060"/>
                </a:solidFill>
              </a:rPr>
              <a:t>Cuando se trata de identificar desviaciones en el estado de nutrición, los indicadores son básicamente de tres tipos: apariencia</a:t>
            </a:r>
            <a:r>
              <a:rPr lang="es-ES" sz="2000" dirty="0" smtClean="0">
                <a:solidFill>
                  <a:schemeClr val="bg1"/>
                </a:solidFill>
              </a:rPr>
              <a:t> </a:t>
            </a:r>
            <a:r>
              <a:rPr lang="es-ES" sz="2000" dirty="0" smtClean="0">
                <a:solidFill>
                  <a:schemeClr val="accent6">
                    <a:lumMod val="75000"/>
                  </a:schemeClr>
                </a:solidFill>
              </a:rPr>
              <a:t>clínica</a:t>
            </a:r>
            <a:r>
              <a:rPr lang="es-ES" sz="2000" dirty="0" smtClean="0">
                <a:solidFill>
                  <a:srgbClr val="002060"/>
                </a:solidFill>
              </a:rPr>
              <a:t>, evaluación </a:t>
            </a:r>
            <a:r>
              <a:rPr lang="es-ES" sz="2000" dirty="0" smtClean="0">
                <a:solidFill>
                  <a:schemeClr val="accent6">
                    <a:lumMod val="75000"/>
                  </a:schemeClr>
                </a:solidFill>
              </a:rPr>
              <a:t>bioquímica</a:t>
            </a:r>
            <a:r>
              <a:rPr lang="es-ES" sz="2000" dirty="0" smtClean="0">
                <a:solidFill>
                  <a:schemeClr val="bg1"/>
                </a:solidFill>
              </a:rPr>
              <a:t> </a:t>
            </a:r>
            <a:r>
              <a:rPr lang="es-ES" sz="2000" dirty="0" smtClean="0">
                <a:solidFill>
                  <a:srgbClr val="002060"/>
                </a:solidFill>
              </a:rPr>
              <a:t>y evaluación </a:t>
            </a:r>
            <a:r>
              <a:rPr lang="es-ES" sz="2000" dirty="0" smtClean="0">
                <a:solidFill>
                  <a:schemeClr val="accent6">
                    <a:lumMod val="75000"/>
                  </a:schemeClr>
                </a:solidFill>
              </a:rPr>
              <a:t>antropométrica</a:t>
            </a:r>
            <a:r>
              <a:rPr lang="es-ES" sz="2000" dirty="0" smtClean="0">
                <a:solidFill>
                  <a:srgbClr val="002060"/>
                </a:solidFill>
              </a:rPr>
              <a:t>.</a:t>
            </a:r>
            <a:r>
              <a:rPr lang="es-ES" sz="2000" dirty="0" smtClean="0">
                <a:solidFill>
                  <a:schemeClr val="bg1"/>
                </a:solidFill>
              </a:rPr>
              <a:t> </a:t>
            </a:r>
          </a:p>
        </p:txBody>
      </p:sp>
      <p:sp>
        <p:nvSpPr>
          <p:cNvPr id="6" name="5 Rectángulo"/>
          <p:cNvSpPr/>
          <p:nvPr/>
        </p:nvSpPr>
        <p:spPr>
          <a:xfrm>
            <a:off x="162963" y="741745"/>
            <a:ext cx="6503960" cy="461665"/>
          </a:xfrm>
          <a:prstGeom prst="rect">
            <a:avLst/>
          </a:prstGeom>
        </p:spPr>
        <p:txBody>
          <a:bodyPr wrap="none">
            <a:spAutoFit/>
          </a:bodyPr>
          <a:lstStyle/>
          <a:p>
            <a:r>
              <a:rPr lang="es-ES" sz="2400" dirty="0" smtClean="0">
                <a:solidFill>
                  <a:schemeClr val="accent6">
                    <a:lumMod val="75000"/>
                  </a:schemeClr>
                </a:solidFill>
                <a:latin typeface="Tahoma" pitchFamily="34" charset="0"/>
                <a:cs typeface="Tahoma" pitchFamily="34" charset="0"/>
              </a:rPr>
              <a:t>Desnutrición proteico-energética</a:t>
            </a:r>
            <a:r>
              <a:rPr lang="es-ES" sz="2400" dirty="0" smtClean="0">
                <a:solidFill>
                  <a:schemeClr val="bg1"/>
                </a:solidFill>
                <a:latin typeface="Tahoma" pitchFamily="34" charset="0"/>
                <a:cs typeface="Tahoma" pitchFamily="34" charset="0"/>
              </a:rPr>
              <a:t> (DPE o MPE) </a:t>
            </a:r>
            <a:endParaRPr lang="es-ES" sz="2400"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432170" y="2829217"/>
            <a:ext cx="8568952" cy="1569660"/>
          </a:xfrm>
          <a:prstGeom prst="rect">
            <a:avLst/>
          </a:prstGeom>
          <a:noFill/>
        </p:spPr>
        <p:txBody>
          <a:bodyPr wrap="square" rtlCol="0">
            <a:spAutoFit/>
          </a:bodyPr>
          <a:lstStyle/>
          <a:p>
            <a:r>
              <a:rPr lang="es-ES" sz="2400" dirty="0" smtClean="0">
                <a:solidFill>
                  <a:srgbClr val="002060"/>
                </a:solidFill>
              </a:rPr>
              <a:t>Entre los </a:t>
            </a:r>
            <a:r>
              <a:rPr lang="es-ES" sz="2400" dirty="0" smtClean="0">
                <a:solidFill>
                  <a:schemeClr val="accent6">
                    <a:lumMod val="75000"/>
                  </a:schemeClr>
                </a:solidFill>
              </a:rPr>
              <a:t>signos clínicos:</a:t>
            </a:r>
          </a:p>
          <a:p>
            <a:pPr lvl="1"/>
            <a:r>
              <a:rPr lang="es-ES" sz="2400" dirty="0" smtClean="0">
                <a:solidFill>
                  <a:srgbClr val="002060"/>
                </a:solidFill>
              </a:rPr>
              <a:t>edema, pelo </a:t>
            </a:r>
            <a:r>
              <a:rPr lang="es-ES" sz="2400" dirty="0" err="1" smtClean="0">
                <a:solidFill>
                  <a:srgbClr val="002060"/>
                </a:solidFill>
              </a:rPr>
              <a:t>despigmentado</a:t>
            </a:r>
            <a:r>
              <a:rPr lang="es-ES" sz="2400" dirty="0" smtClean="0">
                <a:solidFill>
                  <a:srgbClr val="002060"/>
                </a:solidFill>
              </a:rPr>
              <a:t>, fácilmente desprendible, escaso y delgado, pérdida de masa muscular, despigmentación de la piel, cara de luna llena, hepatomegalia y dermatosis </a:t>
            </a:r>
            <a:r>
              <a:rPr lang="es-ES" sz="2400" dirty="0" err="1" smtClean="0">
                <a:solidFill>
                  <a:srgbClr val="002060"/>
                </a:solidFill>
              </a:rPr>
              <a:t>pelagroide</a:t>
            </a:r>
            <a:r>
              <a:rPr lang="es-ES" sz="2400" dirty="0" smtClean="0">
                <a:solidFill>
                  <a:srgbClr val="002060"/>
                </a:solidFill>
              </a:rPr>
              <a:t>.</a:t>
            </a:r>
          </a:p>
        </p:txBody>
      </p:sp>
      <p:sp>
        <p:nvSpPr>
          <p:cNvPr id="4" name="3 Rectángulo"/>
          <p:cNvSpPr/>
          <p:nvPr/>
        </p:nvSpPr>
        <p:spPr>
          <a:xfrm>
            <a:off x="504178" y="1980807"/>
            <a:ext cx="6463372" cy="523220"/>
          </a:xfrm>
          <a:prstGeom prst="rect">
            <a:avLst/>
          </a:prstGeom>
        </p:spPr>
        <p:txBody>
          <a:bodyPr wrap="none">
            <a:spAutoFit/>
          </a:bodyPr>
          <a:lstStyle/>
          <a:p>
            <a:r>
              <a:rPr lang="es-ES" sz="2800" dirty="0" smtClean="0">
                <a:solidFill>
                  <a:schemeClr val="accent6">
                    <a:lumMod val="75000"/>
                  </a:schemeClr>
                </a:solidFill>
                <a:latin typeface="Tahoma" pitchFamily="34" charset="0"/>
                <a:cs typeface="Tahoma" pitchFamily="34" charset="0"/>
              </a:rPr>
              <a:t>Desnutrición proteico-energética </a:t>
            </a:r>
            <a:r>
              <a:rPr lang="es-ES" sz="2800" dirty="0" smtClean="0">
                <a:solidFill>
                  <a:schemeClr val="bg1"/>
                </a:solidFill>
                <a:latin typeface="Tahoma" pitchFamily="34" charset="0"/>
                <a:cs typeface="Tahoma" pitchFamily="34" charset="0"/>
              </a:rPr>
              <a:t>(DPE) </a:t>
            </a:r>
            <a:endParaRPr lang="es-ES" sz="2800"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287524" y="2016286"/>
            <a:ext cx="8568952" cy="3785652"/>
          </a:xfrm>
          <a:prstGeom prst="rect">
            <a:avLst/>
          </a:prstGeom>
          <a:noFill/>
        </p:spPr>
        <p:txBody>
          <a:bodyPr wrap="square" rtlCol="0">
            <a:spAutoFit/>
          </a:bodyPr>
          <a:lstStyle/>
          <a:p>
            <a:r>
              <a:rPr lang="es-ES" sz="2400" dirty="0" smtClean="0">
                <a:solidFill>
                  <a:srgbClr val="002060"/>
                </a:solidFill>
              </a:rPr>
              <a:t>La </a:t>
            </a:r>
            <a:r>
              <a:rPr lang="es-ES" sz="2400" dirty="0" smtClean="0">
                <a:solidFill>
                  <a:schemeClr val="accent6">
                    <a:lumMod val="75000"/>
                  </a:schemeClr>
                </a:solidFill>
              </a:rPr>
              <a:t>falta de objetividad en la interpretación de los signos clínicos </a:t>
            </a:r>
            <a:r>
              <a:rPr lang="es-ES" sz="2400" dirty="0" smtClean="0">
                <a:solidFill>
                  <a:schemeClr val="bg1"/>
                </a:solidFill>
              </a:rPr>
              <a:t>de </a:t>
            </a:r>
            <a:r>
              <a:rPr lang="es-ES" sz="2400" dirty="0" smtClean="0">
                <a:solidFill>
                  <a:srgbClr val="002060"/>
                </a:solidFill>
              </a:rPr>
              <a:t>desnutrición y la dificultad para lograr su estandarización y expresión en forma cuantitativa, convierten a la apariencia clínica en un indicador pobre para valorar el estado de nutrición de un niño sin desnutrición grave. </a:t>
            </a:r>
            <a:br>
              <a:rPr lang="es-ES" sz="2400" dirty="0" smtClean="0">
                <a:solidFill>
                  <a:srgbClr val="002060"/>
                </a:solidFill>
              </a:rPr>
            </a:br>
            <a:r>
              <a:rPr lang="es-ES" sz="2400" dirty="0" smtClean="0">
                <a:solidFill>
                  <a:srgbClr val="002060"/>
                </a:solidFill>
              </a:rPr>
              <a:t/>
            </a:r>
            <a:br>
              <a:rPr lang="es-ES" sz="2400" dirty="0" smtClean="0">
                <a:solidFill>
                  <a:srgbClr val="002060"/>
                </a:solidFill>
              </a:rPr>
            </a:br>
            <a:r>
              <a:rPr lang="es-ES" sz="2400" dirty="0" smtClean="0">
                <a:solidFill>
                  <a:srgbClr val="002060"/>
                </a:solidFill>
              </a:rPr>
              <a:t>Por el contrario, las </a:t>
            </a:r>
            <a:r>
              <a:rPr lang="es-ES" sz="2400" dirty="0" smtClean="0">
                <a:solidFill>
                  <a:schemeClr val="accent6">
                    <a:lumMod val="75000"/>
                  </a:schemeClr>
                </a:solidFill>
              </a:rPr>
              <a:t>mediciones antropométricas </a:t>
            </a:r>
            <a:r>
              <a:rPr lang="es-ES" sz="2400" dirty="0" smtClean="0">
                <a:solidFill>
                  <a:srgbClr val="002060"/>
                </a:solidFill>
              </a:rPr>
              <a:t>en el niño son más </a:t>
            </a:r>
            <a:r>
              <a:rPr lang="es-ES" sz="2400" dirty="0" smtClean="0">
                <a:solidFill>
                  <a:schemeClr val="accent6">
                    <a:lumMod val="75000"/>
                  </a:schemeClr>
                </a:solidFill>
              </a:rPr>
              <a:t>cuantificables y prácticas</a:t>
            </a:r>
            <a:r>
              <a:rPr lang="es-ES" sz="2400" dirty="0" smtClean="0">
                <a:solidFill>
                  <a:srgbClr val="002060"/>
                </a:solidFill>
              </a:rPr>
              <a:t>. Por ello, la OMS ha recomendado los índices peso para la edad, talla para la edad, peso para la talla, circunferencia del brazo y el peso al nacer. </a:t>
            </a:r>
            <a:endParaRPr lang="es-ES" sz="2400" dirty="0">
              <a:solidFill>
                <a:srgbClr val="002060"/>
              </a:solidFill>
              <a:latin typeface="Tahoma" pitchFamily="34" charset="0"/>
              <a:cs typeface="Tahoma" pitchFamily="34" charset="0"/>
            </a:endParaRPr>
          </a:p>
        </p:txBody>
      </p:sp>
      <p:sp>
        <p:nvSpPr>
          <p:cNvPr id="4" name="3 Rectángulo"/>
          <p:cNvSpPr/>
          <p:nvPr/>
        </p:nvSpPr>
        <p:spPr>
          <a:xfrm>
            <a:off x="305001" y="887219"/>
            <a:ext cx="6463372" cy="523220"/>
          </a:xfrm>
          <a:prstGeom prst="rect">
            <a:avLst/>
          </a:prstGeom>
        </p:spPr>
        <p:txBody>
          <a:bodyPr wrap="none">
            <a:spAutoFit/>
          </a:bodyPr>
          <a:lstStyle/>
          <a:p>
            <a:r>
              <a:rPr lang="es-ES" sz="2800" dirty="0" smtClean="0">
                <a:solidFill>
                  <a:schemeClr val="accent6">
                    <a:lumMod val="75000"/>
                  </a:schemeClr>
                </a:solidFill>
                <a:latin typeface="Tahoma" pitchFamily="34" charset="0"/>
                <a:cs typeface="Tahoma" pitchFamily="34" charset="0"/>
              </a:rPr>
              <a:t>Desnutrición proteico-energética </a:t>
            </a:r>
            <a:r>
              <a:rPr lang="es-ES" sz="2800" dirty="0" smtClean="0">
                <a:solidFill>
                  <a:schemeClr val="bg1"/>
                </a:solidFill>
                <a:latin typeface="Tahoma" pitchFamily="34" charset="0"/>
                <a:cs typeface="Tahoma" pitchFamily="34" charset="0"/>
              </a:rPr>
              <a:t>(DPE) </a:t>
            </a:r>
            <a:endParaRPr lang="es-ES" sz="2800"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575556" y="1277204"/>
            <a:ext cx="7992888" cy="4524315"/>
          </a:xfrm>
          <a:prstGeom prst="rect">
            <a:avLst/>
          </a:prstGeom>
          <a:noFill/>
        </p:spPr>
        <p:txBody>
          <a:bodyPr wrap="square" rtlCol="0">
            <a:spAutoFit/>
          </a:bodyPr>
          <a:lstStyle/>
          <a:p>
            <a:r>
              <a:rPr lang="es-ES" sz="2400" b="1" dirty="0" smtClean="0">
                <a:solidFill>
                  <a:srgbClr val="002060"/>
                </a:solidFill>
              </a:rPr>
              <a:t>Kwashiorkor</a:t>
            </a:r>
            <a:r>
              <a:rPr lang="es-ES" sz="2400" dirty="0" smtClean="0">
                <a:solidFill>
                  <a:srgbClr val="002060"/>
                </a:solidFill>
              </a:rPr>
              <a:t>: caracterizado por la presencia de edema</a:t>
            </a:r>
          </a:p>
          <a:p>
            <a:r>
              <a:rPr lang="es-ES" sz="2400" dirty="0" smtClean="0">
                <a:solidFill>
                  <a:srgbClr val="002060"/>
                </a:solidFill>
              </a:rPr>
              <a:t>marasmo nutricional: se distingue por una aguda emaciación</a:t>
            </a:r>
          </a:p>
          <a:p>
            <a:r>
              <a:rPr lang="es-ES" sz="2400" dirty="0" smtClean="0">
                <a:solidFill>
                  <a:srgbClr val="002060"/>
                </a:solidFill>
              </a:rPr>
              <a:t>en ambos casos se registran altas tasas de mortalidad</a:t>
            </a:r>
          </a:p>
          <a:p>
            <a:endParaRPr lang="es-ES" sz="2400" dirty="0" smtClean="0">
              <a:solidFill>
                <a:srgbClr val="002060"/>
              </a:solidFill>
            </a:endParaRPr>
          </a:p>
          <a:p>
            <a:r>
              <a:rPr lang="es-ES" sz="2400" dirty="0" smtClean="0">
                <a:solidFill>
                  <a:srgbClr val="002060"/>
                </a:solidFill>
              </a:rPr>
              <a:t>Causas principales:</a:t>
            </a:r>
          </a:p>
          <a:p>
            <a:pPr lvl="1">
              <a:buFont typeface="Arial" pitchFamily="34" charset="0"/>
              <a:buChar char="•"/>
            </a:pPr>
            <a:r>
              <a:rPr lang="es-ES" sz="2400" dirty="0" smtClean="0">
                <a:solidFill>
                  <a:srgbClr val="002060"/>
                </a:solidFill>
              </a:rPr>
              <a:t>consumo inadecuado o a la mala utilización de alimentos y energía (no a carencia de un solo nutrimento)</a:t>
            </a:r>
          </a:p>
          <a:p>
            <a:pPr lvl="1">
              <a:buFont typeface="Arial" pitchFamily="34" charset="0"/>
              <a:buChar char="•"/>
            </a:pPr>
            <a:endParaRPr lang="es-ES" sz="2400" dirty="0" smtClean="0">
              <a:solidFill>
                <a:srgbClr val="002060"/>
              </a:solidFill>
            </a:endParaRPr>
          </a:p>
          <a:p>
            <a:pPr lvl="1">
              <a:buFont typeface="Arial" pitchFamily="34" charset="0"/>
              <a:buChar char="•"/>
            </a:pPr>
            <a:r>
              <a:rPr lang="es-ES" sz="2400" dirty="0" smtClean="0">
                <a:solidFill>
                  <a:srgbClr val="002060"/>
                </a:solidFill>
              </a:rPr>
              <a:t>Infecciones</a:t>
            </a:r>
          </a:p>
          <a:p>
            <a:endParaRPr lang="es-ES" sz="2400" dirty="0" smtClean="0">
              <a:solidFill>
                <a:srgbClr val="002060"/>
              </a:solidFill>
            </a:endParaRPr>
          </a:p>
          <a:p>
            <a:r>
              <a:rPr lang="es-ES" sz="2400" dirty="0" smtClean="0">
                <a:solidFill>
                  <a:srgbClr val="002060"/>
                </a:solidFill>
              </a:rPr>
              <a:t>No se sabe por qué un niño puede desarrollar un síndrome en oposición a otro</a:t>
            </a:r>
          </a:p>
        </p:txBody>
      </p:sp>
      <p:sp>
        <p:nvSpPr>
          <p:cNvPr id="4" name="3 Rectángulo"/>
          <p:cNvSpPr/>
          <p:nvPr/>
        </p:nvSpPr>
        <p:spPr>
          <a:xfrm>
            <a:off x="359322" y="576490"/>
            <a:ext cx="3752950" cy="523220"/>
          </a:xfrm>
          <a:prstGeom prst="rect">
            <a:avLst/>
          </a:prstGeom>
        </p:spPr>
        <p:txBody>
          <a:bodyPr wrap="none">
            <a:spAutoFit/>
          </a:bodyPr>
          <a:lstStyle/>
          <a:p>
            <a:r>
              <a:rPr lang="es-ES" sz="2800" dirty="0" smtClean="0">
                <a:solidFill>
                  <a:schemeClr val="accent6">
                    <a:lumMod val="75000"/>
                  </a:schemeClr>
                </a:solidFill>
                <a:latin typeface="Tahoma" pitchFamily="34" charset="0"/>
                <a:cs typeface="Tahoma" pitchFamily="34" charset="0"/>
              </a:rPr>
              <a:t>Marasmo y </a:t>
            </a:r>
            <a:r>
              <a:rPr lang="es-ES" sz="2800" dirty="0" err="1" smtClean="0">
                <a:solidFill>
                  <a:schemeClr val="accent6">
                    <a:lumMod val="75000"/>
                  </a:schemeClr>
                </a:solidFill>
                <a:latin typeface="Tahoma" pitchFamily="34" charset="0"/>
                <a:cs typeface="Tahoma" pitchFamily="34" charset="0"/>
              </a:rPr>
              <a:t>Kwashirkor</a:t>
            </a:r>
            <a:endParaRPr lang="es-ES" sz="2800"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323528" y="1786966"/>
            <a:ext cx="8496944" cy="3785652"/>
          </a:xfrm>
          <a:prstGeom prst="rect">
            <a:avLst/>
          </a:prstGeom>
          <a:noFill/>
        </p:spPr>
        <p:txBody>
          <a:bodyPr wrap="square" rtlCol="0">
            <a:spAutoFit/>
          </a:bodyPr>
          <a:lstStyle/>
          <a:p>
            <a:pPr>
              <a:buFont typeface="Arial" pitchFamily="34" charset="0"/>
              <a:buChar char="•"/>
            </a:pPr>
            <a:r>
              <a:rPr lang="es-ES" sz="2000" dirty="0" smtClean="0">
                <a:solidFill>
                  <a:srgbClr val="002060"/>
                </a:solidFill>
              </a:rPr>
              <a:t>1 – 3 años de edad principalmente</a:t>
            </a:r>
          </a:p>
          <a:p>
            <a:pPr>
              <a:buFont typeface="Arial" pitchFamily="34" charset="0"/>
              <a:buChar char="•"/>
            </a:pPr>
            <a:r>
              <a:rPr lang="es-ES" sz="2000" dirty="0" smtClean="0">
                <a:solidFill>
                  <a:srgbClr val="002060"/>
                </a:solidFill>
              </a:rPr>
              <a:t>Causada por dieta baja en energía, proteína y otros nutrimentos. </a:t>
            </a:r>
          </a:p>
          <a:p>
            <a:pPr>
              <a:buFont typeface="Arial" pitchFamily="34" charset="0"/>
              <a:buChar char="•"/>
            </a:pPr>
            <a:r>
              <a:rPr lang="es-ES" sz="2000" dirty="0" smtClean="0">
                <a:solidFill>
                  <a:srgbClr val="002060"/>
                </a:solidFill>
              </a:rPr>
              <a:t>A menudo los alimentos suministrados al niño son principalmente HC </a:t>
            </a:r>
          </a:p>
          <a:p>
            <a:endParaRPr lang="es-ES" sz="2000" dirty="0" smtClean="0">
              <a:solidFill>
                <a:srgbClr val="002060"/>
              </a:solidFill>
            </a:endParaRPr>
          </a:p>
          <a:p>
            <a:r>
              <a:rPr lang="es-ES" sz="2000" dirty="0" smtClean="0">
                <a:solidFill>
                  <a:srgbClr val="002060"/>
                </a:solidFill>
              </a:rPr>
              <a:t>es común que se </a:t>
            </a:r>
            <a:r>
              <a:rPr lang="es-ES" sz="2000" dirty="0" smtClean="0">
                <a:solidFill>
                  <a:schemeClr val="accent6">
                    <a:lumMod val="75000"/>
                  </a:schemeClr>
                </a:solidFill>
              </a:rPr>
              <a:t>asocie con enfermedades infecciosas</a:t>
            </a:r>
            <a:r>
              <a:rPr lang="es-ES" sz="2000" dirty="0" smtClean="0">
                <a:solidFill>
                  <a:srgbClr val="002060"/>
                </a:solidFill>
              </a:rPr>
              <a:t>, que, inclusive, lo pueden precipitar. La</a:t>
            </a:r>
            <a:r>
              <a:rPr lang="es-ES" sz="2000" dirty="0" smtClean="0">
                <a:solidFill>
                  <a:schemeClr val="bg1"/>
                </a:solidFill>
              </a:rPr>
              <a:t> </a:t>
            </a:r>
            <a:r>
              <a:rPr lang="es-ES" sz="2000" dirty="0" smtClean="0">
                <a:solidFill>
                  <a:schemeClr val="accent6">
                    <a:lumMod val="75000"/>
                  </a:schemeClr>
                </a:solidFill>
              </a:rPr>
              <a:t>diarrea</a:t>
            </a:r>
            <a:r>
              <a:rPr lang="es-ES" sz="2000" dirty="0" smtClean="0">
                <a:solidFill>
                  <a:srgbClr val="002060"/>
                </a:solidFill>
              </a:rPr>
              <a:t>, infecciones respiratorias, </a:t>
            </a:r>
            <a:r>
              <a:rPr lang="es-ES" sz="2000" dirty="0" smtClean="0">
                <a:solidFill>
                  <a:schemeClr val="accent6">
                    <a:lumMod val="75000"/>
                  </a:schemeClr>
                </a:solidFill>
              </a:rPr>
              <a:t>sarampión</a:t>
            </a:r>
            <a:r>
              <a:rPr lang="es-ES" sz="2000" dirty="0" smtClean="0">
                <a:solidFill>
                  <a:srgbClr val="002060"/>
                </a:solidFill>
              </a:rPr>
              <a:t>, tos ferina, </a:t>
            </a:r>
            <a:r>
              <a:rPr lang="es-ES" sz="2000" dirty="0" smtClean="0">
                <a:solidFill>
                  <a:schemeClr val="accent6">
                    <a:lumMod val="75000"/>
                  </a:schemeClr>
                </a:solidFill>
              </a:rPr>
              <a:t>parásitos</a:t>
            </a:r>
            <a:r>
              <a:rPr lang="es-ES" sz="2000" dirty="0" smtClean="0">
                <a:solidFill>
                  <a:schemeClr val="bg1"/>
                </a:solidFill>
              </a:rPr>
              <a:t> </a:t>
            </a:r>
            <a:r>
              <a:rPr lang="es-ES" sz="2000" dirty="0" smtClean="0">
                <a:solidFill>
                  <a:srgbClr val="002060"/>
                </a:solidFill>
              </a:rPr>
              <a:t>intestinales y otras entidades clínicas o el </a:t>
            </a:r>
            <a:r>
              <a:rPr lang="es-ES" sz="2000" dirty="0" smtClean="0">
                <a:solidFill>
                  <a:schemeClr val="accent6">
                    <a:lumMod val="75000"/>
                  </a:schemeClr>
                </a:solidFill>
              </a:rPr>
              <a:t>marasmo</a:t>
            </a:r>
            <a:r>
              <a:rPr lang="es-ES" sz="2000" dirty="0" smtClean="0">
                <a:solidFill>
                  <a:schemeClr val="bg1"/>
                </a:solidFill>
              </a:rPr>
              <a:t> </a:t>
            </a:r>
            <a:r>
              <a:rPr lang="es-ES" sz="2000" dirty="0" smtClean="0">
                <a:solidFill>
                  <a:srgbClr val="002060"/>
                </a:solidFill>
              </a:rPr>
              <a:t>nutricional</a:t>
            </a:r>
          </a:p>
          <a:p>
            <a:endParaRPr lang="es-ES" sz="2000" dirty="0" smtClean="0">
              <a:solidFill>
                <a:schemeClr val="bg1"/>
              </a:solidFill>
            </a:endParaRPr>
          </a:p>
          <a:p>
            <a:r>
              <a:rPr lang="es-ES" sz="2000" dirty="0" smtClean="0">
                <a:solidFill>
                  <a:srgbClr val="002060"/>
                </a:solidFill>
              </a:rPr>
              <a:t>Estas</a:t>
            </a:r>
            <a:r>
              <a:rPr lang="es-ES" sz="2000" dirty="0" smtClean="0">
                <a:solidFill>
                  <a:schemeClr val="bg1"/>
                </a:solidFill>
              </a:rPr>
              <a:t> </a:t>
            </a:r>
            <a:r>
              <a:rPr lang="es-ES" sz="2000" dirty="0" smtClean="0">
                <a:solidFill>
                  <a:schemeClr val="accent6">
                    <a:lumMod val="75000"/>
                  </a:schemeClr>
                </a:solidFill>
              </a:rPr>
              <a:t>infecciones</a:t>
            </a:r>
            <a:r>
              <a:rPr lang="es-ES" sz="2000" dirty="0" smtClean="0">
                <a:solidFill>
                  <a:schemeClr val="bg1"/>
                </a:solidFill>
              </a:rPr>
              <a:t> </a:t>
            </a:r>
            <a:r>
              <a:rPr lang="es-ES" sz="2000" dirty="0" smtClean="0">
                <a:solidFill>
                  <a:srgbClr val="002060"/>
                </a:solidFill>
              </a:rPr>
              <a:t>por lo general </a:t>
            </a:r>
            <a:r>
              <a:rPr lang="es-ES" sz="2000" dirty="0" smtClean="0">
                <a:solidFill>
                  <a:schemeClr val="accent6">
                    <a:lumMod val="75000"/>
                  </a:schemeClr>
                </a:solidFill>
              </a:rPr>
              <a:t>producen pérdida del apetito</a:t>
            </a:r>
            <a:r>
              <a:rPr lang="es-ES" sz="2000" dirty="0" smtClean="0">
                <a:solidFill>
                  <a:srgbClr val="002060"/>
                </a:solidFill>
              </a:rPr>
              <a:t>, que es una causa importante de la MPE grave. Las infecciones, especialmente las que se acompañan de </a:t>
            </a:r>
            <a:r>
              <a:rPr lang="es-ES" sz="2000" dirty="0" smtClean="0">
                <a:solidFill>
                  <a:schemeClr val="accent6">
                    <a:lumMod val="75000"/>
                  </a:schemeClr>
                </a:solidFill>
              </a:rPr>
              <a:t>fiebre</a:t>
            </a:r>
            <a:r>
              <a:rPr lang="es-ES" sz="2000" dirty="0" smtClean="0">
                <a:solidFill>
                  <a:srgbClr val="002060"/>
                </a:solidFill>
              </a:rPr>
              <a:t>, ocasionan una mayor </a:t>
            </a:r>
            <a:r>
              <a:rPr lang="es-ES" sz="2000" dirty="0" smtClean="0">
                <a:solidFill>
                  <a:schemeClr val="accent6">
                    <a:lumMod val="75000"/>
                  </a:schemeClr>
                </a:solidFill>
              </a:rPr>
              <a:t>pérdida de nitrógeno </a:t>
            </a:r>
            <a:r>
              <a:rPr lang="es-ES" sz="2000" dirty="0" smtClean="0">
                <a:solidFill>
                  <a:srgbClr val="002060"/>
                </a:solidFill>
              </a:rPr>
              <a:t>en el organismo, que sólo se puede reemplazar con una dieta con proteínas</a:t>
            </a:r>
          </a:p>
        </p:txBody>
      </p:sp>
      <p:sp>
        <p:nvSpPr>
          <p:cNvPr id="4" name="3 Rectángulo"/>
          <p:cNvSpPr/>
          <p:nvPr/>
        </p:nvSpPr>
        <p:spPr>
          <a:xfrm>
            <a:off x="459750" y="847924"/>
            <a:ext cx="1949573" cy="461665"/>
          </a:xfrm>
          <a:prstGeom prst="rect">
            <a:avLst/>
          </a:prstGeom>
        </p:spPr>
        <p:txBody>
          <a:bodyPr wrap="none">
            <a:spAutoFit/>
          </a:bodyPr>
          <a:lstStyle/>
          <a:p>
            <a:r>
              <a:rPr lang="es-ES" sz="2400" b="1" dirty="0" err="1" smtClean="0">
                <a:solidFill>
                  <a:schemeClr val="accent6">
                    <a:lumMod val="75000"/>
                  </a:schemeClr>
                </a:solidFill>
                <a:latin typeface="Tahoma" pitchFamily="34" charset="0"/>
                <a:cs typeface="Tahoma" pitchFamily="34" charset="0"/>
              </a:rPr>
              <a:t>Kwashirkor</a:t>
            </a:r>
            <a:endParaRPr lang="es-ES" sz="2400" b="1"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647056" y="2058570"/>
            <a:ext cx="8496944" cy="2308324"/>
          </a:xfrm>
          <a:prstGeom prst="rect">
            <a:avLst/>
          </a:prstGeom>
          <a:noFill/>
        </p:spPr>
        <p:txBody>
          <a:bodyPr wrap="square" rtlCol="0">
            <a:spAutoFit/>
          </a:bodyPr>
          <a:lstStyle/>
          <a:p>
            <a:r>
              <a:rPr lang="es-ES" sz="2400" b="1" dirty="0" smtClean="0">
                <a:solidFill>
                  <a:schemeClr val="accent6">
                    <a:lumMod val="75000"/>
                  </a:schemeClr>
                </a:solidFill>
              </a:rPr>
              <a:t>Signos clínicos </a:t>
            </a:r>
          </a:p>
          <a:p>
            <a:endParaRPr lang="es-ES" sz="2400" dirty="0" smtClean="0">
              <a:solidFill>
                <a:schemeClr val="bg1"/>
              </a:solidFill>
            </a:endParaRPr>
          </a:p>
          <a:p>
            <a:r>
              <a:rPr lang="es-ES" sz="2400" dirty="0" smtClean="0">
                <a:solidFill>
                  <a:srgbClr val="002060"/>
                </a:solidFill>
              </a:rPr>
              <a:t>Edema, fallas en el crecimiento, disminución de los músculos e infiltración grasa del hígado</a:t>
            </a:r>
          </a:p>
          <a:p>
            <a:r>
              <a:rPr lang="es-ES" sz="2400" dirty="0" smtClean="0">
                <a:solidFill>
                  <a:srgbClr val="002060"/>
                </a:solidFill>
              </a:rPr>
              <a:t>Cambios mentales, anormalidades en el cabello, dermatosis típica, anemia, y diarrea, carencias de otros micronutrientes</a:t>
            </a:r>
          </a:p>
        </p:txBody>
      </p:sp>
      <p:sp>
        <p:nvSpPr>
          <p:cNvPr id="4" name="3 Rectángulo"/>
          <p:cNvSpPr/>
          <p:nvPr/>
        </p:nvSpPr>
        <p:spPr>
          <a:xfrm>
            <a:off x="792331" y="1182902"/>
            <a:ext cx="2239716" cy="523220"/>
          </a:xfrm>
          <a:prstGeom prst="rect">
            <a:avLst/>
          </a:prstGeom>
        </p:spPr>
        <p:txBody>
          <a:bodyPr wrap="none">
            <a:spAutoFit/>
          </a:bodyPr>
          <a:lstStyle/>
          <a:p>
            <a:r>
              <a:rPr lang="es-ES" sz="2800" b="1" dirty="0" err="1" smtClean="0">
                <a:solidFill>
                  <a:schemeClr val="accent6">
                    <a:lumMod val="75000"/>
                  </a:schemeClr>
                </a:solidFill>
                <a:latin typeface="Tahoma" pitchFamily="34" charset="0"/>
                <a:cs typeface="Tahoma" pitchFamily="34" charset="0"/>
              </a:rPr>
              <a:t>Kwashirkor</a:t>
            </a:r>
            <a:endParaRPr lang="es-ES" sz="2400" b="1"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511521" y="2268839"/>
            <a:ext cx="8120958" cy="2554545"/>
          </a:xfrm>
          <a:prstGeom prst="rect">
            <a:avLst/>
          </a:prstGeom>
          <a:noFill/>
        </p:spPr>
        <p:txBody>
          <a:bodyPr wrap="square" rtlCol="0">
            <a:spAutoFit/>
          </a:bodyPr>
          <a:lstStyle/>
          <a:p>
            <a:pPr>
              <a:buFont typeface="Arial" pitchFamily="34" charset="0"/>
              <a:buChar char="•"/>
            </a:pPr>
            <a:r>
              <a:rPr lang="es-ES" sz="2000" dirty="0" smtClean="0">
                <a:solidFill>
                  <a:srgbClr val="002060"/>
                </a:solidFill>
              </a:rPr>
              <a:t>la principal carencia es de alimentos en general, y por lo tanto, también de energía</a:t>
            </a:r>
          </a:p>
          <a:p>
            <a:pPr>
              <a:buFont typeface="Arial" pitchFamily="34" charset="0"/>
              <a:buChar char="•"/>
            </a:pPr>
            <a:r>
              <a:rPr lang="es-ES" sz="2000" dirty="0" smtClean="0">
                <a:solidFill>
                  <a:srgbClr val="002060"/>
                </a:solidFill>
              </a:rPr>
              <a:t>Puede suceder a cualquier edad: más común en primer año de vida, luego alrededor de tres años y medio</a:t>
            </a:r>
          </a:p>
          <a:p>
            <a:pPr>
              <a:buFont typeface="Arial" pitchFamily="34" charset="0"/>
              <a:buChar char="•"/>
            </a:pPr>
            <a:endParaRPr lang="es-ES" sz="2000" dirty="0" smtClean="0">
              <a:solidFill>
                <a:srgbClr val="002060"/>
              </a:solidFill>
            </a:endParaRPr>
          </a:p>
          <a:p>
            <a:r>
              <a:rPr lang="es-ES" sz="2000" dirty="0" smtClean="0">
                <a:solidFill>
                  <a:srgbClr val="002060"/>
                </a:solidFill>
              </a:rPr>
              <a:t>causas precipitantes: </a:t>
            </a:r>
          </a:p>
          <a:p>
            <a:r>
              <a:rPr lang="es-ES" sz="2000" dirty="0" smtClean="0">
                <a:solidFill>
                  <a:srgbClr val="002060"/>
                </a:solidFill>
              </a:rPr>
              <a:t>infecciones y enfermedades parasitarias de la infancia, parto prematuro,  </a:t>
            </a:r>
            <a:r>
              <a:rPr lang="es-ES" sz="2000" dirty="0" err="1" smtClean="0">
                <a:solidFill>
                  <a:srgbClr val="002060"/>
                </a:solidFill>
              </a:rPr>
              <a:t>malabsorción</a:t>
            </a:r>
            <a:r>
              <a:rPr lang="es-ES" sz="2000" dirty="0" smtClean="0">
                <a:solidFill>
                  <a:srgbClr val="002060"/>
                </a:solidFill>
              </a:rPr>
              <a:t> o vómito, interrupción temprana de la lactancia</a:t>
            </a:r>
          </a:p>
        </p:txBody>
      </p:sp>
      <p:sp>
        <p:nvSpPr>
          <p:cNvPr id="4" name="3 Rectángulo"/>
          <p:cNvSpPr/>
          <p:nvPr/>
        </p:nvSpPr>
        <p:spPr>
          <a:xfrm>
            <a:off x="370475" y="1294766"/>
            <a:ext cx="2188420" cy="584775"/>
          </a:xfrm>
          <a:prstGeom prst="rect">
            <a:avLst/>
          </a:prstGeom>
        </p:spPr>
        <p:txBody>
          <a:bodyPr wrap="none">
            <a:spAutoFit/>
          </a:bodyPr>
          <a:lstStyle/>
          <a:p>
            <a:r>
              <a:rPr lang="es-ES" sz="3200" b="1" dirty="0" smtClean="0">
                <a:solidFill>
                  <a:schemeClr val="accent6">
                    <a:lumMod val="75000"/>
                  </a:schemeClr>
                </a:solidFill>
                <a:latin typeface="Tahoma" pitchFamily="34" charset="0"/>
                <a:cs typeface="Tahoma" pitchFamily="34" charset="0"/>
              </a:rPr>
              <a:t>Marasmo</a:t>
            </a:r>
            <a:r>
              <a:rPr lang="es-ES" sz="2800" dirty="0" smtClean="0">
                <a:solidFill>
                  <a:schemeClr val="accent6">
                    <a:lumMod val="75000"/>
                  </a:schemeClr>
                </a:solidFill>
                <a:latin typeface="Tahoma" pitchFamily="34" charset="0"/>
                <a:cs typeface="Tahoma" pitchFamily="34" charset="0"/>
              </a:rPr>
              <a:t> </a:t>
            </a:r>
            <a:endParaRPr lang="es-ES" sz="2800"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22222" y="1589830"/>
            <a:ext cx="8899556" cy="4216539"/>
          </a:xfrm>
          <a:prstGeom prst="rect">
            <a:avLst/>
          </a:prstGeom>
          <a:noFill/>
        </p:spPr>
        <p:txBody>
          <a:bodyPr wrap="square" rtlCol="0">
            <a:spAutoFit/>
          </a:bodyPr>
          <a:lstStyle/>
          <a:p>
            <a:r>
              <a:rPr lang="es-ES" sz="2800" b="1" dirty="0" smtClean="0">
                <a:solidFill>
                  <a:schemeClr val="accent6">
                    <a:lumMod val="75000"/>
                  </a:schemeClr>
                </a:solidFill>
              </a:rPr>
              <a:t>Signos clínicos</a:t>
            </a:r>
          </a:p>
          <a:p>
            <a:r>
              <a:rPr lang="es-ES" sz="2000" dirty="0" smtClean="0">
                <a:solidFill>
                  <a:schemeClr val="accent6">
                    <a:lumMod val="75000"/>
                  </a:schemeClr>
                </a:solidFill>
              </a:rPr>
              <a:t>Crecimiento deficiente</a:t>
            </a:r>
            <a:r>
              <a:rPr lang="es-ES" sz="2000" dirty="0" smtClean="0">
                <a:solidFill>
                  <a:srgbClr val="002060"/>
                </a:solidFill>
              </a:rPr>
              <a:t>, costillas sobresalen, el estómago puede ser protuberante; la cara tiene una característica simiesca (como un mono); y las extremidades inferiores son muy delgadas. El niño parece ser sólo piel y huesos, poca grasa subcutánea, la piel cuelga en arrugas, sobre todo alrededor de las nalgas y los muslos. Cuando se toma la piel entre el índice y el pulgar se nota la ausencia de la capa habitual de tejido adiposo.</a:t>
            </a:r>
          </a:p>
          <a:p>
            <a:r>
              <a:rPr lang="es-ES" sz="2000" dirty="0" smtClean="0">
                <a:solidFill>
                  <a:schemeClr val="accent6">
                    <a:lumMod val="75000"/>
                  </a:schemeClr>
                </a:solidFill>
              </a:rPr>
              <a:t>Estado de alerta</a:t>
            </a:r>
            <a:r>
              <a:rPr lang="es-ES" sz="2000" dirty="0" smtClean="0">
                <a:solidFill>
                  <a:srgbClr val="002060"/>
                </a:solidFill>
              </a:rPr>
              <a:t>: ojos profundamente hundidos les dan una apariencia bastante despierta. También se puede manifestar en modo menos infeliz e irritable.</a:t>
            </a:r>
          </a:p>
          <a:p>
            <a:r>
              <a:rPr lang="es-ES" sz="2000" dirty="0" smtClean="0">
                <a:solidFill>
                  <a:schemeClr val="accent6">
                    <a:lumMod val="75000"/>
                  </a:schemeClr>
                </a:solidFill>
              </a:rPr>
              <a:t>Buen apetito </a:t>
            </a:r>
            <a:r>
              <a:rPr lang="es-ES" sz="2000" dirty="0" smtClean="0">
                <a:solidFill>
                  <a:srgbClr val="002060"/>
                </a:solidFill>
              </a:rPr>
              <a:t>(a menudo se chupan las manos violentamente o la ropa o cualquier otra cosa a su alcance)</a:t>
            </a:r>
          </a:p>
          <a:p>
            <a:r>
              <a:rPr lang="es-ES" sz="2000" dirty="0" smtClean="0">
                <a:solidFill>
                  <a:schemeClr val="accent6">
                    <a:lumMod val="75000"/>
                  </a:schemeClr>
                </a:solidFill>
              </a:rPr>
              <a:t>Heces no formadas </a:t>
            </a:r>
            <a:r>
              <a:rPr lang="es-ES" sz="2000" dirty="0" smtClean="0">
                <a:solidFill>
                  <a:srgbClr val="002060"/>
                </a:solidFill>
              </a:rPr>
              <a:t>de naturaleza infecciosa</a:t>
            </a:r>
          </a:p>
          <a:p>
            <a:r>
              <a:rPr lang="es-ES" sz="2000" dirty="0" smtClean="0">
                <a:solidFill>
                  <a:schemeClr val="accent6">
                    <a:lumMod val="75000"/>
                  </a:schemeClr>
                </a:solidFill>
              </a:rPr>
              <a:t>Anemia, úlceras en la piel, cambios textura del cabello, deshidratación</a:t>
            </a:r>
          </a:p>
        </p:txBody>
      </p:sp>
      <p:sp>
        <p:nvSpPr>
          <p:cNvPr id="4" name="3 Rectángulo"/>
          <p:cNvSpPr/>
          <p:nvPr/>
        </p:nvSpPr>
        <p:spPr>
          <a:xfrm>
            <a:off x="122222" y="706293"/>
            <a:ext cx="2188420" cy="584775"/>
          </a:xfrm>
          <a:prstGeom prst="rect">
            <a:avLst/>
          </a:prstGeom>
        </p:spPr>
        <p:txBody>
          <a:bodyPr wrap="none">
            <a:spAutoFit/>
          </a:bodyPr>
          <a:lstStyle/>
          <a:p>
            <a:r>
              <a:rPr lang="es-ES" sz="3200" b="1" dirty="0" smtClean="0">
                <a:solidFill>
                  <a:schemeClr val="accent6">
                    <a:lumMod val="75000"/>
                  </a:schemeClr>
                </a:solidFill>
                <a:latin typeface="Tahoma" pitchFamily="34" charset="0"/>
                <a:cs typeface="Tahoma" pitchFamily="34" charset="0"/>
              </a:rPr>
              <a:t>Marasmo</a:t>
            </a:r>
            <a:r>
              <a:rPr lang="es-ES" sz="2800" dirty="0" smtClean="0">
                <a:solidFill>
                  <a:schemeClr val="accent6">
                    <a:lumMod val="75000"/>
                  </a:schemeClr>
                </a:solidFill>
                <a:latin typeface="Tahoma" pitchFamily="34" charset="0"/>
                <a:cs typeface="Tahoma" pitchFamily="34" charset="0"/>
              </a:rPr>
              <a:t> </a:t>
            </a:r>
            <a:endParaRPr lang="es-ES" sz="2800" dirty="0">
              <a:latin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p:cNvSpPr/>
          <p:nvPr/>
        </p:nvSpPr>
        <p:spPr>
          <a:xfrm>
            <a:off x="679010" y="3250194"/>
            <a:ext cx="7613964" cy="10864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3" name="2 CuadroTexto"/>
          <p:cNvSpPr txBox="1"/>
          <p:nvPr/>
        </p:nvSpPr>
        <p:spPr>
          <a:xfrm>
            <a:off x="744494" y="25460"/>
            <a:ext cx="7585090" cy="523220"/>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s-MX" sz="2800" smtClean="0">
                <a:solidFill>
                  <a:schemeClr val="bg1"/>
                </a:solidFill>
              </a:rPr>
              <a:t>Clasificación de la desnutrición de </a:t>
            </a:r>
            <a:r>
              <a:rPr lang="es-MX" sz="2800" b="1" smtClean="0">
                <a:solidFill>
                  <a:schemeClr val="bg1"/>
                </a:solidFill>
              </a:rPr>
              <a:t>Federico Gómez</a:t>
            </a:r>
            <a:endParaRPr lang="es-MX" sz="2800" b="1">
              <a:solidFill>
                <a:schemeClr val="bg1"/>
              </a:solidFill>
            </a:endParaRPr>
          </a:p>
        </p:txBody>
      </p:sp>
      <p:sp>
        <p:nvSpPr>
          <p:cNvPr id="4" name="Rectangle 2"/>
          <p:cNvSpPr>
            <a:spLocks noChangeArrowheads="1"/>
          </p:cNvSpPr>
          <p:nvPr/>
        </p:nvSpPr>
        <p:spPr bwMode="auto">
          <a:xfrm>
            <a:off x="665567" y="620689"/>
            <a:ext cx="7704856" cy="240065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Se basa en el indicador </a:t>
            </a:r>
            <a:r>
              <a:rPr kumimoji="0" lang="es-MX" sz="3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P/E</a:t>
            </a: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el peso observado de un niño cuando se compara con el peso del P-50 de una población de referencia</a:t>
            </a:r>
          </a:p>
          <a:p>
            <a:pPr marL="0" marR="0" lvl="0" indent="0" algn="l" defTabSz="914400" rtl="0" eaLnBrk="0" fontAlgn="base" latinLnBrk="0" hangingPunct="0">
              <a:lnSpc>
                <a:spcPct val="100000"/>
              </a:lnSpc>
              <a:spcBef>
                <a:spcPct val="0"/>
              </a:spcBef>
              <a:spcAft>
                <a:spcPct val="0"/>
              </a:spcAft>
              <a:buClrTx/>
              <a:buSzTx/>
              <a:buFontTx/>
              <a:buNone/>
              <a:tabLst/>
            </a:pPr>
            <a:endParaRPr lang="es-MX" smtClean="0">
              <a:solidFill>
                <a:schemeClr val="tx1"/>
              </a:solidFill>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cs typeface="Tahoma" pitchFamily="34" charset="0"/>
              </a:rPr>
              <a:t>aceptada internacionalmente para determinar la gravedad o intesidad clínica de la desnutrición energético protéica</a:t>
            </a:r>
            <a:endParaRPr kumimoji="0" lang="es-MX" sz="20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12 Grupo"/>
          <p:cNvGrpSpPr/>
          <p:nvPr/>
        </p:nvGrpSpPr>
        <p:grpSpPr>
          <a:xfrm>
            <a:off x="701571" y="3212975"/>
            <a:ext cx="7632848" cy="1077218"/>
            <a:chOff x="35496" y="4488214"/>
            <a:chExt cx="7632848" cy="1077218"/>
          </a:xfrm>
        </p:grpSpPr>
        <p:sp>
          <p:nvSpPr>
            <p:cNvPr id="6" name="Rectangle 2"/>
            <p:cNvSpPr>
              <a:spLocks noChangeArrowheads="1"/>
            </p:cNvSpPr>
            <p:nvPr/>
          </p:nvSpPr>
          <p:spPr bwMode="auto">
            <a:xfrm>
              <a:off x="2123728" y="4488214"/>
              <a:ext cx="4104456" cy="1077218"/>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	peso real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3200" b="1" i="0" u="none" strike="noStrike" cap="none" normalizeH="0" baseline="0" smtClean="0">
                  <a:ln>
                    <a:noFill/>
                  </a:ln>
                  <a:solidFill>
                    <a:schemeClr val="bg1"/>
                  </a:solidFill>
                  <a:effectLst/>
                  <a:latin typeface="Tahoma" pitchFamily="34" charset="0"/>
                  <a:cs typeface="Tahoma" pitchFamily="34" charset="0"/>
                </a:rPr>
                <a:t>peso</a:t>
              </a:r>
              <a:r>
                <a:rPr kumimoji="0" lang="es-MX" sz="3200" b="1" i="0" u="none" strike="noStrike" cap="none" normalizeH="0" smtClean="0">
                  <a:ln>
                    <a:noFill/>
                  </a:ln>
                  <a:solidFill>
                    <a:schemeClr val="bg1"/>
                  </a:solidFill>
                  <a:effectLst/>
                  <a:latin typeface="Tahoma" pitchFamily="34" charset="0"/>
                  <a:cs typeface="Tahoma" pitchFamily="34" charset="0"/>
                </a:rPr>
                <a:t> de referencia</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sp>
          <p:nvSpPr>
            <p:cNvPr id="7" name="Rectangle 2"/>
            <p:cNvSpPr>
              <a:spLocks noChangeArrowheads="1"/>
            </p:cNvSpPr>
            <p:nvPr/>
          </p:nvSpPr>
          <p:spPr bwMode="auto">
            <a:xfrm>
              <a:off x="35496" y="4734436"/>
              <a:ext cx="2016224" cy="58477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dirty="0" smtClean="0">
                  <a:solidFill>
                    <a:schemeClr val="bg1"/>
                  </a:solidFill>
                  <a:latin typeface="Tahoma" pitchFamily="34" charset="0"/>
                  <a:cs typeface="Tahoma" pitchFamily="34" charset="0"/>
                </a:rPr>
                <a:t>% p/e =</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Rectangle 2"/>
            <p:cNvSpPr>
              <a:spLocks noChangeArrowheads="1"/>
            </p:cNvSpPr>
            <p:nvPr/>
          </p:nvSpPr>
          <p:spPr bwMode="auto">
            <a:xfrm>
              <a:off x="6300192" y="4734436"/>
              <a:ext cx="1368152" cy="58477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x 100</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cxnSp>
          <p:nvCxnSpPr>
            <p:cNvPr id="9" name="8 Conector recto"/>
            <p:cNvCxnSpPr>
              <a:stCxn id="7" idx="3"/>
              <a:endCxn id="8" idx="1"/>
            </p:cNvCxnSpPr>
            <p:nvPr/>
          </p:nvCxnSpPr>
          <p:spPr>
            <a:xfrm>
              <a:off x="2051720" y="5026824"/>
              <a:ext cx="4248472"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10" name="9 Conector recto"/>
          <p:cNvCxnSpPr>
            <a:stCxn id="7" idx="3"/>
          </p:cNvCxnSpPr>
          <p:nvPr/>
        </p:nvCxnSpPr>
        <p:spPr>
          <a:xfrm>
            <a:off x="2717795" y="3751585"/>
            <a:ext cx="39244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nvGraphicFramePr>
        <p:xfrm>
          <a:off x="1187625" y="4455369"/>
          <a:ext cx="6120682" cy="2312664"/>
        </p:xfrm>
        <a:graphic>
          <a:graphicData uri="http://schemas.openxmlformats.org/drawingml/2006/table">
            <a:tbl>
              <a:tblPr firstRow="1" bandRow="1">
                <a:tableStyleId>{5C22544A-7EE6-4342-B048-85BDC9FD1C3A}</a:tableStyleId>
              </a:tblPr>
              <a:tblGrid>
                <a:gridCol w="1335559"/>
                <a:gridCol w="4785123"/>
              </a:tblGrid>
              <a:tr h="442347">
                <a:tc>
                  <a:txBody>
                    <a:bodyPr/>
                    <a:lstStyle/>
                    <a:p>
                      <a:r>
                        <a:rPr lang="es-MX" sz="2400" smtClean="0"/>
                        <a:t>% P/E</a:t>
                      </a:r>
                      <a:endParaRPr lang="es-MX" sz="2400"/>
                    </a:p>
                  </a:txBody>
                  <a:tcPr/>
                </a:tc>
                <a:tc>
                  <a:txBody>
                    <a:bodyPr/>
                    <a:lstStyle/>
                    <a:p>
                      <a:r>
                        <a:rPr lang="es-MX" sz="2400" smtClean="0"/>
                        <a:t>interpretación</a:t>
                      </a:r>
                      <a:r>
                        <a:rPr lang="es-MX" sz="2400" baseline="0" smtClean="0"/>
                        <a:t> </a:t>
                      </a:r>
                      <a:endParaRPr lang="es-MX" sz="2400"/>
                    </a:p>
                  </a:txBody>
                  <a:tcPr/>
                </a:tc>
              </a:tr>
              <a:tr h="442347">
                <a:tc>
                  <a:txBody>
                    <a:bodyPr/>
                    <a:lstStyle/>
                    <a:p>
                      <a:pPr>
                        <a:buFont typeface="Wingdings" pitchFamily="2" charset="2"/>
                        <a:buNone/>
                      </a:pPr>
                      <a:r>
                        <a:rPr lang="es-MX" sz="2400" smtClean="0"/>
                        <a:t>&gt; 90</a:t>
                      </a:r>
                      <a:endParaRPr lang="es-MX" sz="2400"/>
                    </a:p>
                  </a:txBody>
                  <a:tcPr/>
                </a:tc>
                <a:tc>
                  <a:txBody>
                    <a:bodyPr/>
                    <a:lstStyle/>
                    <a:p>
                      <a:r>
                        <a:rPr lang="es-MX" sz="2400" smtClean="0"/>
                        <a:t>nL</a:t>
                      </a:r>
                      <a:endParaRPr lang="es-MX" sz="2400"/>
                    </a:p>
                  </a:txBody>
                  <a:tcPr/>
                </a:tc>
              </a:tr>
              <a:tr h="442347">
                <a:tc>
                  <a:txBody>
                    <a:bodyPr/>
                    <a:lstStyle/>
                    <a:p>
                      <a:r>
                        <a:rPr lang="es-MX" sz="2400" smtClean="0"/>
                        <a:t>75 –</a:t>
                      </a:r>
                      <a:r>
                        <a:rPr lang="es-MX" sz="2400" baseline="0" smtClean="0"/>
                        <a:t> 90</a:t>
                      </a:r>
                      <a:endParaRPr lang="es-MX" sz="2400"/>
                    </a:p>
                  </a:txBody>
                  <a:tcPr/>
                </a:tc>
                <a:tc>
                  <a:txBody>
                    <a:bodyPr/>
                    <a:lstStyle/>
                    <a:p>
                      <a:r>
                        <a:rPr lang="es-MX" sz="2400" smtClean="0"/>
                        <a:t>desnutrición leve -1er grado</a:t>
                      </a:r>
                      <a:endParaRPr lang="es-MX" sz="2400"/>
                    </a:p>
                  </a:txBody>
                  <a:tcPr/>
                </a:tc>
              </a:tr>
              <a:tr h="442347">
                <a:tc>
                  <a:txBody>
                    <a:bodyPr/>
                    <a:lstStyle/>
                    <a:p>
                      <a:r>
                        <a:rPr lang="es-MX" sz="2400" smtClean="0"/>
                        <a:t>60 – 74</a:t>
                      </a:r>
                      <a:endParaRPr lang="es-MX" sz="2400"/>
                    </a:p>
                  </a:txBody>
                  <a:tcPr/>
                </a:tc>
                <a:tc>
                  <a:txBody>
                    <a:bodyPr/>
                    <a:lstStyle/>
                    <a:p>
                      <a:r>
                        <a:rPr lang="es-MX" sz="2400" smtClean="0"/>
                        <a:t>desnutrición moderada – 2º grado</a:t>
                      </a:r>
                      <a:endParaRPr lang="es-MX" sz="2400"/>
                    </a:p>
                  </a:txBody>
                  <a:tcPr/>
                </a:tc>
              </a:tr>
              <a:tr h="483864">
                <a:tc>
                  <a:txBody>
                    <a:bodyPr/>
                    <a:lstStyle/>
                    <a:p>
                      <a:r>
                        <a:rPr lang="es-MX" sz="2400" smtClean="0"/>
                        <a:t>&lt; 60</a:t>
                      </a:r>
                      <a:endParaRPr lang="es-MX" sz="2400"/>
                    </a:p>
                  </a:txBody>
                  <a:tcPr/>
                </a:tc>
                <a:tc>
                  <a:txBody>
                    <a:bodyPr/>
                    <a:lstStyle/>
                    <a:p>
                      <a:r>
                        <a:rPr lang="es-MX" sz="2400" dirty="0" smtClean="0"/>
                        <a:t>desnutrición</a:t>
                      </a:r>
                      <a:r>
                        <a:rPr lang="es-MX" sz="2400" baseline="0" dirty="0" smtClean="0"/>
                        <a:t> severa – 3er grado</a:t>
                      </a:r>
                      <a:endParaRPr lang="es-MX" sz="2400" dirty="0"/>
                    </a:p>
                  </a:txBody>
                  <a:tcPr/>
                </a:tc>
              </a:tr>
            </a:tbl>
          </a:graphicData>
        </a:graphic>
      </p:graphicFrame>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p:cNvSpPr/>
          <p:nvPr/>
        </p:nvSpPr>
        <p:spPr>
          <a:xfrm>
            <a:off x="711013" y="2670772"/>
            <a:ext cx="7613964" cy="10864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2 CuadroTexto"/>
          <p:cNvSpPr txBox="1"/>
          <p:nvPr/>
        </p:nvSpPr>
        <p:spPr>
          <a:xfrm>
            <a:off x="1131010" y="25460"/>
            <a:ext cx="6773970" cy="523220"/>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s-MX" sz="2800" dirty="0" smtClean="0">
                <a:solidFill>
                  <a:schemeClr val="bg1"/>
                </a:solidFill>
              </a:rPr>
              <a:t>Clasificación del estado nutricio de </a:t>
            </a:r>
            <a:r>
              <a:rPr lang="es-MX" sz="2800" b="1" dirty="0" err="1" smtClean="0">
                <a:solidFill>
                  <a:schemeClr val="bg1"/>
                </a:solidFill>
              </a:rPr>
              <a:t>Waterlow</a:t>
            </a:r>
            <a:endParaRPr lang="es-MX" sz="2800" b="1" dirty="0">
              <a:solidFill>
                <a:schemeClr val="bg1"/>
              </a:solidFill>
            </a:endParaRPr>
          </a:p>
        </p:txBody>
      </p:sp>
      <p:sp>
        <p:nvSpPr>
          <p:cNvPr id="4" name="Rectangle 2"/>
          <p:cNvSpPr>
            <a:spLocks noChangeArrowheads="1"/>
          </p:cNvSpPr>
          <p:nvPr/>
        </p:nvSpPr>
        <p:spPr bwMode="auto">
          <a:xfrm>
            <a:off x="665567" y="764704"/>
            <a:ext cx="7704856" cy="150810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Se basa en el indicador </a:t>
            </a:r>
            <a:r>
              <a:rPr kumimoji="0" lang="es-MX" sz="3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P/T</a:t>
            </a: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el peso observado de un niño cuando se compara con el peso del P-50 de una población de referencia</a:t>
            </a:r>
          </a:p>
        </p:txBody>
      </p:sp>
      <p:grpSp>
        <p:nvGrpSpPr>
          <p:cNvPr id="5" name="12 Grupo"/>
          <p:cNvGrpSpPr/>
          <p:nvPr/>
        </p:nvGrpSpPr>
        <p:grpSpPr>
          <a:xfrm>
            <a:off x="701571" y="2567805"/>
            <a:ext cx="7632848" cy="1077218"/>
            <a:chOff x="35496" y="4488214"/>
            <a:chExt cx="7632848" cy="1077218"/>
          </a:xfrm>
        </p:grpSpPr>
        <p:sp>
          <p:nvSpPr>
            <p:cNvPr id="6" name="Rectangle 2"/>
            <p:cNvSpPr>
              <a:spLocks noChangeArrowheads="1"/>
            </p:cNvSpPr>
            <p:nvPr/>
          </p:nvSpPr>
          <p:spPr bwMode="auto">
            <a:xfrm>
              <a:off x="2123728" y="4488214"/>
              <a:ext cx="4104456" cy="1077218"/>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	peso real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3200" b="1" i="0" u="none" strike="noStrike" cap="none" normalizeH="0" baseline="0" smtClean="0">
                  <a:ln>
                    <a:noFill/>
                  </a:ln>
                  <a:solidFill>
                    <a:schemeClr val="bg1"/>
                  </a:solidFill>
                  <a:effectLst/>
                  <a:latin typeface="Tahoma" pitchFamily="34" charset="0"/>
                  <a:cs typeface="Tahoma" pitchFamily="34" charset="0"/>
                </a:rPr>
                <a:t>peso</a:t>
              </a:r>
              <a:r>
                <a:rPr kumimoji="0" lang="es-MX" sz="3200" b="1" i="0" u="none" strike="noStrike" cap="none" normalizeH="0" smtClean="0">
                  <a:ln>
                    <a:noFill/>
                  </a:ln>
                  <a:solidFill>
                    <a:schemeClr val="bg1"/>
                  </a:solidFill>
                  <a:effectLst/>
                  <a:latin typeface="Tahoma" pitchFamily="34" charset="0"/>
                  <a:cs typeface="Tahoma" pitchFamily="34" charset="0"/>
                </a:rPr>
                <a:t> de referencia</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sp>
          <p:nvSpPr>
            <p:cNvPr id="7" name="Rectangle 2"/>
            <p:cNvSpPr>
              <a:spLocks noChangeArrowheads="1"/>
            </p:cNvSpPr>
            <p:nvPr/>
          </p:nvSpPr>
          <p:spPr bwMode="auto">
            <a:xfrm>
              <a:off x="35496" y="4734436"/>
              <a:ext cx="2016224" cy="58477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dirty="0" smtClean="0">
                  <a:solidFill>
                    <a:schemeClr val="bg1"/>
                  </a:solidFill>
                  <a:latin typeface="Tahoma" pitchFamily="34" charset="0"/>
                  <a:cs typeface="Tahoma" pitchFamily="34" charset="0"/>
                </a:rPr>
                <a:t>% p/t =</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Rectangle 2"/>
            <p:cNvSpPr>
              <a:spLocks noChangeArrowheads="1"/>
            </p:cNvSpPr>
            <p:nvPr/>
          </p:nvSpPr>
          <p:spPr bwMode="auto">
            <a:xfrm>
              <a:off x="6300192" y="4734436"/>
              <a:ext cx="1368152" cy="58477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x 100</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cxnSp>
          <p:nvCxnSpPr>
            <p:cNvPr id="9" name="8 Conector recto"/>
            <p:cNvCxnSpPr>
              <a:stCxn id="7" idx="3"/>
              <a:endCxn id="8" idx="1"/>
            </p:cNvCxnSpPr>
            <p:nvPr/>
          </p:nvCxnSpPr>
          <p:spPr>
            <a:xfrm>
              <a:off x="2051720" y="5026824"/>
              <a:ext cx="4248472"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10" name="9 Conector recto"/>
          <p:cNvCxnSpPr>
            <a:stCxn id="7" idx="3"/>
          </p:cNvCxnSpPr>
          <p:nvPr/>
        </p:nvCxnSpPr>
        <p:spPr>
          <a:xfrm>
            <a:off x="2717795" y="3106415"/>
            <a:ext cx="39244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xmlns="" val="726476200"/>
              </p:ext>
            </p:extLst>
          </p:nvPr>
        </p:nvGraphicFramePr>
        <p:xfrm>
          <a:off x="1473420" y="3986353"/>
          <a:ext cx="6120682" cy="2808583"/>
        </p:xfrm>
        <a:graphic>
          <a:graphicData uri="http://schemas.openxmlformats.org/drawingml/2006/table">
            <a:tbl>
              <a:tblPr firstRow="1" bandRow="1">
                <a:tableStyleId>{93296810-A885-4BE3-A3E7-6D5BEEA58F35}</a:tableStyleId>
              </a:tblPr>
              <a:tblGrid>
                <a:gridCol w="1335559"/>
                <a:gridCol w="4785123"/>
              </a:tblGrid>
              <a:tr h="361788">
                <a:tc>
                  <a:txBody>
                    <a:bodyPr/>
                    <a:lstStyle/>
                    <a:p>
                      <a:r>
                        <a:rPr lang="es-MX" sz="2400" smtClean="0"/>
                        <a:t>% P/T</a:t>
                      </a:r>
                      <a:endParaRPr lang="es-MX" sz="2400"/>
                    </a:p>
                  </a:txBody>
                  <a:tcPr/>
                </a:tc>
                <a:tc>
                  <a:txBody>
                    <a:bodyPr/>
                    <a:lstStyle/>
                    <a:p>
                      <a:r>
                        <a:rPr lang="es-MX" sz="2400" smtClean="0"/>
                        <a:t>interpretación</a:t>
                      </a:r>
                      <a:r>
                        <a:rPr lang="es-MX" sz="2400" baseline="0" smtClean="0"/>
                        <a:t> </a:t>
                      </a:r>
                      <a:endParaRPr lang="es-MX" sz="2400"/>
                    </a:p>
                  </a:txBody>
                  <a:tcPr/>
                </a:tc>
              </a:tr>
              <a:tr h="361788">
                <a:tc>
                  <a:txBody>
                    <a:bodyPr/>
                    <a:lstStyle/>
                    <a:p>
                      <a:pPr>
                        <a:buFont typeface="Wingdings"/>
                        <a:buNone/>
                      </a:pPr>
                      <a:r>
                        <a:rPr lang="es-MX" sz="2400" smtClean="0"/>
                        <a:t>&gt;</a:t>
                      </a:r>
                      <a:r>
                        <a:rPr lang="es-MX" sz="2400" baseline="0" smtClean="0"/>
                        <a:t> 11</a:t>
                      </a:r>
                      <a:r>
                        <a:rPr lang="es-MX" sz="2400" smtClean="0"/>
                        <a:t>0</a:t>
                      </a:r>
                      <a:endParaRPr lang="es-MX" sz="2400"/>
                    </a:p>
                  </a:txBody>
                  <a:tcPr/>
                </a:tc>
                <a:tc>
                  <a:txBody>
                    <a:bodyPr/>
                    <a:lstStyle/>
                    <a:p>
                      <a:r>
                        <a:rPr lang="es-MX" sz="2400" smtClean="0"/>
                        <a:t>sobrepeso</a:t>
                      </a:r>
                      <a:r>
                        <a:rPr lang="es-MX" sz="2400" baseline="0" smtClean="0"/>
                        <a:t> </a:t>
                      </a:r>
                      <a:endParaRPr lang="es-MX" sz="2400"/>
                    </a:p>
                  </a:txBody>
                  <a:tcPr/>
                </a:tc>
              </a:tr>
              <a:tr h="361788">
                <a:tc>
                  <a:txBody>
                    <a:bodyPr/>
                    <a:lstStyle/>
                    <a:p>
                      <a:r>
                        <a:rPr lang="es-MX" sz="2400" smtClean="0"/>
                        <a:t>90 –</a:t>
                      </a:r>
                      <a:r>
                        <a:rPr lang="es-MX" sz="2400" baseline="0" smtClean="0"/>
                        <a:t> 110</a:t>
                      </a:r>
                      <a:endParaRPr lang="es-MX" sz="2400"/>
                    </a:p>
                  </a:txBody>
                  <a:tcPr/>
                </a:tc>
                <a:tc>
                  <a:txBody>
                    <a:bodyPr/>
                    <a:lstStyle/>
                    <a:p>
                      <a:r>
                        <a:rPr lang="es-MX" sz="2400" smtClean="0"/>
                        <a:t>nL</a:t>
                      </a:r>
                      <a:endParaRPr lang="es-MX" sz="2400"/>
                    </a:p>
                  </a:txBody>
                  <a:tcPr/>
                </a:tc>
              </a:tr>
              <a:tr h="361788">
                <a:tc>
                  <a:txBody>
                    <a:bodyPr/>
                    <a:lstStyle/>
                    <a:p>
                      <a:r>
                        <a:rPr lang="es-MX" sz="2400" smtClean="0"/>
                        <a:t>80 – 89</a:t>
                      </a:r>
                      <a:endParaRPr lang="es-MX"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smtClean="0"/>
                        <a:t>desnutrición leve -1er grado</a:t>
                      </a:r>
                    </a:p>
                  </a:txBody>
                  <a:tcPr/>
                </a:tc>
              </a:tr>
              <a:tr h="522583">
                <a:tc>
                  <a:txBody>
                    <a:bodyPr/>
                    <a:lstStyle/>
                    <a:p>
                      <a:r>
                        <a:rPr lang="es-MX" sz="2400" smtClean="0"/>
                        <a:t>70</a:t>
                      </a:r>
                      <a:r>
                        <a:rPr lang="es-MX" sz="2400" baseline="0" smtClean="0"/>
                        <a:t> – 79 </a:t>
                      </a:r>
                      <a:endParaRPr lang="es-MX"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smtClean="0"/>
                        <a:t>desnutrición moderada – 2º grado</a:t>
                      </a:r>
                    </a:p>
                  </a:txBody>
                  <a:tcPr/>
                </a:tc>
              </a:tr>
              <a:tr h="361788">
                <a:tc>
                  <a:txBody>
                    <a:bodyPr/>
                    <a:lstStyle/>
                    <a:p>
                      <a:r>
                        <a:rPr lang="es-MX" sz="2400" smtClean="0"/>
                        <a:t>&lt; 70</a:t>
                      </a:r>
                      <a:endParaRPr lang="es-MX"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t>desnutrición</a:t>
                      </a:r>
                      <a:r>
                        <a:rPr lang="es-MX" sz="2400" baseline="0" dirty="0" smtClean="0"/>
                        <a:t> severa – 3er grado</a:t>
                      </a:r>
                      <a:endParaRPr lang="es-MX" sz="2400" dirty="0" smtClean="0"/>
                    </a:p>
                  </a:txBody>
                  <a:tcPr/>
                </a:tc>
              </a:tr>
            </a:tbl>
          </a:graphicData>
        </a:graphic>
      </p:graphicFrame>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CuadroTexto"/>
          <p:cNvSpPr txBox="1"/>
          <p:nvPr/>
        </p:nvSpPr>
        <p:spPr>
          <a:xfrm>
            <a:off x="683537" y="2081371"/>
            <a:ext cx="7776927" cy="2677656"/>
          </a:xfrm>
          <a:prstGeom prst="rect">
            <a:avLst/>
          </a:prstGeom>
          <a:noFill/>
        </p:spPr>
        <p:txBody>
          <a:bodyPr wrap="square" rtlCol="0">
            <a:spAutoFit/>
          </a:bodyPr>
          <a:lstStyle/>
          <a:p>
            <a:pPr algn="just">
              <a:lnSpc>
                <a:spcPct val="150000"/>
              </a:lnSpc>
            </a:pPr>
            <a:r>
              <a:rPr lang="es-ES" sz="1600" dirty="0" smtClean="0">
                <a:latin typeface="Tahoma" pitchFamily="34" charset="0"/>
                <a:cs typeface="Tahoma" pitchFamily="34" charset="0"/>
              </a:rPr>
              <a:t>Esta presentación apoya el programa en el área clínica, específicamente en la evaluación antropométrica del estado de nutrición de la población infantil. El conocimiento que controla el alumnado es la identificación de los principales indicadores antropométricos en ese grupo de edad, así como su interpretación. Por otro lado, se presentan imágenes de los errores más comunes en la evaluación antropométrica de menores de 5 años de edad, con la finalidad de que se identifiquen y se eviten en la práctica clínica.</a:t>
            </a:r>
          </a:p>
        </p:txBody>
      </p:sp>
      <p:sp>
        <p:nvSpPr>
          <p:cNvPr id="3" name="2 CuadroTexto"/>
          <p:cNvSpPr txBox="1"/>
          <p:nvPr/>
        </p:nvSpPr>
        <p:spPr>
          <a:xfrm>
            <a:off x="1773798" y="668776"/>
            <a:ext cx="5596404" cy="830997"/>
          </a:xfrm>
          <a:prstGeom prst="rect">
            <a:avLst/>
          </a:prstGeom>
          <a:noFill/>
        </p:spPr>
        <p:txBody>
          <a:bodyPr wrap="none" rtlCol="0">
            <a:spAutoFit/>
          </a:bodyPr>
          <a:lstStyle/>
          <a:p>
            <a:pPr algn="ctr"/>
            <a:r>
              <a:rPr lang="es-ES" sz="2400" b="1" dirty="0" smtClean="0">
                <a:latin typeface="Tahoma" pitchFamily="34" charset="0"/>
                <a:cs typeface="Tahoma" pitchFamily="34" charset="0"/>
              </a:rPr>
              <a:t>Evaluación antropométrica </a:t>
            </a:r>
          </a:p>
          <a:p>
            <a:pPr algn="ctr"/>
            <a:r>
              <a:rPr lang="es-ES" sz="2400" b="1" dirty="0" smtClean="0">
                <a:latin typeface="Tahoma" pitchFamily="34" charset="0"/>
                <a:cs typeface="Tahoma" pitchFamily="34" charset="0"/>
              </a:rPr>
              <a:t>en población de 0 a 5 años de edad</a:t>
            </a:r>
            <a:endParaRPr lang="es-ES" sz="2400" b="1" dirty="0">
              <a:latin typeface="Tahoma" pitchFamily="34" charset="0"/>
              <a:cs typeface="Tahoma" pitchFamily="34" charset="0"/>
            </a:endParaRPr>
          </a:p>
        </p:txBody>
      </p:sp>
      <p:sp>
        <p:nvSpPr>
          <p:cNvPr id="2" name="1 Rectángulo"/>
          <p:cNvSpPr/>
          <p:nvPr/>
        </p:nvSpPr>
        <p:spPr>
          <a:xfrm>
            <a:off x="824612" y="1689356"/>
            <a:ext cx="1261884" cy="369332"/>
          </a:xfrm>
          <a:prstGeom prst="rect">
            <a:avLst/>
          </a:prstGeom>
        </p:spPr>
        <p:txBody>
          <a:bodyPr wrap="none">
            <a:spAutoFit/>
          </a:bodyPr>
          <a:lstStyle/>
          <a:p>
            <a:r>
              <a:rPr lang="es-ES" b="1" smtClean="0">
                <a:latin typeface="Tahoma" pitchFamily="34" charset="0"/>
                <a:cs typeface="Tahoma" pitchFamily="34" charset="0"/>
              </a:rPr>
              <a:t>Resumen</a:t>
            </a:r>
            <a:endParaRPr lang="es-MX"/>
          </a:p>
        </p:txBody>
      </p:sp>
      <p:sp>
        <p:nvSpPr>
          <p:cNvPr id="4" name="3 Rectángulo"/>
          <p:cNvSpPr/>
          <p:nvPr/>
        </p:nvSpPr>
        <p:spPr>
          <a:xfrm>
            <a:off x="683536" y="4891824"/>
            <a:ext cx="7776927" cy="797654"/>
          </a:xfrm>
          <a:prstGeom prst="rect">
            <a:avLst/>
          </a:prstGeom>
        </p:spPr>
        <p:txBody>
          <a:bodyPr wrap="square">
            <a:spAutoFit/>
          </a:bodyPr>
          <a:lstStyle/>
          <a:p>
            <a:pPr algn="just">
              <a:lnSpc>
                <a:spcPts val="2500"/>
              </a:lnSpc>
            </a:pPr>
            <a:r>
              <a:rPr lang="en-US" sz="1400" b="1" smtClean="0">
                <a:latin typeface="Tahoma" pitchFamily="34" charset="0"/>
                <a:cs typeface="Tahoma" pitchFamily="34" charset="0"/>
              </a:rPr>
              <a:t>Palabras clave:</a:t>
            </a:r>
            <a:endParaRPr lang="en-US" sz="1400">
              <a:latin typeface="Tahoma" pitchFamily="34" charset="0"/>
              <a:cs typeface="Tahoma" pitchFamily="34" charset="0"/>
            </a:endParaRPr>
          </a:p>
          <a:p>
            <a:pPr algn="just">
              <a:lnSpc>
                <a:spcPts val="1500"/>
              </a:lnSpc>
            </a:pPr>
            <a:r>
              <a:rPr lang="es-ES" sz="1200" smtClean="0">
                <a:latin typeface="Tahoma" pitchFamily="34" charset="0"/>
                <a:cs typeface="Tahoma" pitchFamily="34" charset="0"/>
              </a:rPr>
              <a:t>Evaluación antropométrica, talla para la edad, peso para la edad, peso para la talla, índice de masa corporal para la edad</a:t>
            </a:r>
            <a:endParaRPr lang="en-US" sz="1600" dirty="0">
              <a:latin typeface="Tahoma" pitchFamily="34" charset="0"/>
              <a:cs typeface="Tahoma" pitchFamily="34" charset="0"/>
            </a:endParaRPr>
          </a:p>
        </p:txBody>
      </p:sp>
    </p:spTree>
    <p:extLst>
      <p:ext uri="{BB962C8B-B14F-4D97-AF65-F5344CB8AC3E}">
        <p14:creationId xmlns:p14="http://schemas.microsoft.com/office/powerpoint/2010/main" xmlns="" val="635106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1 Rectángulo"/>
          <p:cNvSpPr/>
          <p:nvPr/>
        </p:nvSpPr>
        <p:spPr>
          <a:xfrm>
            <a:off x="751434" y="2571219"/>
            <a:ext cx="7613964" cy="10864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3" name="2 CuadroTexto"/>
          <p:cNvSpPr txBox="1"/>
          <p:nvPr/>
        </p:nvSpPr>
        <p:spPr>
          <a:xfrm>
            <a:off x="1243300" y="25460"/>
            <a:ext cx="677397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s-MX" sz="2800" smtClean="0">
                <a:solidFill>
                  <a:schemeClr val="bg1"/>
                </a:solidFill>
              </a:rPr>
              <a:t>Clasificación del estado nutricio de </a:t>
            </a:r>
            <a:r>
              <a:rPr lang="es-MX" sz="2800" b="1" smtClean="0">
                <a:solidFill>
                  <a:schemeClr val="bg1"/>
                </a:solidFill>
              </a:rPr>
              <a:t>Waterlow</a:t>
            </a:r>
            <a:endParaRPr lang="es-MX" sz="2800" b="1">
              <a:solidFill>
                <a:schemeClr val="bg1"/>
              </a:solidFill>
            </a:endParaRPr>
          </a:p>
        </p:txBody>
      </p:sp>
      <p:sp>
        <p:nvSpPr>
          <p:cNvPr id="4" name="Rectangle 2"/>
          <p:cNvSpPr>
            <a:spLocks noChangeArrowheads="1"/>
          </p:cNvSpPr>
          <p:nvPr/>
        </p:nvSpPr>
        <p:spPr bwMode="auto">
          <a:xfrm>
            <a:off x="755576" y="764704"/>
            <a:ext cx="7704856" cy="150810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Se basa en el indicador </a:t>
            </a:r>
            <a:r>
              <a:rPr kumimoji="0" lang="es-MX" sz="3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T/E</a:t>
            </a: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La talla observado de un niño cuando se compara con la</a:t>
            </a:r>
            <a:r>
              <a:rPr kumimoji="0" lang="es-MX" sz="2000" b="0" i="0" u="none" strike="noStrike" cap="none" normalizeH="0" smtClean="0">
                <a:ln>
                  <a:noFill/>
                </a:ln>
                <a:solidFill>
                  <a:schemeClr val="tx1"/>
                </a:solidFill>
                <a:effectLst/>
                <a:latin typeface="Tahoma" pitchFamily="34" charset="0"/>
                <a:ea typeface="Times New Roman" pitchFamily="18" charset="0"/>
                <a:cs typeface="Tahoma" pitchFamily="34" charset="0"/>
              </a:rPr>
              <a:t> talla</a:t>
            </a:r>
            <a:r>
              <a:rPr kumimoji="0" lang="es-MX" sz="20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del P-50 de una población de referencia</a:t>
            </a:r>
          </a:p>
        </p:txBody>
      </p:sp>
      <p:grpSp>
        <p:nvGrpSpPr>
          <p:cNvPr id="5" name="12 Grupo"/>
          <p:cNvGrpSpPr/>
          <p:nvPr/>
        </p:nvGrpSpPr>
        <p:grpSpPr>
          <a:xfrm>
            <a:off x="791580" y="2567805"/>
            <a:ext cx="7632848" cy="1077218"/>
            <a:chOff x="35496" y="4488214"/>
            <a:chExt cx="7632848" cy="1077218"/>
          </a:xfrm>
        </p:grpSpPr>
        <p:sp>
          <p:nvSpPr>
            <p:cNvPr id="6" name="Rectangle 2"/>
            <p:cNvSpPr>
              <a:spLocks noChangeArrowheads="1"/>
            </p:cNvSpPr>
            <p:nvPr/>
          </p:nvSpPr>
          <p:spPr bwMode="auto">
            <a:xfrm>
              <a:off x="2123728" y="4488214"/>
              <a:ext cx="4104456" cy="1077218"/>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	talla real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3200" b="1" i="0" u="none" strike="noStrike" cap="none" normalizeH="0" baseline="0" smtClean="0">
                  <a:ln>
                    <a:noFill/>
                  </a:ln>
                  <a:solidFill>
                    <a:schemeClr val="bg1"/>
                  </a:solidFill>
                  <a:effectLst/>
                  <a:latin typeface="Tahoma" pitchFamily="34" charset="0"/>
                  <a:cs typeface="Tahoma" pitchFamily="34" charset="0"/>
                </a:rPr>
                <a:t>talla </a:t>
              </a:r>
              <a:r>
                <a:rPr kumimoji="0" lang="es-MX" sz="3200" b="1" i="0" u="none" strike="noStrike" cap="none" normalizeH="0" smtClean="0">
                  <a:ln>
                    <a:noFill/>
                  </a:ln>
                  <a:solidFill>
                    <a:schemeClr val="bg1"/>
                  </a:solidFill>
                  <a:effectLst/>
                  <a:latin typeface="Tahoma" pitchFamily="34" charset="0"/>
                  <a:cs typeface="Tahoma" pitchFamily="34" charset="0"/>
                </a:rPr>
                <a:t>de referencia</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sp>
          <p:nvSpPr>
            <p:cNvPr id="7" name="Rectangle 2"/>
            <p:cNvSpPr>
              <a:spLocks noChangeArrowheads="1"/>
            </p:cNvSpPr>
            <p:nvPr/>
          </p:nvSpPr>
          <p:spPr bwMode="auto">
            <a:xfrm>
              <a:off x="35496" y="4734436"/>
              <a:ext cx="2016224" cy="58477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 t/e =</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sp>
          <p:nvSpPr>
            <p:cNvPr id="8" name="Rectangle 2"/>
            <p:cNvSpPr>
              <a:spLocks noChangeArrowheads="1"/>
            </p:cNvSpPr>
            <p:nvPr/>
          </p:nvSpPr>
          <p:spPr bwMode="auto">
            <a:xfrm>
              <a:off x="6300192" y="4734436"/>
              <a:ext cx="1368152" cy="584775"/>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3200" b="1" smtClean="0">
                  <a:solidFill>
                    <a:schemeClr val="bg1"/>
                  </a:solidFill>
                  <a:latin typeface="Tahoma" pitchFamily="34" charset="0"/>
                  <a:cs typeface="Tahoma" pitchFamily="34" charset="0"/>
                </a:rPr>
                <a:t>x 100</a:t>
              </a:r>
              <a:endParaRPr kumimoji="0" lang="es-MX" sz="1600" b="0" i="0" u="none" strike="noStrike" cap="none" normalizeH="0" baseline="0" smtClean="0">
                <a:ln>
                  <a:noFill/>
                </a:ln>
                <a:solidFill>
                  <a:schemeClr val="bg1"/>
                </a:solidFill>
                <a:effectLst/>
                <a:latin typeface="Arial" pitchFamily="34" charset="0"/>
                <a:cs typeface="Arial" pitchFamily="34" charset="0"/>
              </a:endParaRPr>
            </a:p>
          </p:txBody>
        </p:sp>
        <p:cxnSp>
          <p:nvCxnSpPr>
            <p:cNvPr id="9" name="8 Conector recto"/>
            <p:cNvCxnSpPr>
              <a:stCxn id="7" idx="3"/>
              <a:endCxn id="8" idx="1"/>
            </p:cNvCxnSpPr>
            <p:nvPr/>
          </p:nvCxnSpPr>
          <p:spPr>
            <a:xfrm>
              <a:off x="2051720" y="5026824"/>
              <a:ext cx="4248472"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10" name="9 Conector recto"/>
          <p:cNvCxnSpPr/>
          <p:nvPr/>
        </p:nvCxnSpPr>
        <p:spPr>
          <a:xfrm>
            <a:off x="2645786" y="3106415"/>
            <a:ext cx="39244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xmlns="" val="3148065647"/>
              </p:ext>
            </p:extLst>
          </p:nvPr>
        </p:nvGraphicFramePr>
        <p:xfrm>
          <a:off x="1569944" y="4216275"/>
          <a:ext cx="6120682" cy="2641725"/>
        </p:xfrm>
        <a:graphic>
          <a:graphicData uri="http://schemas.openxmlformats.org/drawingml/2006/table">
            <a:tbl>
              <a:tblPr firstRow="1" bandRow="1">
                <a:tableStyleId>{F5AB1C69-6EDB-4FF4-983F-18BD219EF322}</a:tableStyleId>
              </a:tblPr>
              <a:tblGrid>
                <a:gridCol w="1335559"/>
                <a:gridCol w="4785123"/>
              </a:tblGrid>
              <a:tr h="590347">
                <a:tc>
                  <a:txBody>
                    <a:bodyPr/>
                    <a:lstStyle/>
                    <a:p>
                      <a:r>
                        <a:rPr lang="es-MX" sz="2400" smtClean="0"/>
                        <a:t>% T/E</a:t>
                      </a:r>
                      <a:endParaRPr lang="es-MX" sz="2400"/>
                    </a:p>
                  </a:txBody>
                  <a:tcPr/>
                </a:tc>
                <a:tc>
                  <a:txBody>
                    <a:bodyPr/>
                    <a:lstStyle/>
                    <a:p>
                      <a:r>
                        <a:rPr lang="es-MX" sz="2400" smtClean="0"/>
                        <a:t>interpretación</a:t>
                      </a:r>
                      <a:r>
                        <a:rPr lang="es-MX" sz="2400" baseline="0" smtClean="0"/>
                        <a:t> </a:t>
                      </a:r>
                      <a:endParaRPr lang="es-MX" sz="2400"/>
                    </a:p>
                  </a:txBody>
                  <a:tcPr/>
                </a:tc>
              </a:tr>
              <a:tr h="437693">
                <a:tc>
                  <a:txBody>
                    <a:bodyPr/>
                    <a:lstStyle/>
                    <a:p>
                      <a:r>
                        <a:rPr lang="es-MX" sz="2400" smtClean="0"/>
                        <a:t>&gt; 95</a:t>
                      </a:r>
                      <a:endParaRPr lang="es-MX" sz="2400"/>
                    </a:p>
                  </a:txBody>
                  <a:tcPr/>
                </a:tc>
                <a:tc>
                  <a:txBody>
                    <a:bodyPr/>
                    <a:lstStyle/>
                    <a:p>
                      <a:r>
                        <a:rPr lang="es-MX" sz="2400" smtClean="0"/>
                        <a:t>nL</a:t>
                      </a:r>
                      <a:endParaRPr lang="es-MX" sz="2400"/>
                    </a:p>
                  </a:txBody>
                  <a:tcPr/>
                </a:tc>
              </a:tr>
              <a:tr h="590347">
                <a:tc>
                  <a:txBody>
                    <a:bodyPr/>
                    <a:lstStyle/>
                    <a:p>
                      <a:r>
                        <a:rPr lang="es-MX" sz="2400" smtClean="0"/>
                        <a:t>90 – 95</a:t>
                      </a:r>
                      <a:endParaRPr lang="es-MX"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smtClean="0"/>
                        <a:t>desnutrición leve -1er grado</a:t>
                      </a:r>
                    </a:p>
                  </a:txBody>
                  <a:tcPr/>
                </a:tc>
              </a:tr>
              <a:tr h="546631">
                <a:tc>
                  <a:txBody>
                    <a:bodyPr/>
                    <a:lstStyle/>
                    <a:p>
                      <a:r>
                        <a:rPr lang="es-MX" sz="2400" smtClean="0"/>
                        <a:t>85</a:t>
                      </a:r>
                      <a:r>
                        <a:rPr lang="es-MX" sz="2400" baseline="0" smtClean="0"/>
                        <a:t> – 89 </a:t>
                      </a:r>
                      <a:endParaRPr lang="es-MX"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t>desnutrición moderada – 2º grado</a:t>
                      </a:r>
                    </a:p>
                  </a:txBody>
                  <a:tcPr/>
                </a:tc>
              </a:tr>
              <a:tr h="437693">
                <a:tc>
                  <a:txBody>
                    <a:bodyPr/>
                    <a:lstStyle/>
                    <a:p>
                      <a:r>
                        <a:rPr lang="es-MX" sz="2400" smtClean="0"/>
                        <a:t>&lt; 85</a:t>
                      </a:r>
                      <a:endParaRPr lang="es-MX"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dirty="0" smtClean="0"/>
                        <a:t>desnutrición</a:t>
                      </a:r>
                      <a:r>
                        <a:rPr lang="es-MX" sz="2400" baseline="0" dirty="0" smtClean="0"/>
                        <a:t> severa – 3er grado</a:t>
                      </a:r>
                      <a:endParaRPr lang="es-MX" sz="2400" dirty="0" smtClean="0"/>
                    </a:p>
                  </a:txBody>
                  <a:tcPr/>
                </a:tc>
              </a:tr>
            </a:tbl>
          </a:graphicData>
        </a:graphic>
      </p:graphicFrame>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2028604466"/>
              </p:ext>
            </p:extLst>
          </p:nvPr>
        </p:nvGraphicFramePr>
        <p:xfrm>
          <a:off x="3461499" y="531917"/>
          <a:ext cx="5730843" cy="1381760"/>
        </p:xfrm>
        <a:graphic>
          <a:graphicData uri="http://schemas.openxmlformats.org/drawingml/2006/table">
            <a:tbl>
              <a:tblPr firstRow="1" bandRow="1">
                <a:tableStyleId>{5C22544A-7EE6-4342-B048-85BDC9FD1C3A}</a:tableStyleId>
              </a:tblPr>
              <a:tblGrid>
                <a:gridCol w="748984"/>
                <a:gridCol w="2825702"/>
                <a:gridCol w="2156157"/>
              </a:tblGrid>
              <a:tr h="577204">
                <a:tc>
                  <a:txBody>
                    <a:bodyPr/>
                    <a:lstStyle/>
                    <a:p>
                      <a:r>
                        <a:rPr lang="es-MX" sz="1800" dirty="0" smtClean="0"/>
                        <a:t>índice</a:t>
                      </a:r>
                      <a:endParaRPr lang="es-MX" sz="1800" dirty="0"/>
                    </a:p>
                  </a:txBody>
                  <a:tcPr/>
                </a:tc>
                <a:tc>
                  <a:txBody>
                    <a:bodyPr/>
                    <a:lstStyle/>
                    <a:p>
                      <a:r>
                        <a:rPr lang="es-MX" sz="1800" dirty="0" smtClean="0"/>
                        <a:t>ubicación</a:t>
                      </a:r>
                      <a:r>
                        <a:rPr lang="es-MX" sz="1800" baseline="0" dirty="0" smtClean="0"/>
                        <a:t> con la población de referencia</a:t>
                      </a:r>
                      <a:endParaRPr lang="es-MX" sz="1800" dirty="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smtClean="0"/>
                        <a:t>P/E +</a:t>
                      </a:r>
                      <a:endParaRPr lang="es-MX" sz="1800"/>
                    </a:p>
                  </a:txBody>
                  <a:tcPr/>
                </a:tc>
                <a:tc>
                  <a:txBody>
                    <a:bodyPr/>
                    <a:lstStyle/>
                    <a:p>
                      <a:r>
                        <a:rPr lang="es-MX" sz="1800" smtClean="0"/>
                        <a:t>inferior</a:t>
                      </a:r>
                      <a:endParaRPr lang="es-MX" sz="1800"/>
                    </a:p>
                  </a:txBody>
                  <a:tcPr/>
                </a:tc>
                <a:tc rowSpan="2">
                  <a:txBody>
                    <a:bodyPr/>
                    <a:lstStyle/>
                    <a:p>
                      <a:endParaRPr lang="es-MX" sz="1800" dirty="0"/>
                    </a:p>
                  </a:txBody>
                  <a:tcPr/>
                </a:tc>
              </a:tr>
              <a:tr h="370840">
                <a:tc>
                  <a:txBody>
                    <a:bodyPr/>
                    <a:lstStyle/>
                    <a:p>
                      <a:r>
                        <a:rPr lang="es-MX" sz="1800" smtClean="0"/>
                        <a:t>P/T</a:t>
                      </a:r>
                      <a:endParaRPr lang="es-MX" sz="1800"/>
                    </a:p>
                  </a:txBody>
                  <a:tcPr/>
                </a:tc>
                <a:tc>
                  <a:txBody>
                    <a:bodyPr/>
                    <a:lstStyle/>
                    <a:p>
                      <a:r>
                        <a:rPr lang="es-MX" sz="1800" dirty="0" err="1" smtClean="0"/>
                        <a:t>nL</a:t>
                      </a:r>
                      <a:endParaRPr lang="es-MX" sz="1800" dirty="0"/>
                    </a:p>
                  </a:txBody>
                  <a:tcPr/>
                </a:tc>
                <a:tc vMerge="1">
                  <a:txBody>
                    <a:bodyPr/>
                    <a:lstStyle/>
                    <a:p>
                      <a:endParaRPr lang="es-MX"/>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488390071"/>
              </p:ext>
            </p:extLst>
          </p:nvPr>
        </p:nvGraphicFramePr>
        <p:xfrm>
          <a:off x="3443388" y="2494231"/>
          <a:ext cx="5748954" cy="1371600"/>
        </p:xfrm>
        <a:graphic>
          <a:graphicData uri="http://schemas.openxmlformats.org/drawingml/2006/table">
            <a:tbl>
              <a:tblPr firstRow="1" bandRow="1">
                <a:tableStyleId>{5C22544A-7EE6-4342-B048-85BDC9FD1C3A}</a:tableStyleId>
              </a:tblPr>
              <a:tblGrid>
                <a:gridCol w="805761"/>
                <a:gridCol w="2797521"/>
                <a:gridCol w="2145672"/>
              </a:tblGrid>
              <a:tr h="620913">
                <a:tc>
                  <a:txBody>
                    <a:bodyPr/>
                    <a:lstStyle/>
                    <a:p>
                      <a:r>
                        <a:rPr lang="es-MX" sz="1800" dirty="0" smtClean="0"/>
                        <a:t>índice</a:t>
                      </a:r>
                      <a:endParaRPr lang="es-MX" sz="1800" dirty="0"/>
                    </a:p>
                  </a:txBody>
                  <a:tcPr/>
                </a:tc>
                <a:tc>
                  <a:txBody>
                    <a:bodyPr/>
                    <a:lstStyle/>
                    <a:p>
                      <a:r>
                        <a:rPr lang="es-MX" sz="1800" dirty="0" smtClean="0"/>
                        <a:t>ubicación</a:t>
                      </a:r>
                      <a:r>
                        <a:rPr lang="es-MX" sz="1800" baseline="0" dirty="0" smtClean="0"/>
                        <a:t> con la población de referencia</a:t>
                      </a:r>
                      <a:endParaRPr lang="es-MX" sz="1800" dirty="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12195">
                <a:tc>
                  <a:txBody>
                    <a:bodyPr/>
                    <a:lstStyle/>
                    <a:p>
                      <a:r>
                        <a:rPr lang="es-MX" sz="1800" smtClean="0"/>
                        <a:t>P/E +</a:t>
                      </a:r>
                      <a:endParaRPr lang="es-MX" sz="1800"/>
                    </a:p>
                  </a:txBody>
                  <a:tcPr/>
                </a:tc>
                <a:tc>
                  <a:txBody>
                    <a:bodyPr/>
                    <a:lstStyle/>
                    <a:p>
                      <a:r>
                        <a:rPr lang="es-MX" sz="1800" smtClean="0"/>
                        <a:t>superior</a:t>
                      </a:r>
                      <a:endParaRPr lang="es-MX" sz="1800"/>
                    </a:p>
                  </a:txBody>
                  <a:tcPr/>
                </a:tc>
                <a:tc rowSpan="2">
                  <a:txBody>
                    <a:bodyPr/>
                    <a:lstStyle/>
                    <a:p>
                      <a:endParaRPr lang="es-MX" sz="1800" dirty="0"/>
                    </a:p>
                  </a:txBody>
                  <a:tcPr/>
                </a:tc>
              </a:tr>
              <a:tr h="312195">
                <a:tc>
                  <a:txBody>
                    <a:bodyPr/>
                    <a:lstStyle/>
                    <a:p>
                      <a:r>
                        <a:rPr lang="es-MX" sz="1800" smtClean="0"/>
                        <a:t>P/T</a:t>
                      </a:r>
                      <a:endParaRPr lang="es-MX" sz="1800"/>
                    </a:p>
                  </a:txBody>
                  <a:tcPr/>
                </a:tc>
                <a:tc>
                  <a:txBody>
                    <a:bodyPr/>
                    <a:lstStyle/>
                    <a:p>
                      <a:r>
                        <a:rPr lang="es-MX" sz="1800" dirty="0" err="1" smtClean="0"/>
                        <a:t>nL</a:t>
                      </a:r>
                      <a:endParaRPr lang="es-MX" sz="1800" dirty="0"/>
                    </a:p>
                  </a:txBody>
                  <a:tcPr/>
                </a:tc>
                <a:tc vMerge="1">
                  <a:txBody>
                    <a:bodyPr/>
                    <a:lstStyle/>
                    <a:p>
                      <a:endParaRPr lang="es-MX"/>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3161842243"/>
              </p:ext>
            </p:extLst>
          </p:nvPr>
        </p:nvGraphicFramePr>
        <p:xfrm>
          <a:off x="3506763" y="4456192"/>
          <a:ext cx="5685579" cy="1391288"/>
        </p:xfrm>
        <a:graphic>
          <a:graphicData uri="http://schemas.openxmlformats.org/drawingml/2006/table">
            <a:tbl>
              <a:tblPr firstRow="1" bandRow="1">
                <a:tableStyleId>{5C22544A-7EE6-4342-B048-85BDC9FD1C3A}</a:tableStyleId>
              </a:tblPr>
              <a:tblGrid>
                <a:gridCol w="760494"/>
                <a:gridCol w="2806574"/>
                <a:gridCol w="2118511"/>
              </a:tblGrid>
              <a:tr h="659768">
                <a:tc>
                  <a:txBody>
                    <a:bodyPr/>
                    <a:lstStyle/>
                    <a:p>
                      <a:r>
                        <a:rPr lang="es-MX" sz="1800" dirty="0" smtClean="0"/>
                        <a:t>índice</a:t>
                      </a:r>
                      <a:endParaRPr lang="es-MX" sz="1800" dirty="0"/>
                    </a:p>
                  </a:txBody>
                  <a:tcPr/>
                </a:tc>
                <a:tc>
                  <a:txBody>
                    <a:bodyPr/>
                    <a:lstStyle/>
                    <a:p>
                      <a:r>
                        <a:rPr lang="es-MX" sz="1800" smtClean="0"/>
                        <a:t>ubicación</a:t>
                      </a:r>
                      <a:r>
                        <a:rPr lang="es-MX" sz="1800" baseline="0" smtClean="0"/>
                        <a:t> con la población de referencia</a:t>
                      </a:r>
                      <a:endParaRPr lang="es-MX" sz="180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33757">
                <a:tc>
                  <a:txBody>
                    <a:bodyPr/>
                    <a:lstStyle/>
                    <a:p>
                      <a:r>
                        <a:rPr lang="es-MX" sz="1800" smtClean="0"/>
                        <a:t>P/E +</a:t>
                      </a:r>
                      <a:endParaRPr lang="es-MX" sz="1800"/>
                    </a:p>
                  </a:txBody>
                  <a:tcPr/>
                </a:tc>
                <a:tc>
                  <a:txBody>
                    <a:bodyPr/>
                    <a:lstStyle/>
                    <a:p>
                      <a:r>
                        <a:rPr lang="es-MX" sz="1800" smtClean="0"/>
                        <a:t>inferior</a:t>
                      </a:r>
                      <a:endParaRPr lang="es-MX" sz="1800"/>
                    </a:p>
                  </a:txBody>
                  <a:tcPr/>
                </a:tc>
                <a:tc rowSpan="2">
                  <a:txBody>
                    <a:bodyPr/>
                    <a:lstStyle/>
                    <a:p>
                      <a:endParaRPr lang="es-MX" sz="1800"/>
                    </a:p>
                  </a:txBody>
                  <a:tcPr/>
                </a:tc>
              </a:tr>
              <a:tr h="333757">
                <a:tc>
                  <a:txBody>
                    <a:bodyPr/>
                    <a:lstStyle/>
                    <a:p>
                      <a:r>
                        <a:rPr lang="es-MX" sz="1800" smtClean="0"/>
                        <a:t>T/E</a:t>
                      </a:r>
                      <a:endParaRPr lang="es-MX" sz="1800"/>
                    </a:p>
                  </a:txBody>
                  <a:tcPr/>
                </a:tc>
                <a:tc>
                  <a:txBody>
                    <a:bodyPr/>
                    <a:lstStyle/>
                    <a:p>
                      <a:r>
                        <a:rPr lang="es-MX" sz="1800" dirty="0" err="1" smtClean="0"/>
                        <a:t>nL</a:t>
                      </a:r>
                      <a:endParaRPr lang="es-MX" sz="1800" dirty="0"/>
                    </a:p>
                  </a:txBody>
                  <a:tcPr/>
                </a:tc>
                <a:tc vMerge="1">
                  <a:txBody>
                    <a:bodyPr/>
                    <a:lstStyle/>
                    <a:p>
                      <a:endParaRPr lang="es-MX"/>
                    </a:p>
                  </a:txBody>
                  <a:tcPr/>
                </a:tc>
              </a:tr>
            </a:tbl>
          </a:graphicData>
        </a:graphic>
      </p:graphicFrame>
      <p:sp>
        <p:nvSpPr>
          <p:cNvPr id="6" name="5 CuadroTexto"/>
          <p:cNvSpPr txBox="1"/>
          <p:nvPr/>
        </p:nvSpPr>
        <p:spPr>
          <a:xfrm>
            <a:off x="283732" y="3395802"/>
            <a:ext cx="3190425" cy="1754326"/>
          </a:xfrm>
          <a:prstGeom prst="rect">
            <a:avLst/>
          </a:prstGeom>
          <a:noFill/>
        </p:spPr>
        <p:txBody>
          <a:bodyPr wrap="none" rtlCol="0">
            <a:spAutoFit/>
          </a:bodyPr>
          <a:lstStyle/>
          <a:p>
            <a:pPr>
              <a:buFont typeface="Arial" pitchFamily="34" charset="0"/>
              <a:buChar char="•"/>
            </a:pPr>
            <a:r>
              <a:rPr lang="es-MX" dirty="0" smtClean="0">
                <a:solidFill>
                  <a:srgbClr val="002060"/>
                </a:solidFill>
              </a:rPr>
              <a:t>Desmedro</a:t>
            </a:r>
          </a:p>
          <a:p>
            <a:pPr>
              <a:buFont typeface="Arial" pitchFamily="34" charset="0"/>
              <a:buChar char="•"/>
            </a:pPr>
            <a:r>
              <a:rPr lang="es-MX" dirty="0" smtClean="0">
                <a:solidFill>
                  <a:srgbClr val="002060"/>
                </a:solidFill>
              </a:rPr>
              <a:t>Emaciación</a:t>
            </a:r>
          </a:p>
          <a:p>
            <a:pPr>
              <a:buFont typeface="Arial" pitchFamily="34" charset="0"/>
              <a:buChar char="•"/>
            </a:pPr>
            <a:r>
              <a:rPr lang="es-MX" dirty="0" smtClean="0">
                <a:solidFill>
                  <a:srgbClr val="002060"/>
                </a:solidFill>
              </a:rPr>
              <a:t>Bajo peso</a:t>
            </a:r>
          </a:p>
          <a:p>
            <a:pPr>
              <a:buFont typeface="Arial" pitchFamily="34" charset="0"/>
              <a:buChar char="•"/>
            </a:pPr>
            <a:r>
              <a:rPr lang="es-MX" dirty="0" smtClean="0">
                <a:solidFill>
                  <a:srgbClr val="002060"/>
                </a:solidFill>
              </a:rPr>
              <a:t>Sobrepeso-obesidad</a:t>
            </a:r>
          </a:p>
          <a:p>
            <a:pPr>
              <a:buFont typeface="Arial" pitchFamily="34" charset="0"/>
              <a:buChar char="•"/>
            </a:pPr>
            <a:r>
              <a:rPr lang="es-MX" dirty="0" smtClean="0">
                <a:solidFill>
                  <a:srgbClr val="002060"/>
                </a:solidFill>
              </a:rPr>
              <a:t>Normalidad</a:t>
            </a:r>
          </a:p>
          <a:p>
            <a:pPr>
              <a:buFont typeface="Arial" pitchFamily="34" charset="0"/>
              <a:buChar char="•"/>
            </a:pPr>
            <a:r>
              <a:rPr lang="es-MX" dirty="0" smtClean="0">
                <a:solidFill>
                  <a:srgbClr val="002060"/>
                </a:solidFill>
              </a:rPr>
              <a:t>Desnutrición crónica agudizada</a:t>
            </a:r>
            <a:endParaRPr lang="es-MX" dirty="0">
              <a:solidFill>
                <a:srgbClr val="002060"/>
              </a:solidFill>
            </a:endParaRPr>
          </a:p>
        </p:txBody>
      </p:sp>
      <p:sp>
        <p:nvSpPr>
          <p:cNvPr id="7" name="6 CuadroTexto"/>
          <p:cNvSpPr txBox="1"/>
          <p:nvPr/>
        </p:nvSpPr>
        <p:spPr>
          <a:xfrm>
            <a:off x="226451" y="1610760"/>
            <a:ext cx="2533804" cy="1200329"/>
          </a:xfrm>
          <a:prstGeom prst="rect">
            <a:avLst/>
          </a:prstGeom>
          <a:noFill/>
        </p:spPr>
        <p:txBody>
          <a:bodyPr wrap="square" rtlCol="0">
            <a:spAutoFit/>
          </a:bodyPr>
          <a:lstStyle/>
          <a:p>
            <a:r>
              <a:rPr lang="es-MX" b="1" dirty="0" smtClean="0">
                <a:solidFill>
                  <a:srgbClr val="002060"/>
                </a:solidFill>
              </a:rPr>
              <a:t>Ejercicio</a:t>
            </a:r>
            <a:r>
              <a:rPr lang="es-MX" dirty="0" smtClean="0">
                <a:solidFill>
                  <a:srgbClr val="002060"/>
                </a:solidFill>
              </a:rPr>
              <a:t>:</a:t>
            </a:r>
          </a:p>
          <a:p>
            <a:r>
              <a:rPr lang="es-MX" dirty="0" smtClean="0">
                <a:solidFill>
                  <a:srgbClr val="002060"/>
                </a:solidFill>
              </a:rPr>
              <a:t>Elija la opción según corresponda a cada caso hipotético:</a:t>
            </a:r>
            <a:endParaRPr lang="es-MX" dirty="0">
              <a:solidFill>
                <a:srgbClr val="002060"/>
              </a:solidFill>
            </a:endParaRPr>
          </a:p>
        </p:txBody>
      </p:sp>
      <p:sp>
        <p:nvSpPr>
          <p:cNvPr id="8" name="7 CuadroTexto"/>
          <p:cNvSpPr txBox="1"/>
          <p:nvPr/>
        </p:nvSpPr>
        <p:spPr>
          <a:xfrm>
            <a:off x="3438922" y="242178"/>
            <a:ext cx="1000350" cy="369332"/>
          </a:xfrm>
          <a:prstGeom prst="rect">
            <a:avLst/>
          </a:prstGeom>
          <a:noFill/>
        </p:spPr>
        <p:txBody>
          <a:bodyPr wrap="square" rtlCol="0">
            <a:spAutoFit/>
          </a:bodyPr>
          <a:lstStyle/>
          <a:p>
            <a:r>
              <a:rPr lang="es-MX" dirty="0" smtClean="0">
                <a:solidFill>
                  <a:srgbClr val="002060"/>
                </a:solidFill>
              </a:rPr>
              <a:t>Caso 1:</a:t>
            </a:r>
            <a:endParaRPr lang="es-MX" dirty="0">
              <a:solidFill>
                <a:srgbClr val="002060"/>
              </a:solidFill>
            </a:endParaRPr>
          </a:p>
        </p:txBody>
      </p:sp>
      <p:sp>
        <p:nvSpPr>
          <p:cNvPr id="9" name="8 CuadroTexto"/>
          <p:cNvSpPr txBox="1"/>
          <p:nvPr/>
        </p:nvSpPr>
        <p:spPr>
          <a:xfrm>
            <a:off x="3473627" y="2169054"/>
            <a:ext cx="1000350" cy="369332"/>
          </a:xfrm>
          <a:prstGeom prst="rect">
            <a:avLst/>
          </a:prstGeom>
          <a:noFill/>
        </p:spPr>
        <p:txBody>
          <a:bodyPr wrap="square" rtlCol="0">
            <a:spAutoFit/>
          </a:bodyPr>
          <a:lstStyle/>
          <a:p>
            <a:r>
              <a:rPr lang="es-MX" dirty="0" smtClean="0">
                <a:solidFill>
                  <a:srgbClr val="002060"/>
                </a:solidFill>
              </a:rPr>
              <a:t>Caso 2:</a:t>
            </a:r>
            <a:endParaRPr lang="es-MX" dirty="0">
              <a:solidFill>
                <a:srgbClr val="002060"/>
              </a:solidFill>
            </a:endParaRPr>
          </a:p>
        </p:txBody>
      </p:sp>
      <p:sp>
        <p:nvSpPr>
          <p:cNvPr id="10" name="9 CuadroTexto"/>
          <p:cNvSpPr txBox="1"/>
          <p:nvPr/>
        </p:nvSpPr>
        <p:spPr>
          <a:xfrm>
            <a:off x="3509841" y="4151762"/>
            <a:ext cx="1000350" cy="369332"/>
          </a:xfrm>
          <a:prstGeom prst="rect">
            <a:avLst/>
          </a:prstGeom>
          <a:noFill/>
        </p:spPr>
        <p:txBody>
          <a:bodyPr wrap="square" rtlCol="0">
            <a:spAutoFit/>
          </a:bodyPr>
          <a:lstStyle/>
          <a:p>
            <a:r>
              <a:rPr lang="es-MX" dirty="0" smtClean="0">
                <a:solidFill>
                  <a:srgbClr val="002060"/>
                </a:solidFill>
              </a:rPr>
              <a:t>Caso 3:</a:t>
            </a:r>
            <a:endParaRPr lang="es-MX" dirty="0">
              <a:solidFill>
                <a:srgbClr val="002060"/>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950344429"/>
              </p:ext>
            </p:extLst>
          </p:nvPr>
        </p:nvGraphicFramePr>
        <p:xfrm>
          <a:off x="3696893" y="1015281"/>
          <a:ext cx="5377759" cy="1391432"/>
        </p:xfrm>
        <a:graphic>
          <a:graphicData uri="http://schemas.openxmlformats.org/drawingml/2006/table">
            <a:tbl>
              <a:tblPr firstRow="1" bandRow="1">
                <a:tableStyleId>{5C22544A-7EE6-4342-B048-85BDC9FD1C3A}</a:tableStyleId>
              </a:tblPr>
              <a:tblGrid>
                <a:gridCol w="750757"/>
                <a:gridCol w="2675568"/>
                <a:gridCol w="1951434"/>
              </a:tblGrid>
              <a:tr h="649752">
                <a:tc>
                  <a:txBody>
                    <a:bodyPr/>
                    <a:lstStyle/>
                    <a:p>
                      <a:r>
                        <a:rPr lang="es-MX" sz="1800" dirty="0" smtClean="0"/>
                        <a:t>índice</a:t>
                      </a:r>
                      <a:endParaRPr lang="es-MX" sz="1800" dirty="0"/>
                    </a:p>
                  </a:txBody>
                  <a:tcPr/>
                </a:tc>
                <a:tc>
                  <a:txBody>
                    <a:bodyPr/>
                    <a:lstStyle/>
                    <a:p>
                      <a:r>
                        <a:rPr lang="es-MX" sz="1800" dirty="0" smtClean="0"/>
                        <a:t>ubicación</a:t>
                      </a:r>
                      <a:r>
                        <a:rPr lang="es-MX" sz="1800" baseline="0" dirty="0" smtClean="0"/>
                        <a:t> con la población de referencia</a:t>
                      </a:r>
                      <a:endParaRPr lang="es-MX" sz="1800" dirty="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smtClean="0"/>
                        <a:t>P/E +</a:t>
                      </a:r>
                      <a:endParaRPr lang="es-MX" sz="1800"/>
                    </a:p>
                  </a:txBody>
                  <a:tcPr/>
                </a:tc>
                <a:tc>
                  <a:txBody>
                    <a:bodyPr/>
                    <a:lstStyle/>
                    <a:p>
                      <a:r>
                        <a:rPr lang="es-MX" sz="1800" smtClean="0"/>
                        <a:t>superior</a:t>
                      </a:r>
                      <a:endParaRPr lang="es-MX" sz="1800"/>
                    </a:p>
                  </a:txBody>
                  <a:tcPr/>
                </a:tc>
                <a:tc rowSpan="2">
                  <a:txBody>
                    <a:bodyPr/>
                    <a:lstStyle/>
                    <a:p>
                      <a:endParaRPr lang="es-MX" sz="1800"/>
                    </a:p>
                  </a:txBody>
                  <a:tcPr/>
                </a:tc>
              </a:tr>
              <a:tr h="370840">
                <a:tc>
                  <a:txBody>
                    <a:bodyPr/>
                    <a:lstStyle/>
                    <a:p>
                      <a:r>
                        <a:rPr lang="es-MX" sz="1800" dirty="0" smtClean="0"/>
                        <a:t>T/E</a:t>
                      </a:r>
                      <a:endParaRPr lang="es-MX" sz="1800" dirty="0"/>
                    </a:p>
                  </a:txBody>
                  <a:tcPr/>
                </a:tc>
                <a:tc>
                  <a:txBody>
                    <a:bodyPr/>
                    <a:lstStyle/>
                    <a:p>
                      <a:r>
                        <a:rPr lang="es-MX" sz="1800" dirty="0" err="1" smtClean="0"/>
                        <a:t>nL</a:t>
                      </a:r>
                      <a:endParaRPr lang="es-MX" sz="1800" dirty="0"/>
                    </a:p>
                  </a:txBody>
                  <a:tcPr/>
                </a:tc>
                <a:tc vMerge="1">
                  <a:txBody>
                    <a:bodyPr/>
                    <a:lstStyle/>
                    <a:p>
                      <a:endParaRPr lang="es-MX"/>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2001337367"/>
              </p:ext>
            </p:extLst>
          </p:nvPr>
        </p:nvGraphicFramePr>
        <p:xfrm>
          <a:off x="3742160" y="2832777"/>
          <a:ext cx="5332492" cy="1438971"/>
        </p:xfrm>
        <a:graphic>
          <a:graphicData uri="http://schemas.openxmlformats.org/drawingml/2006/table">
            <a:tbl>
              <a:tblPr firstRow="1" bandRow="1">
                <a:tableStyleId>{5C22544A-7EE6-4342-B048-85BDC9FD1C3A}</a:tableStyleId>
              </a:tblPr>
              <a:tblGrid>
                <a:gridCol w="794961"/>
                <a:gridCol w="2545662"/>
                <a:gridCol w="1991869"/>
              </a:tblGrid>
              <a:tr h="697291">
                <a:tc>
                  <a:txBody>
                    <a:bodyPr/>
                    <a:lstStyle/>
                    <a:p>
                      <a:r>
                        <a:rPr lang="es-MX" sz="1800" dirty="0" smtClean="0"/>
                        <a:t>Índice</a:t>
                      </a:r>
                      <a:endParaRPr lang="es-MX" sz="1800" dirty="0"/>
                    </a:p>
                  </a:txBody>
                  <a:tcPr/>
                </a:tc>
                <a:tc>
                  <a:txBody>
                    <a:bodyPr/>
                    <a:lstStyle/>
                    <a:p>
                      <a:r>
                        <a:rPr lang="es-MX" sz="1800" smtClean="0"/>
                        <a:t>ubicación</a:t>
                      </a:r>
                      <a:r>
                        <a:rPr lang="es-MX" sz="1800" baseline="0" smtClean="0"/>
                        <a:t> con la población de referencia</a:t>
                      </a:r>
                      <a:endParaRPr lang="es-MX" sz="180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dirty="0" smtClean="0"/>
                        <a:t>P/T +</a:t>
                      </a:r>
                      <a:endParaRPr lang="es-MX" sz="1800" dirty="0"/>
                    </a:p>
                  </a:txBody>
                  <a:tcPr/>
                </a:tc>
                <a:tc>
                  <a:txBody>
                    <a:bodyPr/>
                    <a:lstStyle/>
                    <a:p>
                      <a:r>
                        <a:rPr lang="es-MX" sz="1800" smtClean="0"/>
                        <a:t>inferior</a:t>
                      </a:r>
                      <a:endParaRPr lang="es-MX" sz="1800"/>
                    </a:p>
                  </a:txBody>
                  <a:tcPr/>
                </a:tc>
                <a:tc rowSpan="2">
                  <a:txBody>
                    <a:bodyPr/>
                    <a:lstStyle/>
                    <a:p>
                      <a:endParaRPr lang="es-MX" sz="1800"/>
                    </a:p>
                  </a:txBody>
                  <a:tcPr/>
                </a:tc>
              </a:tr>
              <a:tr h="370840">
                <a:tc>
                  <a:txBody>
                    <a:bodyPr/>
                    <a:lstStyle/>
                    <a:p>
                      <a:r>
                        <a:rPr lang="es-MX" sz="1800" smtClean="0"/>
                        <a:t>T/E</a:t>
                      </a:r>
                      <a:endParaRPr lang="es-MX" sz="1800"/>
                    </a:p>
                  </a:txBody>
                  <a:tcPr/>
                </a:tc>
                <a:tc>
                  <a:txBody>
                    <a:bodyPr/>
                    <a:lstStyle/>
                    <a:p>
                      <a:r>
                        <a:rPr lang="es-MX" sz="1800" dirty="0" err="1" smtClean="0"/>
                        <a:t>nL</a:t>
                      </a:r>
                      <a:endParaRPr lang="es-MX" sz="1800" dirty="0"/>
                    </a:p>
                  </a:txBody>
                  <a:tcPr/>
                </a:tc>
                <a:tc vMerge="1">
                  <a:txBody>
                    <a:bodyPr/>
                    <a:lstStyle/>
                    <a:p>
                      <a:endParaRPr lang="es-MX"/>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1103229320"/>
              </p:ext>
            </p:extLst>
          </p:nvPr>
        </p:nvGraphicFramePr>
        <p:xfrm>
          <a:off x="3715001" y="4652493"/>
          <a:ext cx="5359651" cy="1381760"/>
        </p:xfrm>
        <a:graphic>
          <a:graphicData uri="http://schemas.openxmlformats.org/drawingml/2006/table">
            <a:tbl>
              <a:tblPr firstRow="1" bandRow="1">
                <a:tableStyleId>{5C22544A-7EE6-4342-B048-85BDC9FD1C3A}</a:tableStyleId>
              </a:tblPr>
              <a:tblGrid>
                <a:gridCol w="796705"/>
                <a:gridCol w="2525917"/>
                <a:gridCol w="2037029"/>
              </a:tblGrid>
              <a:tr h="615855">
                <a:tc>
                  <a:txBody>
                    <a:bodyPr/>
                    <a:lstStyle/>
                    <a:p>
                      <a:r>
                        <a:rPr lang="es-MX" sz="1800" dirty="0" smtClean="0"/>
                        <a:t>índice</a:t>
                      </a:r>
                      <a:endParaRPr lang="es-MX" sz="1800" dirty="0"/>
                    </a:p>
                  </a:txBody>
                  <a:tcPr/>
                </a:tc>
                <a:tc>
                  <a:txBody>
                    <a:bodyPr/>
                    <a:lstStyle/>
                    <a:p>
                      <a:r>
                        <a:rPr lang="es-MX" sz="1800" smtClean="0"/>
                        <a:t>ubicación</a:t>
                      </a:r>
                      <a:r>
                        <a:rPr lang="es-MX" sz="1800" baseline="0" smtClean="0"/>
                        <a:t> con la población de referencia</a:t>
                      </a:r>
                      <a:endParaRPr lang="es-MX" sz="180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smtClean="0"/>
                        <a:t>P/T +</a:t>
                      </a:r>
                      <a:endParaRPr lang="es-MX" sz="1800"/>
                    </a:p>
                  </a:txBody>
                  <a:tcPr/>
                </a:tc>
                <a:tc>
                  <a:txBody>
                    <a:bodyPr/>
                    <a:lstStyle/>
                    <a:p>
                      <a:r>
                        <a:rPr lang="es-MX" sz="1800" smtClean="0"/>
                        <a:t>superior</a:t>
                      </a:r>
                      <a:endParaRPr lang="es-MX" sz="1800"/>
                    </a:p>
                  </a:txBody>
                  <a:tcPr/>
                </a:tc>
                <a:tc rowSpan="2">
                  <a:txBody>
                    <a:bodyPr/>
                    <a:lstStyle/>
                    <a:p>
                      <a:endParaRPr lang="es-MX" sz="1800"/>
                    </a:p>
                  </a:txBody>
                  <a:tcPr/>
                </a:tc>
              </a:tr>
              <a:tr h="370840">
                <a:tc>
                  <a:txBody>
                    <a:bodyPr/>
                    <a:lstStyle/>
                    <a:p>
                      <a:r>
                        <a:rPr lang="es-MX" sz="1800" smtClean="0"/>
                        <a:t>T/E</a:t>
                      </a:r>
                      <a:endParaRPr lang="es-MX" sz="1800"/>
                    </a:p>
                  </a:txBody>
                  <a:tcPr/>
                </a:tc>
                <a:tc>
                  <a:txBody>
                    <a:bodyPr/>
                    <a:lstStyle/>
                    <a:p>
                      <a:r>
                        <a:rPr lang="es-MX" sz="1800" dirty="0" err="1" smtClean="0"/>
                        <a:t>nL</a:t>
                      </a:r>
                      <a:endParaRPr lang="es-MX" sz="1800" dirty="0"/>
                    </a:p>
                  </a:txBody>
                  <a:tcPr/>
                </a:tc>
                <a:tc vMerge="1">
                  <a:txBody>
                    <a:bodyPr/>
                    <a:lstStyle/>
                    <a:p>
                      <a:endParaRPr lang="es-MX"/>
                    </a:p>
                  </a:txBody>
                  <a:tcPr/>
                </a:tc>
              </a:tr>
            </a:tbl>
          </a:graphicData>
        </a:graphic>
      </p:graphicFrame>
      <p:sp>
        <p:nvSpPr>
          <p:cNvPr id="7" name="6 CuadroTexto"/>
          <p:cNvSpPr txBox="1"/>
          <p:nvPr/>
        </p:nvSpPr>
        <p:spPr>
          <a:xfrm>
            <a:off x="220360" y="3503803"/>
            <a:ext cx="3190425" cy="1754326"/>
          </a:xfrm>
          <a:prstGeom prst="rect">
            <a:avLst/>
          </a:prstGeom>
          <a:noFill/>
        </p:spPr>
        <p:txBody>
          <a:bodyPr wrap="none" rtlCol="0">
            <a:spAutoFit/>
          </a:bodyPr>
          <a:lstStyle/>
          <a:p>
            <a:pPr>
              <a:buFont typeface="Arial" pitchFamily="34" charset="0"/>
              <a:buChar char="•"/>
            </a:pPr>
            <a:r>
              <a:rPr lang="es-MX" dirty="0" smtClean="0">
                <a:solidFill>
                  <a:srgbClr val="002060"/>
                </a:solidFill>
              </a:rPr>
              <a:t>Desmedro</a:t>
            </a:r>
          </a:p>
          <a:p>
            <a:pPr>
              <a:buFont typeface="Arial" pitchFamily="34" charset="0"/>
              <a:buChar char="•"/>
            </a:pPr>
            <a:r>
              <a:rPr lang="es-MX" dirty="0" smtClean="0">
                <a:solidFill>
                  <a:srgbClr val="002060"/>
                </a:solidFill>
              </a:rPr>
              <a:t>Emaciación</a:t>
            </a:r>
          </a:p>
          <a:p>
            <a:pPr>
              <a:buFont typeface="Arial" pitchFamily="34" charset="0"/>
              <a:buChar char="•"/>
            </a:pPr>
            <a:r>
              <a:rPr lang="es-MX" dirty="0" smtClean="0">
                <a:solidFill>
                  <a:srgbClr val="002060"/>
                </a:solidFill>
              </a:rPr>
              <a:t>Bajo peso</a:t>
            </a:r>
          </a:p>
          <a:p>
            <a:pPr>
              <a:buFont typeface="Arial" pitchFamily="34" charset="0"/>
              <a:buChar char="•"/>
            </a:pPr>
            <a:r>
              <a:rPr lang="es-MX" dirty="0" smtClean="0">
                <a:solidFill>
                  <a:srgbClr val="002060"/>
                </a:solidFill>
              </a:rPr>
              <a:t>Sobrepeso-obesidad</a:t>
            </a:r>
          </a:p>
          <a:p>
            <a:pPr>
              <a:buFont typeface="Arial" pitchFamily="34" charset="0"/>
              <a:buChar char="•"/>
            </a:pPr>
            <a:r>
              <a:rPr lang="es-MX" dirty="0" smtClean="0">
                <a:solidFill>
                  <a:srgbClr val="002060"/>
                </a:solidFill>
              </a:rPr>
              <a:t>Normalidad</a:t>
            </a:r>
          </a:p>
          <a:p>
            <a:pPr>
              <a:buFont typeface="Arial" pitchFamily="34" charset="0"/>
              <a:buChar char="•"/>
            </a:pPr>
            <a:r>
              <a:rPr lang="es-MX" dirty="0" smtClean="0">
                <a:solidFill>
                  <a:srgbClr val="002060"/>
                </a:solidFill>
              </a:rPr>
              <a:t>Desnutrición crónica agudizada</a:t>
            </a:r>
            <a:endParaRPr lang="es-MX" dirty="0">
              <a:solidFill>
                <a:srgbClr val="002060"/>
              </a:solidFill>
            </a:endParaRPr>
          </a:p>
        </p:txBody>
      </p:sp>
      <p:sp>
        <p:nvSpPr>
          <p:cNvPr id="8" name="7 CuadroTexto"/>
          <p:cNvSpPr txBox="1"/>
          <p:nvPr/>
        </p:nvSpPr>
        <p:spPr>
          <a:xfrm>
            <a:off x="163079" y="1718761"/>
            <a:ext cx="2533804" cy="1200329"/>
          </a:xfrm>
          <a:prstGeom prst="rect">
            <a:avLst/>
          </a:prstGeom>
          <a:noFill/>
        </p:spPr>
        <p:txBody>
          <a:bodyPr wrap="square" rtlCol="0">
            <a:spAutoFit/>
          </a:bodyPr>
          <a:lstStyle/>
          <a:p>
            <a:r>
              <a:rPr lang="es-MX" b="1" dirty="0" smtClean="0">
                <a:solidFill>
                  <a:srgbClr val="002060"/>
                </a:solidFill>
              </a:rPr>
              <a:t>Ejercicio</a:t>
            </a:r>
            <a:r>
              <a:rPr lang="es-MX" dirty="0" smtClean="0">
                <a:solidFill>
                  <a:srgbClr val="002060"/>
                </a:solidFill>
              </a:rPr>
              <a:t>:</a:t>
            </a:r>
          </a:p>
          <a:p>
            <a:r>
              <a:rPr lang="es-MX" dirty="0" smtClean="0">
                <a:solidFill>
                  <a:srgbClr val="002060"/>
                </a:solidFill>
              </a:rPr>
              <a:t>Elija la opción según corresponda a cada caso hipotético:</a:t>
            </a:r>
            <a:endParaRPr lang="es-MX" dirty="0">
              <a:solidFill>
                <a:srgbClr val="002060"/>
              </a:solidFill>
            </a:endParaRPr>
          </a:p>
        </p:txBody>
      </p:sp>
      <p:sp>
        <p:nvSpPr>
          <p:cNvPr id="9" name="8 CuadroTexto"/>
          <p:cNvSpPr txBox="1"/>
          <p:nvPr/>
        </p:nvSpPr>
        <p:spPr>
          <a:xfrm>
            <a:off x="3683367" y="730424"/>
            <a:ext cx="1000350" cy="369332"/>
          </a:xfrm>
          <a:prstGeom prst="rect">
            <a:avLst/>
          </a:prstGeom>
          <a:noFill/>
        </p:spPr>
        <p:txBody>
          <a:bodyPr wrap="square" rtlCol="0">
            <a:spAutoFit/>
          </a:bodyPr>
          <a:lstStyle/>
          <a:p>
            <a:r>
              <a:rPr lang="es-MX" dirty="0" smtClean="0">
                <a:solidFill>
                  <a:srgbClr val="002060"/>
                </a:solidFill>
              </a:rPr>
              <a:t>Caso 4:</a:t>
            </a:r>
            <a:endParaRPr lang="es-MX" dirty="0">
              <a:solidFill>
                <a:srgbClr val="002060"/>
              </a:solidFill>
            </a:endParaRPr>
          </a:p>
        </p:txBody>
      </p:sp>
      <p:sp>
        <p:nvSpPr>
          <p:cNvPr id="10" name="9 CuadroTexto"/>
          <p:cNvSpPr txBox="1"/>
          <p:nvPr/>
        </p:nvSpPr>
        <p:spPr>
          <a:xfrm>
            <a:off x="3799554" y="2556382"/>
            <a:ext cx="1000350" cy="369332"/>
          </a:xfrm>
          <a:prstGeom prst="rect">
            <a:avLst/>
          </a:prstGeom>
          <a:noFill/>
        </p:spPr>
        <p:txBody>
          <a:bodyPr wrap="square" rtlCol="0">
            <a:spAutoFit/>
          </a:bodyPr>
          <a:lstStyle/>
          <a:p>
            <a:r>
              <a:rPr lang="es-MX" dirty="0" smtClean="0">
                <a:solidFill>
                  <a:srgbClr val="002060"/>
                </a:solidFill>
              </a:rPr>
              <a:t>Caso 5:</a:t>
            </a:r>
            <a:endParaRPr lang="es-MX" dirty="0">
              <a:solidFill>
                <a:srgbClr val="002060"/>
              </a:solidFill>
            </a:endParaRPr>
          </a:p>
        </p:txBody>
      </p:sp>
      <p:sp>
        <p:nvSpPr>
          <p:cNvPr id="11" name="10 CuadroTexto"/>
          <p:cNvSpPr txBox="1"/>
          <p:nvPr/>
        </p:nvSpPr>
        <p:spPr>
          <a:xfrm>
            <a:off x="3681863" y="4359349"/>
            <a:ext cx="1000350" cy="369332"/>
          </a:xfrm>
          <a:prstGeom prst="rect">
            <a:avLst/>
          </a:prstGeom>
          <a:noFill/>
        </p:spPr>
        <p:txBody>
          <a:bodyPr wrap="square" rtlCol="0">
            <a:spAutoFit/>
          </a:bodyPr>
          <a:lstStyle/>
          <a:p>
            <a:r>
              <a:rPr lang="es-MX" dirty="0" smtClean="0">
                <a:solidFill>
                  <a:srgbClr val="002060"/>
                </a:solidFill>
              </a:rPr>
              <a:t>Caso 6:</a:t>
            </a:r>
            <a:endParaRPr lang="es-MX" dirty="0">
              <a:solidFill>
                <a:srgbClr val="002060"/>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3458220081"/>
              </p:ext>
            </p:extLst>
          </p:nvPr>
        </p:nvGraphicFramePr>
        <p:xfrm>
          <a:off x="3991860" y="643699"/>
          <a:ext cx="4943910" cy="1418885"/>
        </p:xfrm>
        <a:graphic>
          <a:graphicData uri="http://schemas.openxmlformats.org/drawingml/2006/table">
            <a:tbl>
              <a:tblPr firstRow="1" bandRow="1">
                <a:tableStyleId>{5C22544A-7EE6-4342-B048-85BDC9FD1C3A}</a:tableStyleId>
              </a:tblPr>
              <a:tblGrid>
                <a:gridCol w="761209"/>
                <a:gridCol w="2498756"/>
                <a:gridCol w="1683945"/>
              </a:tblGrid>
              <a:tr h="677205">
                <a:tc>
                  <a:txBody>
                    <a:bodyPr/>
                    <a:lstStyle/>
                    <a:p>
                      <a:r>
                        <a:rPr lang="es-MX" sz="1800" dirty="0" smtClean="0"/>
                        <a:t>índice</a:t>
                      </a:r>
                      <a:endParaRPr lang="es-MX" sz="1800" dirty="0"/>
                    </a:p>
                  </a:txBody>
                  <a:tcPr/>
                </a:tc>
                <a:tc>
                  <a:txBody>
                    <a:bodyPr/>
                    <a:lstStyle/>
                    <a:p>
                      <a:r>
                        <a:rPr lang="es-MX" sz="1800" dirty="0" smtClean="0"/>
                        <a:t>ubicación</a:t>
                      </a:r>
                      <a:r>
                        <a:rPr lang="es-MX" sz="1800" baseline="0" dirty="0" smtClean="0"/>
                        <a:t> con la población de referencia</a:t>
                      </a:r>
                      <a:endParaRPr lang="es-MX" sz="1800" dirty="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smtClean="0"/>
                        <a:t>P/T +</a:t>
                      </a:r>
                      <a:endParaRPr lang="es-MX" sz="1800"/>
                    </a:p>
                  </a:txBody>
                  <a:tcPr/>
                </a:tc>
                <a:tc>
                  <a:txBody>
                    <a:bodyPr/>
                    <a:lstStyle/>
                    <a:p>
                      <a:r>
                        <a:rPr lang="es-MX" sz="1800" smtClean="0"/>
                        <a:t>nL</a:t>
                      </a:r>
                      <a:endParaRPr lang="es-MX" sz="1800"/>
                    </a:p>
                  </a:txBody>
                  <a:tcPr/>
                </a:tc>
                <a:tc rowSpan="2">
                  <a:txBody>
                    <a:bodyPr/>
                    <a:lstStyle/>
                    <a:p>
                      <a:endParaRPr lang="es-MX" sz="1800"/>
                    </a:p>
                  </a:txBody>
                  <a:tcPr/>
                </a:tc>
              </a:tr>
              <a:tr h="370840">
                <a:tc>
                  <a:txBody>
                    <a:bodyPr/>
                    <a:lstStyle/>
                    <a:p>
                      <a:r>
                        <a:rPr lang="es-MX" sz="1800" smtClean="0"/>
                        <a:t>T/E</a:t>
                      </a:r>
                      <a:endParaRPr lang="es-MX" sz="1800"/>
                    </a:p>
                  </a:txBody>
                  <a:tcPr/>
                </a:tc>
                <a:tc>
                  <a:txBody>
                    <a:bodyPr/>
                    <a:lstStyle/>
                    <a:p>
                      <a:r>
                        <a:rPr lang="es-MX" sz="1800" dirty="0" smtClean="0"/>
                        <a:t>superior</a:t>
                      </a:r>
                      <a:endParaRPr lang="es-MX" sz="1800" dirty="0"/>
                    </a:p>
                  </a:txBody>
                  <a:tcPr/>
                </a:tc>
                <a:tc vMerge="1">
                  <a:txBody>
                    <a:bodyPr/>
                    <a:lstStyle/>
                    <a:p>
                      <a:endParaRPr lang="es-MX"/>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610577894"/>
              </p:ext>
            </p:extLst>
          </p:nvPr>
        </p:nvGraphicFramePr>
        <p:xfrm>
          <a:off x="4009967" y="2587915"/>
          <a:ext cx="4925803" cy="1381760"/>
        </p:xfrm>
        <a:graphic>
          <a:graphicData uri="http://schemas.openxmlformats.org/drawingml/2006/table">
            <a:tbl>
              <a:tblPr firstRow="1" bandRow="1">
                <a:tableStyleId>{5C22544A-7EE6-4342-B048-85BDC9FD1C3A}</a:tableStyleId>
              </a:tblPr>
              <a:tblGrid>
                <a:gridCol w="824583"/>
                <a:gridCol w="2471596"/>
                <a:gridCol w="1629624"/>
              </a:tblGrid>
              <a:tr h="616110">
                <a:tc>
                  <a:txBody>
                    <a:bodyPr/>
                    <a:lstStyle/>
                    <a:p>
                      <a:r>
                        <a:rPr lang="es-MX" sz="1800" dirty="0" smtClean="0"/>
                        <a:t>índice</a:t>
                      </a:r>
                      <a:endParaRPr lang="es-MX" sz="1800" dirty="0"/>
                    </a:p>
                  </a:txBody>
                  <a:tcPr/>
                </a:tc>
                <a:tc>
                  <a:txBody>
                    <a:bodyPr/>
                    <a:lstStyle/>
                    <a:p>
                      <a:r>
                        <a:rPr lang="es-MX" sz="1800" dirty="0" smtClean="0"/>
                        <a:t>ubicación</a:t>
                      </a:r>
                      <a:r>
                        <a:rPr lang="es-MX" sz="1800" baseline="0" dirty="0" smtClean="0"/>
                        <a:t> con la población de referencia</a:t>
                      </a:r>
                      <a:endParaRPr lang="es-MX" sz="1800" dirty="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smtClean="0"/>
                        <a:t>P/T +</a:t>
                      </a:r>
                      <a:endParaRPr lang="es-MX" sz="1800"/>
                    </a:p>
                  </a:txBody>
                  <a:tcPr/>
                </a:tc>
                <a:tc>
                  <a:txBody>
                    <a:bodyPr/>
                    <a:lstStyle/>
                    <a:p>
                      <a:r>
                        <a:rPr lang="es-MX" sz="1800" smtClean="0"/>
                        <a:t>inferior</a:t>
                      </a:r>
                      <a:endParaRPr lang="es-MX" sz="1800"/>
                    </a:p>
                  </a:txBody>
                  <a:tcPr/>
                </a:tc>
                <a:tc rowSpan="2">
                  <a:txBody>
                    <a:bodyPr/>
                    <a:lstStyle/>
                    <a:p>
                      <a:endParaRPr lang="es-MX" sz="1800"/>
                    </a:p>
                  </a:txBody>
                  <a:tcPr/>
                </a:tc>
              </a:tr>
              <a:tr h="370840">
                <a:tc>
                  <a:txBody>
                    <a:bodyPr/>
                    <a:lstStyle/>
                    <a:p>
                      <a:r>
                        <a:rPr lang="es-MX" sz="1800" smtClean="0"/>
                        <a:t>T/E</a:t>
                      </a:r>
                      <a:endParaRPr lang="es-MX" sz="1800"/>
                    </a:p>
                  </a:txBody>
                  <a:tcPr/>
                </a:tc>
                <a:tc>
                  <a:txBody>
                    <a:bodyPr/>
                    <a:lstStyle/>
                    <a:p>
                      <a:r>
                        <a:rPr lang="es-MX" sz="1800" dirty="0" smtClean="0"/>
                        <a:t>inferior</a:t>
                      </a:r>
                      <a:endParaRPr lang="es-MX" sz="1800" dirty="0"/>
                    </a:p>
                  </a:txBody>
                  <a:tcPr/>
                </a:tc>
                <a:tc vMerge="1">
                  <a:txBody>
                    <a:bodyPr/>
                    <a:lstStyle/>
                    <a:p>
                      <a:endParaRPr lang="es-MX"/>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xmlns="" val="3599955816"/>
              </p:ext>
            </p:extLst>
          </p:nvPr>
        </p:nvGraphicFramePr>
        <p:xfrm>
          <a:off x="4028074" y="4604139"/>
          <a:ext cx="4907696" cy="1381760"/>
        </p:xfrm>
        <a:graphic>
          <a:graphicData uri="http://schemas.openxmlformats.org/drawingml/2006/table">
            <a:tbl>
              <a:tblPr firstRow="1" bandRow="1">
                <a:tableStyleId>{5C22544A-7EE6-4342-B048-85BDC9FD1C3A}</a:tableStyleId>
              </a:tblPr>
              <a:tblGrid>
                <a:gridCol w="869851"/>
                <a:gridCol w="2453489"/>
                <a:gridCol w="1584356"/>
              </a:tblGrid>
              <a:tr h="609755">
                <a:tc>
                  <a:txBody>
                    <a:bodyPr/>
                    <a:lstStyle/>
                    <a:p>
                      <a:r>
                        <a:rPr lang="es-MX" sz="1800" dirty="0" smtClean="0"/>
                        <a:t>índice</a:t>
                      </a:r>
                      <a:endParaRPr lang="es-MX" sz="1800" dirty="0"/>
                    </a:p>
                  </a:txBody>
                  <a:tcPr/>
                </a:tc>
                <a:tc>
                  <a:txBody>
                    <a:bodyPr/>
                    <a:lstStyle/>
                    <a:p>
                      <a:r>
                        <a:rPr lang="es-MX" sz="1800" smtClean="0"/>
                        <a:t>ubicación</a:t>
                      </a:r>
                      <a:r>
                        <a:rPr lang="es-MX" sz="1800" baseline="0" smtClean="0"/>
                        <a:t> con la población de referencia</a:t>
                      </a:r>
                      <a:endParaRPr lang="es-MX" sz="1800"/>
                    </a:p>
                  </a:txBody>
                  <a:tcPr/>
                </a:tc>
                <a:tc>
                  <a:txBody>
                    <a:bodyPr/>
                    <a:lstStyle/>
                    <a:p>
                      <a:r>
                        <a:rPr lang="es-MX" sz="1800" dirty="0" smtClean="0">
                          <a:solidFill>
                            <a:schemeClr val="accent6">
                              <a:lumMod val="60000"/>
                              <a:lumOff val="40000"/>
                            </a:schemeClr>
                          </a:solidFill>
                        </a:rPr>
                        <a:t>interpretación diagnóstica</a:t>
                      </a:r>
                      <a:endParaRPr lang="es-MX" sz="1800" dirty="0">
                        <a:solidFill>
                          <a:schemeClr val="accent6">
                            <a:lumMod val="60000"/>
                            <a:lumOff val="40000"/>
                          </a:schemeClr>
                        </a:solidFill>
                      </a:endParaRPr>
                    </a:p>
                  </a:txBody>
                  <a:tcPr/>
                </a:tc>
              </a:tr>
              <a:tr h="370840">
                <a:tc>
                  <a:txBody>
                    <a:bodyPr/>
                    <a:lstStyle/>
                    <a:p>
                      <a:r>
                        <a:rPr lang="es-MX" sz="1800" smtClean="0"/>
                        <a:t>P/T +</a:t>
                      </a:r>
                      <a:endParaRPr lang="es-MX" sz="1800"/>
                    </a:p>
                  </a:txBody>
                  <a:tcPr/>
                </a:tc>
                <a:tc>
                  <a:txBody>
                    <a:bodyPr/>
                    <a:lstStyle/>
                    <a:p>
                      <a:r>
                        <a:rPr lang="es-MX" sz="1800" smtClean="0"/>
                        <a:t>nL</a:t>
                      </a:r>
                      <a:endParaRPr lang="es-MX" sz="1800"/>
                    </a:p>
                  </a:txBody>
                  <a:tcPr/>
                </a:tc>
                <a:tc rowSpan="2">
                  <a:txBody>
                    <a:bodyPr/>
                    <a:lstStyle/>
                    <a:p>
                      <a:endParaRPr lang="es-MX" sz="1800"/>
                    </a:p>
                  </a:txBody>
                  <a:tcPr/>
                </a:tc>
              </a:tr>
              <a:tr h="370840">
                <a:tc>
                  <a:txBody>
                    <a:bodyPr/>
                    <a:lstStyle/>
                    <a:p>
                      <a:r>
                        <a:rPr lang="es-MX" sz="1800" smtClean="0"/>
                        <a:t>T/E</a:t>
                      </a:r>
                      <a:endParaRPr lang="es-MX" sz="1800"/>
                    </a:p>
                  </a:txBody>
                  <a:tcPr/>
                </a:tc>
                <a:tc>
                  <a:txBody>
                    <a:bodyPr/>
                    <a:lstStyle/>
                    <a:p>
                      <a:r>
                        <a:rPr lang="es-MX" sz="1800" dirty="0" smtClean="0"/>
                        <a:t>inferior</a:t>
                      </a:r>
                      <a:endParaRPr lang="es-MX" sz="1800" dirty="0"/>
                    </a:p>
                  </a:txBody>
                  <a:tcPr/>
                </a:tc>
                <a:tc vMerge="1">
                  <a:txBody>
                    <a:bodyPr/>
                    <a:lstStyle/>
                    <a:p>
                      <a:endParaRPr lang="es-MX"/>
                    </a:p>
                  </a:txBody>
                  <a:tcPr/>
                </a:tc>
              </a:tr>
            </a:tbl>
          </a:graphicData>
        </a:graphic>
      </p:graphicFrame>
      <p:sp>
        <p:nvSpPr>
          <p:cNvPr id="7" name="6 CuadroTexto"/>
          <p:cNvSpPr txBox="1"/>
          <p:nvPr/>
        </p:nvSpPr>
        <p:spPr>
          <a:xfrm>
            <a:off x="235390" y="3557110"/>
            <a:ext cx="3190425" cy="1754326"/>
          </a:xfrm>
          <a:prstGeom prst="rect">
            <a:avLst/>
          </a:prstGeom>
          <a:noFill/>
        </p:spPr>
        <p:txBody>
          <a:bodyPr wrap="none" rtlCol="0">
            <a:spAutoFit/>
          </a:bodyPr>
          <a:lstStyle/>
          <a:p>
            <a:pPr>
              <a:buFont typeface="Arial" pitchFamily="34" charset="0"/>
              <a:buChar char="•"/>
            </a:pPr>
            <a:r>
              <a:rPr lang="es-MX" dirty="0" smtClean="0">
                <a:solidFill>
                  <a:srgbClr val="002060"/>
                </a:solidFill>
              </a:rPr>
              <a:t>Desmedro</a:t>
            </a:r>
          </a:p>
          <a:p>
            <a:pPr>
              <a:buFont typeface="Arial" pitchFamily="34" charset="0"/>
              <a:buChar char="•"/>
            </a:pPr>
            <a:r>
              <a:rPr lang="es-MX" dirty="0" smtClean="0">
                <a:solidFill>
                  <a:srgbClr val="002060"/>
                </a:solidFill>
              </a:rPr>
              <a:t>Emaciación</a:t>
            </a:r>
          </a:p>
          <a:p>
            <a:pPr>
              <a:buFont typeface="Arial" pitchFamily="34" charset="0"/>
              <a:buChar char="•"/>
            </a:pPr>
            <a:r>
              <a:rPr lang="es-MX" dirty="0" smtClean="0">
                <a:solidFill>
                  <a:srgbClr val="002060"/>
                </a:solidFill>
              </a:rPr>
              <a:t>Bajo peso</a:t>
            </a:r>
          </a:p>
          <a:p>
            <a:pPr>
              <a:buFont typeface="Arial" pitchFamily="34" charset="0"/>
              <a:buChar char="•"/>
            </a:pPr>
            <a:r>
              <a:rPr lang="es-MX" dirty="0" smtClean="0">
                <a:solidFill>
                  <a:srgbClr val="002060"/>
                </a:solidFill>
              </a:rPr>
              <a:t>Sobrepeso-obesidad</a:t>
            </a:r>
          </a:p>
          <a:p>
            <a:pPr>
              <a:buFont typeface="Arial" pitchFamily="34" charset="0"/>
              <a:buChar char="•"/>
            </a:pPr>
            <a:r>
              <a:rPr lang="es-MX" dirty="0" smtClean="0">
                <a:solidFill>
                  <a:srgbClr val="002060"/>
                </a:solidFill>
              </a:rPr>
              <a:t>Normalidad</a:t>
            </a:r>
          </a:p>
          <a:p>
            <a:pPr>
              <a:buFont typeface="Arial" pitchFamily="34" charset="0"/>
              <a:buChar char="•"/>
            </a:pPr>
            <a:r>
              <a:rPr lang="es-MX" dirty="0" smtClean="0">
                <a:solidFill>
                  <a:srgbClr val="002060"/>
                </a:solidFill>
              </a:rPr>
              <a:t>Desnutrición crónica agudizada</a:t>
            </a:r>
            <a:endParaRPr lang="es-MX" dirty="0">
              <a:solidFill>
                <a:srgbClr val="002060"/>
              </a:solidFill>
            </a:endParaRPr>
          </a:p>
        </p:txBody>
      </p:sp>
      <p:sp>
        <p:nvSpPr>
          <p:cNvPr id="8" name="7 CuadroTexto"/>
          <p:cNvSpPr txBox="1"/>
          <p:nvPr/>
        </p:nvSpPr>
        <p:spPr>
          <a:xfrm>
            <a:off x="178109" y="1772068"/>
            <a:ext cx="2533804" cy="1200329"/>
          </a:xfrm>
          <a:prstGeom prst="rect">
            <a:avLst/>
          </a:prstGeom>
          <a:noFill/>
        </p:spPr>
        <p:txBody>
          <a:bodyPr wrap="square" rtlCol="0">
            <a:spAutoFit/>
          </a:bodyPr>
          <a:lstStyle/>
          <a:p>
            <a:r>
              <a:rPr lang="es-MX" b="1" dirty="0" smtClean="0">
                <a:solidFill>
                  <a:srgbClr val="002060"/>
                </a:solidFill>
              </a:rPr>
              <a:t>Ejercicio</a:t>
            </a:r>
            <a:r>
              <a:rPr lang="es-MX" dirty="0" smtClean="0">
                <a:solidFill>
                  <a:srgbClr val="002060"/>
                </a:solidFill>
              </a:rPr>
              <a:t>:</a:t>
            </a:r>
          </a:p>
          <a:p>
            <a:r>
              <a:rPr lang="es-MX" dirty="0" smtClean="0">
                <a:solidFill>
                  <a:srgbClr val="002060"/>
                </a:solidFill>
              </a:rPr>
              <a:t>Elija la opción según corresponda a cada caso hipotético:</a:t>
            </a:r>
            <a:endParaRPr lang="es-MX" dirty="0">
              <a:solidFill>
                <a:srgbClr val="002060"/>
              </a:solidFill>
            </a:endParaRPr>
          </a:p>
        </p:txBody>
      </p:sp>
      <p:sp>
        <p:nvSpPr>
          <p:cNvPr id="9" name="8 CuadroTexto"/>
          <p:cNvSpPr txBox="1"/>
          <p:nvPr/>
        </p:nvSpPr>
        <p:spPr>
          <a:xfrm>
            <a:off x="4071825" y="349165"/>
            <a:ext cx="1000350" cy="369332"/>
          </a:xfrm>
          <a:prstGeom prst="rect">
            <a:avLst/>
          </a:prstGeom>
          <a:noFill/>
        </p:spPr>
        <p:txBody>
          <a:bodyPr wrap="square" rtlCol="0">
            <a:spAutoFit/>
          </a:bodyPr>
          <a:lstStyle/>
          <a:p>
            <a:r>
              <a:rPr lang="es-MX" dirty="0" smtClean="0">
                <a:solidFill>
                  <a:srgbClr val="002060"/>
                </a:solidFill>
              </a:rPr>
              <a:t>Caso 7:</a:t>
            </a:r>
            <a:endParaRPr lang="es-MX" dirty="0">
              <a:solidFill>
                <a:srgbClr val="002060"/>
              </a:solidFill>
            </a:endParaRPr>
          </a:p>
        </p:txBody>
      </p:sp>
      <p:sp>
        <p:nvSpPr>
          <p:cNvPr id="10" name="9 CuadroTexto"/>
          <p:cNvSpPr txBox="1"/>
          <p:nvPr/>
        </p:nvSpPr>
        <p:spPr>
          <a:xfrm>
            <a:off x="4071825" y="2303201"/>
            <a:ext cx="1000350" cy="369332"/>
          </a:xfrm>
          <a:prstGeom prst="rect">
            <a:avLst/>
          </a:prstGeom>
          <a:noFill/>
        </p:spPr>
        <p:txBody>
          <a:bodyPr wrap="square" rtlCol="0">
            <a:spAutoFit/>
          </a:bodyPr>
          <a:lstStyle/>
          <a:p>
            <a:r>
              <a:rPr lang="es-MX" dirty="0" smtClean="0">
                <a:solidFill>
                  <a:srgbClr val="002060"/>
                </a:solidFill>
              </a:rPr>
              <a:t>Caso 8:</a:t>
            </a:r>
            <a:endParaRPr lang="es-MX" dirty="0">
              <a:solidFill>
                <a:srgbClr val="002060"/>
              </a:solidFill>
            </a:endParaRPr>
          </a:p>
        </p:txBody>
      </p:sp>
      <p:sp>
        <p:nvSpPr>
          <p:cNvPr id="11" name="10 CuadroTexto"/>
          <p:cNvSpPr txBox="1"/>
          <p:nvPr/>
        </p:nvSpPr>
        <p:spPr>
          <a:xfrm>
            <a:off x="4071825" y="4340230"/>
            <a:ext cx="1000350" cy="369332"/>
          </a:xfrm>
          <a:prstGeom prst="rect">
            <a:avLst/>
          </a:prstGeom>
          <a:noFill/>
        </p:spPr>
        <p:txBody>
          <a:bodyPr wrap="square" rtlCol="0">
            <a:spAutoFit/>
          </a:bodyPr>
          <a:lstStyle/>
          <a:p>
            <a:r>
              <a:rPr lang="es-MX" dirty="0" smtClean="0">
                <a:solidFill>
                  <a:srgbClr val="002060"/>
                </a:solidFill>
              </a:rPr>
              <a:t>Caso 9:</a:t>
            </a:r>
            <a:endParaRPr lang="es-MX" dirty="0">
              <a:solidFill>
                <a:srgbClr val="002060"/>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539552" y="1359634"/>
            <a:ext cx="8064896" cy="1569660"/>
          </a:xfrm>
          <a:prstGeom prst="rect">
            <a:avLst/>
          </a:prstGeom>
          <a:noFill/>
        </p:spPr>
        <p:txBody>
          <a:bodyPr wrap="square" rtlCol="0">
            <a:spAutoFit/>
          </a:bodyPr>
          <a:lstStyle/>
          <a:p>
            <a:pPr lvl="1"/>
            <a:r>
              <a:rPr lang="es-ES" sz="2400" dirty="0" smtClean="0">
                <a:solidFill>
                  <a:srgbClr val="00B050"/>
                </a:solidFill>
              </a:rPr>
              <a:t>IMC = P (kg) / T   (m)</a:t>
            </a:r>
          </a:p>
          <a:p>
            <a:pPr lvl="1"/>
            <a:endParaRPr lang="es-ES" sz="2400" dirty="0" smtClean="0">
              <a:solidFill>
                <a:srgbClr val="00B050"/>
              </a:solidFill>
            </a:endParaRPr>
          </a:p>
          <a:p>
            <a:pPr lvl="1"/>
            <a:r>
              <a:rPr lang="es-ES" sz="2400" dirty="0" smtClean="0">
                <a:solidFill>
                  <a:srgbClr val="00B050"/>
                </a:solidFill>
              </a:rPr>
              <a:t>Evaluación del IMC de acuerdo al dato </a:t>
            </a:r>
            <a:r>
              <a:rPr lang="es-ES" sz="2400" dirty="0" err="1" smtClean="0">
                <a:solidFill>
                  <a:srgbClr val="00B050"/>
                </a:solidFill>
              </a:rPr>
              <a:t>percentilar</a:t>
            </a:r>
            <a:r>
              <a:rPr lang="es-ES" sz="2400" dirty="0" smtClean="0">
                <a:solidFill>
                  <a:srgbClr val="00B050"/>
                </a:solidFill>
              </a:rPr>
              <a:t> en que se ubica:</a:t>
            </a:r>
          </a:p>
        </p:txBody>
      </p:sp>
      <p:sp>
        <p:nvSpPr>
          <p:cNvPr id="4" name="3 Rectángulo"/>
          <p:cNvSpPr/>
          <p:nvPr/>
        </p:nvSpPr>
        <p:spPr>
          <a:xfrm>
            <a:off x="323948" y="567541"/>
            <a:ext cx="1988045" cy="584775"/>
          </a:xfrm>
          <a:prstGeom prst="rect">
            <a:avLst/>
          </a:prstGeom>
        </p:spPr>
        <p:txBody>
          <a:bodyPr wrap="none">
            <a:spAutoFit/>
          </a:bodyPr>
          <a:lstStyle/>
          <a:p>
            <a:r>
              <a:rPr lang="es-ES" sz="3200" dirty="0" smtClean="0">
                <a:solidFill>
                  <a:srgbClr val="00B050"/>
                </a:solidFill>
                <a:latin typeface="Tahoma" pitchFamily="34" charset="0"/>
                <a:cs typeface="Tahoma" pitchFamily="34" charset="0"/>
              </a:rPr>
              <a:t>IMC niños</a:t>
            </a:r>
            <a:endParaRPr lang="es-ES" sz="3200" dirty="0">
              <a:solidFill>
                <a:srgbClr val="00B050"/>
              </a:solidFill>
              <a:latin typeface="Tahoma" pitchFamily="34" charset="0"/>
              <a:cs typeface="Tahoma" pitchFamily="34" charset="0"/>
            </a:endParaRPr>
          </a:p>
        </p:txBody>
      </p:sp>
      <p:sp>
        <p:nvSpPr>
          <p:cNvPr id="5" name="4 Rectángulo"/>
          <p:cNvSpPr/>
          <p:nvPr/>
        </p:nvSpPr>
        <p:spPr>
          <a:xfrm>
            <a:off x="2884476" y="1297092"/>
            <a:ext cx="301686" cy="369332"/>
          </a:xfrm>
          <a:prstGeom prst="rect">
            <a:avLst/>
          </a:prstGeom>
        </p:spPr>
        <p:txBody>
          <a:bodyPr wrap="none">
            <a:spAutoFit/>
          </a:bodyPr>
          <a:lstStyle/>
          <a:p>
            <a:r>
              <a:rPr lang="es-ES" dirty="0" smtClean="0">
                <a:solidFill>
                  <a:srgbClr val="00B050"/>
                </a:solidFill>
              </a:rPr>
              <a:t>2</a:t>
            </a:r>
            <a:endParaRPr lang="es-MX" dirty="0">
              <a:solidFill>
                <a:srgbClr val="00B050"/>
              </a:solidFill>
            </a:endParaRPr>
          </a:p>
        </p:txBody>
      </p:sp>
      <p:graphicFrame>
        <p:nvGraphicFramePr>
          <p:cNvPr id="6" name="5 Tabla"/>
          <p:cNvGraphicFramePr>
            <a:graphicFrameLocks noGrp="1"/>
          </p:cNvGraphicFramePr>
          <p:nvPr>
            <p:extLst>
              <p:ext uri="{D42A27DB-BD31-4B8C-83A1-F6EECF244321}">
                <p14:modId xmlns:p14="http://schemas.microsoft.com/office/powerpoint/2010/main" xmlns="" val="1133907644"/>
              </p:ext>
            </p:extLst>
          </p:nvPr>
        </p:nvGraphicFramePr>
        <p:xfrm>
          <a:off x="2447764" y="3061450"/>
          <a:ext cx="4248472" cy="2931160"/>
        </p:xfrm>
        <a:graphic>
          <a:graphicData uri="http://schemas.openxmlformats.org/drawingml/2006/table">
            <a:tbl>
              <a:tblPr firstRow="1" bandRow="1">
                <a:tableStyleId>{69C7853C-536D-4A76-A0AE-DD22124D55A5}</a:tableStyleId>
              </a:tblPr>
              <a:tblGrid>
                <a:gridCol w="1409723"/>
                <a:gridCol w="2838749"/>
              </a:tblGrid>
              <a:tr h="640080">
                <a:tc>
                  <a:txBody>
                    <a:bodyPr/>
                    <a:lstStyle/>
                    <a:p>
                      <a:r>
                        <a:rPr lang="es-MX" sz="1800" dirty="0" smtClean="0"/>
                        <a:t>Percentil </a:t>
                      </a:r>
                      <a:endParaRPr lang="es-MX" sz="1800" dirty="0"/>
                    </a:p>
                  </a:txBody>
                  <a:tcPr>
                    <a:solidFill>
                      <a:schemeClr val="accent3">
                        <a:lumMod val="50000"/>
                      </a:schemeClr>
                    </a:solidFill>
                  </a:tcPr>
                </a:tc>
                <a:tc>
                  <a:txBody>
                    <a:bodyPr/>
                    <a:lstStyle/>
                    <a:p>
                      <a:r>
                        <a:rPr lang="es-MX" sz="1800" smtClean="0"/>
                        <a:t>Interpretación</a:t>
                      </a:r>
                      <a:endParaRPr lang="es-MX" sz="1800"/>
                    </a:p>
                  </a:txBody>
                  <a:tcPr>
                    <a:solidFill>
                      <a:schemeClr val="accent3">
                        <a:lumMod val="50000"/>
                      </a:schemeClr>
                    </a:solidFill>
                  </a:tcPr>
                </a:tc>
              </a:tr>
              <a:tr h="640080">
                <a:tc>
                  <a:txBody>
                    <a:bodyPr/>
                    <a:lstStyle/>
                    <a:p>
                      <a:r>
                        <a:rPr lang="es-MX" sz="1800" smtClean="0"/>
                        <a:t>&lt; 5</a:t>
                      </a:r>
                      <a:endParaRPr lang="es-MX" sz="1800"/>
                    </a:p>
                  </a:txBody>
                  <a:tcPr/>
                </a:tc>
                <a:tc>
                  <a:txBody>
                    <a:bodyPr/>
                    <a:lstStyle/>
                    <a:p>
                      <a:r>
                        <a:rPr lang="es-MX" sz="1800" smtClean="0"/>
                        <a:t>bajo peso</a:t>
                      </a:r>
                      <a:r>
                        <a:rPr lang="es-MX" sz="1800" baseline="0" smtClean="0"/>
                        <a:t> – desnutrición</a:t>
                      </a:r>
                      <a:endParaRPr lang="es-MX" sz="1800"/>
                    </a:p>
                  </a:txBody>
                  <a:tcPr/>
                </a:tc>
              </a:tr>
              <a:tr h="640080">
                <a:tc>
                  <a:txBody>
                    <a:bodyPr/>
                    <a:lstStyle/>
                    <a:p>
                      <a:r>
                        <a:rPr lang="es-MX" sz="1800" smtClean="0"/>
                        <a:t>&gt; = 5 -</a:t>
                      </a:r>
                      <a:r>
                        <a:rPr lang="es-MX" sz="1800" baseline="0" smtClean="0"/>
                        <a:t> &lt; 85</a:t>
                      </a:r>
                      <a:endParaRPr lang="es-MX" sz="1800"/>
                    </a:p>
                  </a:txBody>
                  <a:tcPr/>
                </a:tc>
                <a:tc>
                  <a:txBody>
                    <a:bodyPr/>
                    <a:lstStyle/>
                    <a:p>
                      <a:r>
                        <a:rPr lang="es-MX" sz="1800" smtClean="0"/>
                        <a:t>nL</a:t>
                      </a:r>
                      <a:endParaRPr lang="es-MX" sz="1800"/>
                    </a:p>
                  </a:txBody>
                  <a:tcPr/>
                </a:tc>
              </a:tr>
              <a:tr h="640080">
                <a:tc>
                  <a:txBody>
                    <a:bodyPr/>
                    <a:lstStyle/>
                    <a:p>
                      <a:r>
                        <a:rPr lang="es-MX" sz="1800" smtClean="0"/>
                        <a:t>&gt; = 85 -</a:t>
                      </a:r>
                      <a:r>
                        <a:rPr lang="es-MX" sz="1800" baseline="0" smtClean="0"/>
                        <a:t> &lt; 95</a:t>
                      </a:r>
                      <a:endParaRPr lang="es-MX" sz="1800"/>
                    </a:p>
                  </a:txBody>
                  <a:tcPr/>
                </a:tc>
                <a:tc>
                  <a:txBody>
                    <a:bodyPr/>
                    <a:lstStyle/>
                    <a:p>
                      <a:r>
                        <a:rPr lang="es-MX" sz="1800" smtClean="0"/>
                        <a:t>riesgo de</a:t>
                      </a:r>
                      <a:r>
                        <a:rPr lang="es-MX" sz="1800" baseline="0" smtClean="0"/>
                        <a:t> obesidad</a:t>
                      </a:r>
                      <a:endParaRPr lang="es-MX" sz="1800"/>
                    </a:p>
                  </a:txBody>
                  <a:tcPr/>
                </a:tc>
              </a:tr>
              <a:tr h="370840">
                <a:tc>
                  <a:txBody>
                    <a:bodyPr/>
                    <a:lstStyle/>
                    <a:p>
                      <a:r>
                        <a:rPr lang="es-MX" sz="1800" smtClean="0"/>
                        <a:t>&gt; = 95</a:t>
                      </a:r>
                      <a:endParaRPr lang="es-MX" sz="1800"/>
                    </a:p>
                  </a:txBody>
                  <a:tcPr/>
                </a:tc>
                <a:tc>
                  <a:txBody>
                    <a:bodyPr/>
                    <a:lstStyle/>
                    <a:p>
                      <a:r>
                        <a:rPr lang="es-MX" sz="1800" dirty="0" smtClean="0"/>
                        <a:t>obesidad</a:t>
                      </a:r>
                      <a:endParaRPr lang="es-MX" sz="1800" dirty="0"/>
                    </a:p>
                  </a:txBody>
                  <a:tcPr/>
                </a:tc>
              </a:tr>
            </a:tbl>
          </a:graphicData>
        </a:graphic>
      </p:graphicFrame>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187624" y="1831520"/>
            <a:ext cx="6264696" cy="461665"/>
          </a:xfrm>
          <a:prstGeom prst="rect">
            <a:avLst/>
          </a:prstGeom>
          <a:noFill/>
        </p:spPr>
        <p:txBody>
          <a:bodyPr wrap="square" rtlCol="0">
            <a:spAutoFit/>
          </a:bodyPr>
          <a:lstStyle/>
          <a:p>
            <a:pPr>
              <a:buFont typeface="Arial" pitchFamily="34" charset="0"/>
              <a:buChar char="•"/>
            </a:pPr>
            <a:r>
              <a:rPr lang="es-ES" sz="2400" dirty="0" smtClean="0">
                <a:solidFill>
                  <a:srgbClr val="002060"/>
                </a:solidFill>
              </a:rPr>
              <a:t> Útil de 0 a 36 meses de edad</a:t>
            </a:r>
          </a:p>
        </p:txBody>
      </p:sp>
      <p:sp>
        <p:nvSpPr>
          <p:cNvPr id="4" name="3 Rectángulo"/>
          <p:cNvSpPr/>
          <p:nvPr/>
        </p:nvSpPr>
        <p:spPr>
          <a:xfrm>
            <a:off x="395537" y="895415"/>
            <a:ext cx="4281941" cy="523220"/>
          </a:xfrm>
          <a:prstGeom prst="rect">
            <a:avLst/>
          </a:prstGeom>
        </p:spPr>
        <p:txBody>
          <a:bodyPr wrap="none">
            <a:spAutoFit/>
          </a:bodyPr>
          <a:lstStyle/>
          <a:p>
            <a:r>
              <a:rPr lang="es-ES" sz="2800" b="1" dirty="0" smtClean="0">
                <a:solidFill>
                  <a:srgbClr val="FF0066"/>
                </a:solidFill>
                <a:latin typeface="Tahoma" pitchFamily="34" charset="0"/>
                <a:cs typeface="Tahoma" pitchFamily="34" charset="0"/>
              </a:rPr>
              <a:t>Circunferencia cefálica</a:t>
            </a:r>
            <a:endParaRPr lang="es-ES" sz="2800" b="1" dirty="0">
              <a:solidFill>
                <a:srgbClr val="FF0066"/>
              </a:solidFill>
              <a:latin typeface="Tahoma" pitchFamily="34" charset="0"/>
              <a:cs typeface="Tahom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3590060034"/>
              </p:ext>
            </p:extLst>
          </p:nvPr>
        </p:nvGraphicFramePr>
        <p:xfrm>
          <a:off x="1907704" y="2587828"/>
          <a:ext cx="6048672" cy="2136604"/>
        </p:xfrm>
        <a:graphic>
          <a:graphicData uri="http://schemas.openxmlformats.org/drawingml/2006/table">
            <a:tbl>
              <a:tblPr firstRow="1" bandRow="1">
                <a:tableStyleId>{284E427A-3D55-4303-BF80-6455036E1DE7}</a:tableStyleId>
              </a:tblPr>
              <a:tblGrid>
                <a:gridCol w="2007064"/>
                <a:gridCol w="4041608"/>
              </a:tblGrid>
              <a:tr h="584434">
                <a:tc>
                  <a:txBody>
                    <a:bodyPr/>
                    <a:lstStyle/>
                    <a:p>
                      <a:r>
                        <a:rPr lang="es-MX" sz="2400" dirty="0" smtClean="0"/>
                        <a:t>Percentil </a:t>
                      </a:r>
                      <a:endParaRPr lang="es-MX" sz="2400" dirty="0"/>
                    </a:p>
                  </a:txBody>
                  <a:tcPr/>
                </a:tc>
                <a:tc>
                  <a:txBody>
                    <a:bodyPr/>
                    <a:lstStyle/>
                    <a:p>
                      <a:r>
                        <a:rPr lang="es-MX" sz="2400" smtClean="0"/>
                        <a:t>Interpretación</a:t>
                      </a:r>
                      <a:endParaRPr lang="es-MX" sz="2400"/>
                    </a:p>
                  </a:txBody>
                  <a:tcPr/>
                </a:tc>
              </a:tr>
              <a:tr h="514818">
                <a:tc>
                  <a:txBody>
                    <a:bodyPr/>
                    <a:lstStyle/>
                    <a:p>
                      <a:r>
                        <a:rPr lang="es-MX" sz="2400" smtClean="0"/>
                        <a:t>&lt; 5</a:t>
                      </a:r>
                      <a:endParaRPr lang="es-MX" sz="2400"/>
                    </a:p>
                  </a:txBody>
                  <a:tcPr/>
                </a:tc>
                <a:tc>
                  <a:txBody>
                    <a:bodyPr/>
                    <a:lstStyle/>
                    <a:p>
                      <a:r>
                        <a:rPr lang="es-MX" sz="2400" smtClean="0"/>
                        <a:t>riesgo de salud o de</a:t>
                      </a:r>
                      <a:r>
                        <a:rPr lang="es-MX" sz="2400" baseline="0" smtClean="0"/>
                        <a:t> desarrollo</a:t>
                      </a:r>
                      <a:endParaRPr lang="es-MX" sz="2400"/>
                    </a:p>
                  </a:txBody>
                  <a:tcPr/>
                </a:tc>
              </a:tr>
              <a:tr h="426366">
                <a:tc>
                  <a:txBody>
                    <a:bodyPr/>
                    <a:lstStyle/>
                    <a:p>
                      <a:r>
                        <a:rPr lang="es-MX" sz="2400" smtClean="0"/>
                        <a:t> 5 -</a:t>
                      </a:r>
                      <a:r>
                        <a:rPr lang="es-MX" sz="2400" baseline="0" smtClean="0"/>
                        <a:t> 95</a:t>
                      </a:r>
                      <a:endParaRPr lang="es-MX" sz="2400"/>
                    </a:p>
                  </a:txBody>
                  <a:tcPr/>
                </a:tc>
                <a:tc>
                  <a:txBody>
                    <a:bodyPr/>
                    <a:lstStyle/>
                    <a:p>
                      <a:r>
                        <a:rPr lang="es-MX" sz="2400" dirty="0" smtClean="0"/>
                        <a:t>normalidad</a:t>
                      </a:r>
                      <a:endParaRPr lang="es-MX" sz="2400" dirty="0"/>
                    </a:p>
                  </a:txBody>
                  <a:tcPr/>
                </a:tc>
              </a:tr>
              <a:tr h="580152">
                <a:tc>
                  <a:txBody>
                    <a:bodyPr/>
                    <a:lstStyle/>
                    <a:p>
                      <a:pPr>
                        <a:buFont typeface="Wingdings"/>
                        <a:buNone/>
                      </a:pPr>
                      <a:r>
                        <a:rPr lang="es-MX" sz="2400" baseline="0" smtClean="0"/>
                        <a:t>&gt; 95</a:t>
                      </a:r>
                      <a:endParaRPr lang="es-MX" sz="2400"/>
                    </a:p>
                  </a:txBody>
                  <a:tcPr/>
                </a:tc>
                <a:tc>
                  <a:txBody>
                    <a:bodyPr/>
                    <a:lstStyle/>
                    <a:p>
                      <a:r>
                        <a:rPr lang="es-MX" sz="2400" dirty="0" smtClean="0"/>
                        <a:t>riesgo de</a:t>
                      </a:r>
                      <a:r>
                        <a:rPr lang="es-MX" sz="2400" baseline="0" dirty="0" smtClean="0"/>
                        <a:t> salud o de desarrollo</a:t>
                      </a:r>
                      <a:endParaRPr lang="es-MX" sz="2400" dirty="0"/>
                    </a:p>
                  </a:txBody>
                  <a:tcPr/>
                </a:tc>
              </a:tr>
            </a:tbl>
          </a:graphicData>
        </a:graphic>
      </p:graphicFrame>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CuadroTexto"/>
          <p:cNvSpPr txBox="1"/>
          <p:nvPr/>
        </p:nvSpPr>
        <p:spPr>
          <a:xfrm>
            <a:off x="1187624" y="2091431"/>
            <a:ext cx="6264696" cy="830997"/>
          </a:xfrm>
          <a:prstGeom prst="rect">
            <a:avLst/>
          </a:prstGeom>
          <a:noFill/>
        </p:spPr>
        <p:txBody>
          <a:bodyPr wrap="square" rtlCol="0">
            <a:spAutoFit/>
          </a:bodyPr>
          <a:lstStyle/>
          <a:p>
            <a:pPr>
              <a:buFont typeface="Arial" pitchFamily="34" charset="0"/>
              <a:buChar char="•"/>
            </a:pPr>
            <a:r>
              <a:rPr lang="es-ES" sz="2400" smtClean="0">
                <a:solidFill>
                  <a:srgbClr val="CC9900"/>
                </a:solidFill>
              </a:rPr>
              <a:t> útil para detectar desnutrición en trabajo  comunitario de campo </a:t>
            </a:r>
            <a:endParaRPr lang="es-ES" sz="2400" dirty="0" smtClean="0">
              <a:solidFill>
                <a:srgbClr val="CC9900"/>
              </a:solidFill>
            </a:endParaRPr>
          </a:p>
        </p:txBody>
      </p:sp>
      <p:sp>
        <p:nvSpPr>
          <p:cNvPr id="4" name="3 Rectángulo"/>
          <p:cNvSpPr/>
          <p:nvPr/>
        </p:nvSpPr>
        <p:spPr>
          <a:xfrm>
            <a:off x="395536" y="1155326"/>
            <a:ext cx="5602816" cy="523220"/>
          </a:xfrm>
          <a:prstGeom prst="rect">
            <a:avLst/>
          </a:prstGeom>
        </p:spPr>
        <p:txBody>
          <a:bodyPr wrap="none">
            <a:spAutoFit/>
          </a:bodyPr>
          <a:lstStyle/>
          <a:p>
            <a:r>
              <a:rPr lang="es-ES" sz="2800" b="1" smtClean="0">
                <a:solidFill>
                  <a:srgbClr val="CC9900"/>
                </a:solidFill>
                <a:latin typeface="Tahoma" pitchFamily="34" charset="0"/>
                <a:cs typeface="Tahoma" pitchFamily="34" charset="0"/>
              </a:rPr>
              <a:t>Circunferencia media braquial</a:t>
            </a:r>
            <a:endParaRPr lang="es-ES" sz="2800" b="1" dirty="0">
              <a:solidFill>
                <a:srgbClr val="CC9900"/>
              </a:solidFill>
              <a:latin typeface="Tahoma" pitchFamily="34" charset="0"/>
              <a:cs typeface="Tahom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1480479203"/>
              </p:ext>
            </p:extLst>
          </p:nvPr>
        </p:nvGraphicFramePr>
        <p:xfrm>
          <a:off x="432048" y="3383414"/>
          <a:ext cx="8460432" cy="1874033"/>
        </p:xfrm>
        <a:graphic>
          <a:graphicData uri="http://schemas.openxmlformats.org/drawingml/2006/table">
            <a:tbl>
              <a:tblPr firstRow="1" bandRow="1">
                <a:tableStyleId>{08FB837D-C827-4EFA-A057-4D05807E0F7C}</a:tableStyleId>
              </a:tblPr>
              <a:tblGrid>
                <a:gridCol w="2807332"/>
                <a:gridCol w="5653100"/>
              </a:tblGrid>
              <a:tr h="463101">
                <a:tc>
                  <a:txBody>
                    <a:bodyPr/>
                    <a:lstStyle/>
                    <a:p>
                      <a:r>
                        <a:rPr lang="es-MX" sz="2400" dirty="0" smtClean="0">
                          <a:solidFill>
                            <a:schemeClr val="tx1"/>
                          </a:solidFill>
                        </a:rPr>
                        <a:t>Percentil </a:t>
                      </a:r>
                      <a:endParaRPr lang="es-MX" sz="2400" dirty="0">
                        <a:solidFill>
                          <a:schemeClr val="tx1"/>
                        </a:solidFill>
                      </a:endParaRPr>
                    </a:p>
                  </a:txBody>
                  <a:tcPr>
                    <a:solidFill>
                      <a:srgbClr val="CC9900"/>
                    </a:solidFill>
                  </a:tcPr>
                </a:tc>
                <a:tc>
                  <a:txBody>
                    <a:bodyPr/>
                    <a:lstStyle/>
                    <a:p>
                      <a:r>
                        <a:rPr lang="es-MX" sz="2400" smtClean="0">
                          <a:solidFill>
                            <a:schemeClr val="tx1"/>
                          </a:solidFill>
                        </a:rPr>
                        <a:t>Interpretación</a:t>
                      </a:r>
                      <a:endParaRPr lang="es-MX" sz="2400">
                        <a:solidFill>
                          <a:schemeClr val="tx1"/>
                        </a:solidFill>
                      </a:endParaRPr>
                    </a:p>
                  </a:txBody>
                  <a:tcPr>
                    <a:solidFill>
                      <a:srgbClr val="CC9900"/>
                    </a:solidFill>
                  </a:tcPr>
                </a:tc>
              </a:tr>
              <a:tr h="463101">
                <a:tc>
                  <a:txBody>
                    <a:bodyPr/>
                    <a:lstStyle/>
                    <a:p>
                      <a:r>
                        <a:rPr lang="es-MX" sz="2400" smtClean="0"/>
                        <a:t>&lt; 5</a:t>
                      </a:r>
                      <a:endParaRPr lang="es-MX" sz="2400"/>
                    </a:p>
                  </a:txBody>
                  <a:tcPr/>
                </a:tc>
                <a:tc>
                  <a:txBody>
                    <a:bodyPr/>
                    <a:lstStyle/>
                    <a:p>
                      <a:r>
                        <a:rPr lang="es-MX" sz="2400" smtClean="0"/>
                        <a:t>riesgo de desnutrición</a:t>
                      </a:r>
                      <a:endParaRPr lang="es-MX" sz="2400"/>
                    </a:p>
                  </a:txBody>
                  <a:tcPr/>
                </a:tc>
              </a:tr>
              <a:tr h="463101">
                <a:tc>
                  <a:txBody>
                    <a:bodyPr/>
                    <a:lstStyle/>
                    <a:p>
                      <a:r>
                        <a:rPr lang="es-MX" sz="2400" smtClean="0"/>
                        <a:t> 5 -</a:t>
                      </a:r>
                      <a:r>
                        <a:rPr lang="es-MX" sz="2400" baseline="0" smtClean="0"/>
                        <a:t> 95</a:t>
                      </a:r>
                      <a:endParaRPr lang="es-MX" sz="2400"/>
                    </a:p>
                  </a:txBody>
                  <a:tcPr/>
                </a:tc>
                <a:tc>
                  <a:txBody>
                    <a:bodyPr/>
                    <a:lstStyle/>
                    <a:p>
                      <a:r>
                        <a:rPr lang="es-MX" sz="2400" dirty="0" smtClean="0"/>
                        <a:t>normalidad</a:t>
                      </a:r>
                      <a:endParaRPr lang="es-MX" sz="2400" dirty="0"/>
                    </a:p>
                  </a:txBody>
                  <a:tcPr/>
                </a:tc>
              </a:tr>
              <a:tr h="484730">
                <a:tc>
                  <a:txBody>
                    <a:bodyPr/>
                    <a:lstStyle/>
                    <a:p>
                      <a:pPr>
                        <a:buFont typeface="Wingdings"/>
                        <a:buNone/>
                      </a:pPr>
                      <a:r>
                        <a:rPr lang="es-MX" sz="2400" baseline="0" smtClean="0"/>
                        <a:t>&gt; 95</a:t>
                      </a:r>
                      <a:endParaRPr lang="es-MX" sz="2400"/>
                    </a:p>
                  </a:txBody>
                  <a:tcPr/>
                </a:tc>
                <a:tc>
                  <a:txBody>
                    <a:bodyPr/>
                    <a:lstStyle/>
                    <a:p>
                      <a:r>
                        <a:rPr lang="es-MX" sz="2400" dirty="0" smtClean="0"/>
                        <a:t>riesgo de</a:t>
                      </a:r>
                      <a:r>
                        <a:rPr lang="es-MX" sz="2400" baseline="0" dirty="0" smtClean="0"/>
                        <a:t> obesidad o hipertrofia muscular</a:t>
                      </a:r>
                      <a:endParaRPr lang="es-MX" sz="2400" dirty="0"/>
                    </a:p>
                  </a:txBody>
                  <a:tcPr/>
                </a:tc>
              </a:tr>
            </a:tbl>
          </a:graphicData>
        </a:graphic>
      </p:graphicFrame>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67969" y="2265774"/>
            <a:ext cx="4558299" cy="584775"/>
          </a:xfrm>
          <a:prstGeom prst="rect">
            <a:avLst/>
          </a:prstGeom>
          <a:solidFill>
            <a:srgbClr val="FFCC00">
              <a:alpha val="75000"/>
            </a:srgbClr>
          </a:solidFill>
          <a:ln w="9525">
            <a:noFill/>
            <a:miter lim="800000"/>
            <a:headEnd/>
            <a:tailEnd/>
          </a:ln>
          <a:effectLst/>
        </p:spPr>
        <p:txBody>
          <a:bodyPr wrap="none">
            <a:spAutoFit/>
          </a:bodyPr>
          <a:lstStyle/>
          <a:p>
            <a:r>
              <a:rPr lang="es-MX" sz="3200"/>
              <a:t>Una medición incorrecta…</a:t>
            </a:r>
            <a:endParaRPr lang="es-ES" sz="3200"/>
          </a:p>
        </p:txBody>
      </p:sp>
      <p:sp>
        <p:nvSpPr>
          <p:cNvPr id="5" name="Text Box 7"/>
          <p:cNvSpPr txBox="1">
            <a:spLocks noChangeArrowheads="1"/>
          </p:cNvSpPr>
          <p:nvPr/>
        </p:nvSpPr>
        <p:spPr bwMode="auto">
          <a:xfrm>
            <a:off x="3373885" y="3193454"/>
            <a:ext cx="4576894" cy="584775"/>
          </a:xfrm>
          <a:prstGeom prst="rect">
            <a:avLst/>
          </a:prstGeom>
          <a:solidFill>
            <a:srgbClr val="FF9900"/>
          </a:solidFill>
          <a:ln w="9525">
            <a:noFill/>
            <a:miter lim="800000"/>
            <a:headEnd/>
            <a:tailEnd/>
          </a:ln>
          <a:effectLst/>
        </p:spPr>
        <p:txBody>
          <a:bodyPr wrap="none">
            <a:spAutoFit/>
          </a:bodyPr>
          <a:lstStyle/>
          <a:p>
            <a:r>
              <a:rPr lang="es-MX" sz="3200" dirty="0"/>
              <a:t>… es un diagnóstico fallido</a:t>
            </a:r>
            <a:endParaRPr lang="es-ES" sz="3200" dirty="0"/>
          </a:p>
        </p:txBody>
      </p:sp>
      <p:sp>
        <p:nvSpPr>
          <p:cNvPr id="6" name="Rectangle 3"/>
          <p:cNvSpPr txBox="1">
            <a:spLocks noChangeArrowheads="1"/>
          </p:cNvSpPr>
          <p:nvPr/>
        </p:nvSpPr>
        <p:spPr>
          <a:xfrm>
            <a:off x="702248" y="4330611"/>
            <a:ext cx="7772400" cy="150519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s-MX" sz="3200" b="0" i="0" u="none" strike="noStrike" kern="1200" cap="none" spc="0" normalizeH="0" baseline="0" noProof="0" dirty="0" smtClean="0">
                <a:ln>
                  <a:noFill/>
                </a:ln>
                <a:solidFill>
                  <a:srgbClr val="002060"/>
                </a:solidFill>
                <a:effectLst/>
                <a:uLnTx/>
                <a:uFillTx/>
                <a:latin typeface="+mn-lt"/>
                <a:ea typeface="+mn-ea"/>
                <a:cs typeface="+mn-cs"/>
              </a:rPr>
              <a:t>la correcta aplicación de las medidas antropométricas</a:t>
            </a:r>
            <a:r>
              <a:rPr kumimoji="0" lang="es-MX" sz="3200" b="0" i="0" u="none" strike="noStrike" kern="1200" cap="none" spc="0" normalizeH="0" noProof="0" dirty="0" smtClean="0">
                <a:ln>
                  <a:noFill/>
                </a:ln>
                <a:solidFill>
                  <a:srgbClr val="002060"/>
                </a:solidFill>
                <a:effectLst/>
                <a:uLnTx/>
                <a:uFillTx/>
                <a:latin typeface="+mn-lt"/>
                <a:ea typeface="+mn-ea"/>
                <a:cs typeface="+mn-cs"/>
              </a:rPr>
              <a:t> </a:t>
            </a:r>
            <a:r>
              <a:rPr kumimoji="0" lang="es-MX" sz="3200" b="0" i="0" u="none" strike="noStrike" kern="1200" cap="none" spc="0" normalizeH="0" baseline="0" noProof="0" dirty="0" smtClean="0">
                <a:ln>
                  <a:noFill/>
                </a:ln>
                <a:solidFill>
                  <a:srgbClr val="002060"/>
                </a:solidFill>
                <a:effectLst/>
                <a:uLnTx/>
                <a:uFillTx/>
                <a:latin typeface="+mn-lt"/>
                <a:ea typeface="+mn-ea"/>
                <a:cs typeface="+mn-cs"/>
              </a:rPr>
              <a:t>requiere de personal adiestrado</a:t>
            </a:r>
            <a:endParaRPr kumimoji="0" lang="es-ES" sz="2400" b="0" i="0" u="none" strike="noStrike" kern="1200" cap="none" spc="0" normalizeH="0" baseline="0" noProof="0" dirty="0">
              <a:ln>
                <a:noFill/>
              </a:ln>
              <a:solidFill>
                <a:srgbClr val="002060"/>
              </a:solidFill>
              <a:effectLst/>
              <a:uLnTx/>
              <a:uFillTx/>
              <a:latin typeface="+mn-lt"/>
              <a:ea typeface="+mn-ea"/>
              <a:cs typeface="+mn-cs"/>
            </a:endParaRPr>
          </a:p>
        </p:txBody>
      </p:sp>
      <p:sp>
        <p:nvSpPr>
          <p:cNvPr id="7" name="6 Rectángulo"/>
          <p:cNvSpPr/>
          <p:nvPr/>
        </p:nvSpPr>
        <p:spPr>
          <a:xfrm>
            <a:off x="3782689" y="1134857"/>
            <a:ext cx="4675511" cy="923330"/>
          </a:xfrm>
          <a:prstGeom prst="rect">
            <a:avLst/>
          </a:prstGeom>
          <a:noFill/>
        </p:spPr>
        <p:txBody>
          <a:bodyPr wrap="none" lIns="91440" tIns="45720" rIns="91440" bIns="45720">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solidFill>
                    <a:srgbClr val="76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s-ES" sz="5400" b="1" cap="none" spc="0" dirty="0" smtClean="0">
                <a:ln w="11430">
                  <a:solidFill>
                    <a:srgbClr val="76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Precaución!</a:t>
            </a: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Imagen 321"/>
          <p:cNvPicPr>
            <a:picLocks noChangeAspect="1" noChangeArrowheads="1"/>
          </p:cNvPicPr>
          <p:nvPr/>
        </p:nvPicPr>
        <p:blipFill>
          <a:blip r:embed="rId2" cstate="print"/>
          <a:srcRect/>
          <a:stretch>
            <a:fillRect/>
          </a:stretch>
        </p:blipFill>
        <p:spPr bwMode="auto">
          <a:xfrm>
            <a:off x="5720862" y="1516612"/>
            <a:ext cx="2854325" cy="3805238"/>
          </a:xfrm>
          <a:prstGeom prst="rect">
            <a:avLst/>
          </a:prstGeom>
          <a:noFill/>
          <a:ln w="9525">
            <a:solidFill>
              <a:schemeClr val="tx1"/>
            </a:solidFill>
            <a:miter lim="800000"/>
            <a:headEnd/>
            <a:tailEnd/>
          </a:ln>
        </p:spPr>
      </p:pic>
      <p:grpSp>
        <p:nvGrpSpPr>
          <p:cNvPr id="5" name="Group 5"/>
          <p:cNvGrpSpPr>
            <a:grpSpLocks/>
          </p:cNvGrpSpPr>
          <p:nvPr/>
        </p:nvGrpSpPr>
        <p:grpSpPr bwMode="auto">
          <a:xfrm>
            <a:off x="6081226" y="4396337"/>
            <a:ext cx="725487" cy="720725"/>
            <a:chOff x="4454" y="3355"/>
            <a:chExt cx="457" cy="454"/>
          </a:xfrm>
        </p:grpSpPr>
        <p:sp>
          <p:nvSpPr>
            <p:cNvPr id="6" name="Line 6"/>
            <p:cNvSpPr>
              <a:spLocks noChangeShapeType="1"/>
            </p:cNvSpPr>
            <p:nvPr/>
          </p:nvSpPr>
          <p:spPr bwMode="auto">
            <a:xfrm>
              <a:off x="4457" y="3355"/>
              <a:ext cx="454" cy="454"/>
            </a:xfrm>
            <a:prstGeom prst="line">
              <a:avLst/>
            </a:prstGeom>
            <a:noFill/>
            <a:ln w="31750">
              <a:solidFill>
                <a:srgbClr val="FF0000"/>
              </a:solidFill>
              <a:round/>
              <a:headEnd/>
              <a:tailEnd/>
            </a:ln>
            <a:effectLst/>
          </p:spPr>
          <p:txBody>
            <a:bodyPr/>
            <a:lstStyle/>
            <a:p>
              <a:endParaRPr lang="es-MX"/>
            </a:p>
          </p:txBody>
        </p:sp>
        <p:sp>
          <p:nvSpPr>
            <p:cNvPr id="7" name="Line 7"/>
            <p:cNvSpPr>
              <a:spLocks noChangeShapeType="1"/>
            </p:cNvSpPr>
            <p:nvPr/>
          </p:nvSpPr>
          <p:spPr bwMode="auto">
            <a:xfrm flipH="1">
              <a:off x="4454" y="3363"/>
              <a:ext cx="408" cy="409"/>
            </a:xfrm>
            <a:prstGeom prst="line">
              <a:avLst/>
            </a:prstGeom>
            <a:noFill/>
            <a:ln w="31750">
              <a:solidFill>
                <a:srgbClr val="FF0000"/>
              </a:solidFill>
              <a:round/>
              <a:headEnd/>
              <a:tailEnd/>
            </a:ln>
            <a:effectLst/>
          </p:spPr>
          <p:txBody>
            <a:bodyPr/>
            <a:lstStyle/>
            <a:p>
              <a:endParaRPr lang="es-MX"/>
            </a:p>
          </p:txBody>
        </p:sp>
      </p:grpSp>
      <p:sp>
        <p:nvSpPr>
          <p:cNvPr id="12" name="Text Box 21"/>
          <p:cNvSpPr txBox="1">
            <a:spLocks noChangeArrowheads="1"/>
          </p:cNvSpPr>
          <p:nvPr/>
        </p:nvSpPr>
        <p:spPr bwMode="auto">
          <a:xfrm>
            <a:off x="902398" y="930215"/>
            <a:ext cx="724134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MX" b="1" dirty="0" smtClean="0"/>
              <a:t>Errores más comunes durante la medición y con el equipo antropométrico</a:t>
            </a:r>
            <a:endParaRPr lang="es-ES" b="1" dirty="0"/>
          </a:p>
        </p:txBody>
      </p:sp>
      <p:grpSp>
        <p:nvGrpSpPr>
          <p:cNvPr id="8" name="7 Grupo"/>
          <p:cNvGrpSpPr/>
          <p:nvPr/>
        </p:nvGrpSpPr>
        <p:grpSpPr>
          <a:xfrm>
            <a:off x="607525" y="2308775"/>
            <a:ext cx="4656137" cy="3132137"/>
            <a:chOff x="607525" y="2308775"/>
            <a:chExt cx="4656137" cy="3132137"/>
          </a:xfrm>
        </p:grpSpPr>
        <p:pic>
          <p:nvPicPr>
            <p:cNvPr id="3" name="Picture 2" descr="peso%20bebe"/>
            <p:cNvPicPr>
              <a:picLocks noChangeAspect="1" noChangeArrowheads="1"/>
            </p:cNvPicPr>
            <p:nvPr/>
          </p:nvPicPr>
          <p:blipFill>
            <a:blip r:embed="rId3" cstate="print"/>
            <a:srcRect l="23619" t="31493"/>
            <a:stretch>
              <a:fillRect/>
            </a:stretch>
          </p:blipFill>
          <p:spPr bwMode="auto">
            <a:xfrm>
              <a:off x="607525" y="2308775"/>
              <a:ext cx="4656137" cy="3132137"/>
            </a:xfrm>
            <a:prstGeom prst="rect">
              <a:avLst/>
            </a:prstGeom>
            <a:noFill/>
          </p:spPr>
        </p:pic>
        <p:sp>
          <p:nvSpPr>
            <p:cNvPr id="2" name="1 Elipse"/>
            <p:cNvSpPr/>
            <p:nvPr/>
          </p:nvSpPr>
          <p:spPr>
            <a:xfrm>
              <a:off x="1213946" y="3291519"/>
              <a:ext cx="646386" cy="5833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9" name="Group 12"/>
          <p:cNvGrpSpPr>
            <a:grpSpLocks/>
          </p:cNvGrpSpPr>
          <p:nvPr/>
        </p:nvGrpSpPr>
        <p:grpSpPr bwMode="auto">
          <a:xfrm>
            <a:off x="4063511" y="4396337"/>
            <a:ext cx="725488" cy="720725"/>
            <a:chOff x="4454" y="3355"/>
            <a:chExt cx="457" cy="454"/>
          </a:xfrm>
        </p:grpSpPr>
        <p:sp>
          <p:nvSpPr>
            <p:cNvPr id="10" name="Line 13"/>
            <p:cNvSpPr>
              <a:spLocks noChangeShapeType="1"/>
            </p:cNvSpPr>
            <p:nvPr/>
          </p:nvSpPr>
          <p:spPr bwMode="auto">
            <a:xfrm>
              <a:off x="4457" y="3355"/>
              <a:ext cx="454" cy="454"/>
            </a:xfrm>
            <a:prstGeom prst="line">
              <a:avLst/>
            </a:prstGeom>
            <a:noFill/>
            <a:ln w="31750">
              <a:solidFill>
                <a:srgbClr val="FF0000"/>
              </a:solidFill>
              <a:round/>
              <a:headEnd/>
              <a:tailEnd/>
            </a:ln>
            <a:effectLst/>
          </p:spPr>
          <p:txBody>
            <a:bodyPr/>
            <a:lstStyle/>
            <a:p>
              <a:endParaRPr lang="es-MX"/>
            </a:p>
          </p:txBody>
        </p:sp>
        <p:sp>
          <p:nvSpPr>
            <p:cNvPr id="11" name="Line 14"/>
            <p:cNvSpPr>
              <a:spLocks noChangeShapeType="1"/>
            </p:cNvSpPr>
            <p:nvPr/>
          </p:nvSpPr>
          <p:spPr bwMode="auto">
            <a:xfrm flipH="1">
              <a:off x="4454" y="3363"/>
              <a:ext cx="408" cy="409"/>
            </a:xfrm>
            <a:prstGeom prst="line">
              <a:avLst/>
            </a:prstGeom>
            <a:noFill/>
            <a:ln w="31750">
              <a:solidFill>
                <a:srgbClr val="FF0000"/>
              </a:solidFill>
              <a:round/>
              <a:headEnd/>
              <a:tailEnd/>
            </a:ln>
            <a:effectLst/>
          </p:spPr>
          <p:txBody>
            <a:bodyPr/>
            <a:lstStyle/>
            <a:p>
              <a:endParaRPr lang="es-MX"/>
            </a:p>
          </p:txBody>
        </p:sp>
      </p:gr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agen 253"/>
          <p:cNvPicPr>
            <a:picLocks noChangeAspect="1" noChangeArrowheads="1"/>
          </p:cNvPicPr>
          <p:nvPr/>
        </p:nvPicPr>
        <p:blipFill>
          <a:blip r:embed="rId2" cstate="print"/>
          <a:srcRect/>
          <a:stretch>
            <a:fillRect/>
          </a:stretch>
        </p:blipFill>
        <p:spPr bwMode="auto">
          <a:xfrm>
            <a:off x="3903955" y="4452268"/>
            <a:ext cx="3197225" cy="2398712"/>
          </a:xfrm>
          <a:prstGeom prst="rect">
            <a:avLst/>
          </a:prstGeom>
          <a:noFill/>
          <a:ln w="9525">
            <a:solidFill>
              <a:schemeClr val="tx1"/>
            </a:solidFill>
            <a:miter lim="800000"/>
            <a:headEnd/>
            <a:tailEnd/>
          </a:ln>
        </p:spPr>
      </p:pic>
      <p:pic>
        <p:nvPicPr>
          <p:cNvPr id="4" name="Picture 3" descr="Imagen 313"/>
          <p:cNvPicPr>
            <a:picLocks noChangeAspect="1" noChangeArrowheads="1"/>
          </p:cNvPicPr>
          <p:nvPr/>
        </p:nvPicPr>
        <p:blipFill>
          <a:blip r:embed="rId3" cstate="print"/>
          <a:srcRect/>
          <a:stretch>
            <a:fillRect/>
          </a:stretch>
        </p:blipFill>
        <p:spPr bwMode="auto">
          <a:xfrm>
            <a:off x="5808191" y="1025966"/>
            <a:ext cx="2051051" cy="2735263"/>
          </a:xfrm>
          <a:prstGeom prst="rect">
            <a:avLst/>
          </a:prstGeom>
          <a:noFill/>
          <a:ln w="9525">
            <a:solidFill>
              <a:schemeClr val="tx1"/>
            </a:solidFill>
            <a:miter lim="800000"/>
            <a:headEnd/>
            <a:tailEnd/>
          </a:ln>
        </p:spPr>
      </p:pic>
      <p:pic>
        <p:nvPicPr>
          <p:cNvPr id="6" name="Picture 5" descr="Imagen 240"/>
          <p:cNvPicPr>
            <a:picLocks noChangeAspect="1" noChangeArrowheads="1"/>
          </p:cNvPicPr>
          <p:nvPr/>
        </p:nvPicPr>
        <p:blipFill>
          <a:blip r:embed="rId4" cstate="print"/>
          <a:srcRect/>
          <a:stretch>
            <a:fillRect/>
          </a:stretch>
        </p:blipFill>
        <p:spPr bwMode="auto">
          <a:xfrm>
            <a:off x="1763714" y="1027113"/>
            <a:ext cx="3579812" cy="2686050"/>
          </a:xfrm>
          <a:prstGeom prst="rect">
            <a:avLst/>
          </a:prstGeom>
          <a:noFill/>
          <a:ln w="9525">
            <a:solidFill>
              <a:schemeClr val="tx1"/>
            </a:solidFill>
            <a:miter lim="800000"/>
            <a:headEnd/>
            <a:tailEnd/>
          </a:ln>
        </p:spPr>
      </p:pic>
      <p:grpSp>
        <p:nvGrpSpPr>
          <p:cNvPr id="7" name="Group 6"/>
          <p:cNvGrpSpPr>
            <a:grpSpLocks/>
          </p:cNvGrpSpPr>
          <p:nvPr/>
        </p:nvGrpSpPr>
        <p:grpSpPr bwMode="auto">
          <a:xfrm>
            <a:off x="5986465" y="2708276"/>
            <a:ext cx="725487" cy="720725"/>
            <a:chOff x="4454" y="3355"/>
            <a:chExt cx="457" cy="454"/>
          </a:xfrm>
        </p:grpSpPr>
        <p:sp>
          <p:nvSpPr>
            <p:cNvPr id="8" name="Line 7"/>
            <p:cNvSpPr>
              <a:spLocks noChangeShapeType="1"/>
            </p:cNvSpPr>
            <p:nvPr/>
          </p:nvSpPr>
          <p:spPr bwMode="auto">
            <a:xfrm>
              <a:off x="4457" y="3355"/>
              <a:ext cx="454" cy="454"/>
            </a:xfrm>
            <a:prstGeom prst="line">
              <a:avLst/>
            </a:prstGeom>
            <a:noFill/>
            <a:ln w="31750">
              <a:solidFill>
                <a:srgbClr val="FF0000"/>
              </a:solidFill>
              <a:round/>
              <a:headEnd/>
              <a:tailEnd/>
            </a:ln>
            <a:effectLst/>
          </p:spPr>
          <p:txBody>
            <a:bodyPr/>
            <a:lstStyle/>
            <a:p>
              <a:endParaRPr lang="es-MX"/>
            </a:p>
          </p:txBody>
        </p:sp>
        <p:sp>
          <p:nvSpPr>
            <p:cNvPr id="9" name="Line 8"/>
            <p:cNvSpPr>
              <a:spLocks noChangeShapeType="1"/>
            </p:cNvSpPr>
            <p:nvPr/>
          </p:nvSpPr>
          <p:spPr bwMode="auto">
            <a:xfrm flipH="1">
              <a:off x="4454" y="3363"/>
              <a:ext cx="408" cy="409"/>
            </a:xfrm>
            <a:prstGeom prst="line">
              <a:avLst/>
            </a:prstGeom>
            <a:noFill/>
            <a:ln w="31750">
              <a:solidFill>
                <a:srgbClr val="FF0000"/>
              </a:solidFill>
              <a:round/>
              <a:headEnd/>
              <a:tailEnd/>
            </a:ln>
            <a:effectLst/>
          </p:spPr>
          <p:txBody>
            <a:bodyPr/>
            <a:lstStyle/>
            <a:p>
              <a:endParaRPr lang="es-MX"/>
            </a:p>
          </p:txBody>
        </p:sp>
      </p:grpSp>
      <p:grpSp>
        <p:nvGrpSpPr>
          <p:cNvPr id="10" name="Group 9"/>
          <p:cNvGrpSpPr>
            <a:grpSpLocks/>
          </p:cNvGrpSpPr>
          <p:nvPr/>
        </p:nvGrpSpPr>
        <p:grpSpPr bwMode="auto">
          <a:xfrm>
            <a:off x="1979614" y="2636839"/>
            <a:ext cx="725487" cy="720725"/>
            <a:chOff x="4454" y="3355"/>
            <a:chExt cx="457" cy="454"/>
          </a:xfrm>
        </p:grpSpPr>
        <p:sp>
          <p:nvSpPr>
            <p:cNvPr id="11" name="Line 10"/>
            <p:cNvSpPr>
              <a:spLocks noChangeShapeType="1"/>
            </p:cNvSpPr>
            <p:nvPr/>
          </p:nvSpPr>
          <p:spPr bwMode="auto">
            <a:xfrm>
              <a:off x="4457" y="3355"/>
              <a:ext cx="454" cy="454"/>
            </a:xfrm>
            <a:prstGeom prst="line">
              <a:avLst/>
            </a:prstGeom>
            <a:noFill/>
            <a:ln w="31750">
              <a:solidFill>
                <a:srgbClr val="FF0000"/>
              </a:solidFill>
              <a:round/>
              <a:headEnd/>
              <a:tailEnd/>
            </a:ln>
            <a:effectLst/>
          </p:spPr>
          <p:txBody>
            <a:bodyPr/>
            <a:lstStyle/>
            <a:p>
              <a:endParaRPr lang="es-MX"/>
            </a:p>
          </p:txBody>
        </p:sp>
        <p:sp>
          <p:nvSpPr>
            <p:cNvPr id="12" name="Line 11"/>
            <p:cNvSpPr>
              <a:spLocks noChangeShapeType="1"/>
            </p:cNvSpPr>
            <p:nvPr/>
          </p:nvSpPr>
          <p:spPr bwMode="auto">
            <a:xfrm flipH="1">
              <a:off x="4454" y="3363"/>
              <a:ext cx="408" cy="409"/>
            </a:xfrm>
            <a:prstGeom prst="line">
              <a:avLst/>
            </a:prstGeom>
            <a:noFill/>
            <a:ln w="31750">
              <a:solidFill>
                <a:srgbClr val="FF0000"/>
              </a:solidFill>
              <a:round/>
              <a:headEnd/>
              <a:tailEnd/>
            </a:ln>
            <a:effectLst/>
          </p:spPr>
          <p:txBody>
            <a:bodyPr/>
            <a:lstStyle/>
            <a:p>
              <a:endParaRPr lang="es-MX"/>
            </a:p>
          </p:txBody>
        </p:sp>
      </p:grpSp>
      <p:grpSp>
        <p:nvGrpSpPr>
          <p:cNvPr id="13" name="Group 15"/>
          <p:cNvGrpSpPr>
            <a:grpSpLocks/>
          </p:cNvGrpSpPr>
          <p:nvPr/>
        </p:nvGrpSpPr>
        <p:grpSpPr bwMode="auto">
          <a:xfrm>
            <a:off x="6383066" y="6392599"/>
            <a:ext cx="503237" cy="360363"/>
            <a:chOff x="4604" y="618"/>
            <a:chExt cx="317" cy="227"/>
          </a:xfrm>
        </p:grpSpPr>
        <p:sp>
          <p:nvSpPr>
            <p:cNvPr id="14" name="Line 16"/>
            <p:cNvSpPr>
              <a:spLocks noChangeShapeType="1"/>
            </p:cNvSpPr>
            <p:nvPr/>
          </p:nvSpPr>
          <p:spPr bwMode="auto">
            <a:xfrm>
              <a:off x="4604" y="754"/>
              <a:ext cx="90" cy="91"/>
            </a:xfrm>
            <a:prstGeom prst="line">
              <a:avLst/>
            </a:prstGeom>
            <a:noFill/>
            <a:ln w="31750">
              <a:solidFill>
                <a:srgbClr val="99CC00"/>
              </a:solidFill>
              <a:round/>
              <a:headEnd/>
              <a:tailEnd/>
            </a:ln>
            <a:effectLst/>
          </p:spPr>
          <p:txBody>
            <a:bodyPr/>
            <a:lstStyle/>
            <a:p>
              <a:endParaRPr lang="es-MX"/>
            </a:p>
          </p:txBody>
        </p:sp>
        <p:sp>
          <p:nvSpPr>
            <p:cNvPr id="15" name="Line 17"/>
            <p:cNvSpPr>
              <a:spLocks noChangeShapeType="1"/>
            </p:cNvSpPr>
            <p:nvPr/>
          </p:nvSpPr>
          <p:spPr bwMode="auto">
            <a:xfrm flipV="1">
              <a:off x="4694" y="618"/>
              <a:ext cx="227" cy="227"/>
            </a:xfrm>
            <a:prstGeom prst="line">
              <a:avLst/>
            </a:prstGeom>
            <a:noFill/>
            <a:ln w="31750">
              <a:solidFill>
                <a:srgbClr val="99CC00"/>
              </a:solidFill>
              <a:round/>
              <a:headEnd/>
              <a:tailEnd/>
            </a:ln>
            <a:effectLst/>
          </p:spPr>
          <p:txBody>
            <a:bodyPr/>
            <a:lstStyle/>
            <a:p>
              <a:endParaRPr lang="es-MX"/>
            </a:p>
          </p:txBody>
        </p:sp>
      </p:grpSp>
      <p:grpSp>
        <p:nvGrpSpPr>
          <p:cNvPr id="2" name="1 Grupo"/>
          <p:cNvGrpSpPr/>
          <p:nvPr/>
        </p:nvGrpSpPr>
        <p:grpSpPr>
          <a:xfrm>
            <a:off x="239495" y="4312568"/>
            <a:ext cx="3384551" cy="2538412"/>
            <a:chOff x="207963" y="4312568"/>
            <a:chExt cx="3384551" cy="2538412"/>
          </a:xfrm>
        </p:grpSpPr>
        <p:pic>
          <p:nvPicPr>
            <p:cNvPr id="5" name="Picture 4" descr="guerrero 2008 070"/>
            <p:cNvPicPr>
              <a:picLocks noChangeAspect="1" noChangeArrowheads="1"/>
            </p:cNvPicPr>
            <p:nvPr/>
          </p:nvPicPr>
          <p:blipFill>
            <a:blip r:embed="rId5" cstate="print"/>
            <a:srcRect/>
            <a:stretch>
              <a:fillRect/>
            </a:stretch>
          </p:blipFill>
          <p:spPr bwMode="auto">
            <a:xfrm>
              <a:off x="207963" y="4312568"/>
              <a:ext cx="3384551" cy="2538412"/>
            </a:xfrm>
            <a:prstGeom prst="rect">
              <a:avLst/>
            </a:prstGeom>
            <a:noFill/>
            <a:ln w="9525">
              <a:solidFill>
                <a:schemeClr val="tx1"/>
              </a:solidFill>
              <a:miter lim="800000"/>
              <a:headEnd/>
              <a:tailEnd/>
            </a:ln>
          </p:spPr>
        </p:pic>
        <p:sp>
          <p:nvSpPr>
            <p:cNvPr id="16" name="Line 18"/>
            <p:cNvSpPr>
              <a:spLocks noChangeShapeType="1"/>
            </p:cNvSpPr>
            <p:nvPr/>
          </p:nvSpPr>
          <p:spPr bwMode="auto">
            <a:xfrm>
              <a:off x="292101" y="6850980"/>
              <a:ext cx="2881313" cy="0"/>
            </a:xfrm>
            <a:prstGeom prst="line">
              <a:avLst/>
            </a:prstGeom>
            <a:noFill/>
            <a:ln w="38100">
              <a:solidFill>
                <a:srgbClr val="FF0000"/>
              </a:solidFill>
              <a:prstDash val="dash"/>
              <a:round/>
              <a:headEnd/>
              <a:tailEnd/>
            </a:ln>
            <a:effectLst/>
          </p:spPr>
          <p:txBody>
            <a:bodyPr/>
            <a:lstStyle/>
            <a:p>
              <a:endParaRPr lang="es-MX"/>
            </a:p>
          </p:txBody>
        </p:sp>
        <p:sp>
          <p:nvSpPr>
            <p:cNvPr id="17" name="Line 19"/>
            <p:cNvSpPr>
              <a:spLocks noChangeShapeType="1"/>
            </p:cNvSpPr>
            <p:nvPr/>
          </p:nvSpPr>
          <p:spPr bwMode="auto">
            <a:xfrm>
              <a:off x="3105151" y="5553993"/>
              <a:ext cx="0" cy="1296987"/>
            </a:xfrm>
            <a:prstGeom prst="line">
              <a:avLst/>
            </a:prstGeom>
            <a:noFill/>
            <a:ln w="38100">
              <a:solidFill>
                <a:srgbClr val="FF0000"/>
              </a:solidFill>
              <a:prstDash val="dash"/>
              <a:round/>
              <a:headEnd/>
              <a:tailEnd/>
            </a:ln>
            <a:effectLst/>
          </p:spPr>
          <p:txBody>
            <a:bodyPr/>
            <a:lstStyle/>
            <a:p>
              <a:endParaRPr lang="es-MX"/>
            </a:p>
          </p:txBody>
        </p:sp>
        <p:sp>
          <p:nvSpPr>
            <p:cNvPr id="18" name="Text Box 20"/>
            <p:cNvSpPr txBox="1">
              <a:spLocks noChangeArrowheads="1"/>
            </p:cNvSpPr>
            <p:nvPr/>
          </p:nvSpPr>
          <p:spPr bwMode="auto">
            <a:xfrm>
              <a:off x="2597151" y="6481648"/>
              <a:ext cx="497252" cy="369332"/>
            </a:xfrm>
            <a:prstGeom prst="rect">
              <a:avLst/>
            </a:prstGeom>
            <a:noFill/>
            <a:ln w="9525">
              <a:noFill/>
              <a:miter lim="800000"/>
              <a:headEnd/>
              <a:tailEnd/>
            </a:ln>
            <a:effectLst/>
          </p:spPr>
          <p:txBody>
            <a:bodyPr wrap="none">
              <a:spAutoFit/>
            </a:bodyPr>
            <a:lstStyle/>
            <a:p>
              <a:r>
                <a:rPr lang="es-MX">
                  <a:solidFill>
                    <a:srgbClr val="FF0000"/>
                  </a:solidFill>
                </a:rPr>
                <a:t>90°</a:t>
              </a:r>
              <a:endParaRPr lang="es-ES">
                <a:solidFill>
                  <a:srgbClr val="FF0000"/>
                </a:solidFill>
              </a:endParaRPr>
            </a:p>
          </p:txBody>
        </p:sp>
      </p:grpSp>
      <p:sp>
        <p:nvSpPr>
          <p:cNvPr id="19" name="Text Box 21"/>
          <p:cNvSpPr txBox="1">
            <a:spLocks noChangeArrowheads="1"/>
          </p:cNvSpPr>
          <p:nvPr/>
        </p:nvSpPr>
        <p:spPr bwMode="auto">
          <a:xfrm>
            <a:off x="951330" y="216371"/>
            <a:ext cx="724134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MX" b="1" dirty="0" smtClean="0"/>
              <a:t>Errores más comunes durante la medición y con el equipo antropométrico</a:t>
            </a:r>
            <a:endParaRPr lang="es-ES" b="1" dirty="0"/>
          </a:p>
        </p:txBody>
      </p:sp>
      <p:pic>
        <p:nvPicPr>
          <p:cNvPr id="20" name="Picture 3" descr="Imagen 251"/>
          <p:cNvPicPr>
            <a:picLocks noChangeAspect="1" noChangeArrowheads="1"/>
          </p:cNvPicPr>
          <p:nvPr/>
        </p:nvPicPr>
        <p:blipFill>
          <a:blip r:embed="rId6" cstate="print"/>
          <a:srcRect l="36472" t="21310" r="33350" b="14819"/>
          <a:stretch>
            <a:fillRect/>
          </a:stretch>
        </p:blipFill>
        <p:spPr bwMode="auto">
          <a:xfrm>
            <a:off x="7283229" y="3947913"/>
            <a:ext cx="1828304" cy="2903067"/>
          </a:xfrm>
          <a:prstGeom prst="rect">
            <a:avLst/>
          </a:prstGeom>
          <a:noFill/>
        </p:spPr>
      </p:pic>
      <p:pic>
        <p:nvPicPr>
          <p:cNvPr id="21" name="Picture 7" descr="20102008(020)"/>
          <p:cNvPicPr>
            <a:picLocks noChangeAspect="1" noChangeArrowheads="1"/>
          </p:cNvPicPr>
          <p:nvPr/>
        </p:nvPicPr>
        <p:blipFill>
          <a:blip r:embed="rId7" cstate="print"/>
          <a:srcRect/>
          <a:stretch>
            <a:fillRect/>
          </a:stretch>
        </p:blipFill>
        <p:spPr bwMode="auto">
          <a:xfrm>
            <a:off x="0" y="1579453"/>
            <a:ext cx="1655763" cy="1241425"/>
          </a:xfrm>
          <a:prstGeom prst="rect">
            <a:avLst/>
          </a:prstGeom>
          <a:noFill/>
          <a:ln w="9525">
            <a:solidFill>
              <a:schemeClr val="tx2"/>
            </a:solidFill>
            <a:miter lim="800000"/>
            <a:headEnd/>
            <a:tailEnd/>
          </a:ln>
        </p:spPr>
      </p:pic>
      <p:grpSp>
        <p:nvGrpSpPr>
          <p:cNvPr id="22" name="Group 15"/>
          <p:cNvGrpSpPr>
            <a:grpSpLocks/>
          </p:cNvGrpSpPr>
          <p:nvPr/>
        </p:nvGrpSpPr>
        <p:grpSpPr bwMode="auto">
          <a:xfrm>
            <a:off x="8491202" y="6332957"/>
            <a:ext cx="503237" cy="360363"/>
            <a:chOff x="4604" y="618"/>
            <a:chExt cx="317" cy="227"/>
          </a:xfrm>
        </p:grpSpPr>
        <p:sp>
          <p:nvSpPr>
            <p:cNvPr id="23" name="Line 16"/>
            <p:cNvSpPr>
              <a:spLocks noChangeShapeType="1"/>
            </p:cNvSpPr>
            <p:nvPr/>
          </p:nvSpPr>
          <p:spPr bwMode="auto">
            <a:xfrm>
              <a:off x="4604" y="754"/>
              <a:ext cx="90" cy="91"/>
            </a:xfrm>
            <a:prstGeom prst="line">
              <a:avLst/>
            </a:prstGeom>
            <a:noFill/>
            <a:ln w="31750">
              <a:solidFill>
                <a:srgbClr val="99CC00"/>
              </a:solidFill>
              <a:round/>
              <a:headEnd/>
              <a:tailEnd/>
            </a:ln>
            <a:effectLst/>
          </p:spPr>
          <p:txBody>
            <a:bodyPr/>
            <a:lstStyle/>
            <a:p>
              <a:endParaRPr lang="es-MX"/>
            </a:p>
          </p:txBody>
        </p:sp>
        <p:sp>
          <p:nvSpPr>
            <p:cNvPr id="24" name="Line 17"/>
            <p:cNvSpPr>
              <a:spLocks noChangeShapeType="1"/>
            </p:cNvSpPr>
            <p:nvPr/>
          </p:nvSpPr>
          <p:spPr bwMode="auto">
            <a:xfrm flipV="1">
              <a:off x="4694" y="618"/>
              <a:ext cx="227" cy="227"/>
            </a:xfrm>
            <a:prstGeom prst="line">
              <a:avLst/>
            </a:prstGeom>
            <a:noFill/>
            <a:ln w="31750">
              <a:solidFill>
                <a:srgbClr val="99CC00"/>
              </a:solidFill>
              <a:round/>
              <a:headEnd/>
              <a:tailEnd/>
            </a:ln>
            <a:effectLst/>
          </p:spPr>
          <p:txBody>
            <a:bodyPr/>
            <a:lstStyle/>
            <a:p>
              <a:endParaRPr lang="es-MX"/>
            </a:p>
          </p:txBody>
        </p:sp>
      </p:grpSp>
      <p:grpSp>
        <p:nvGrpSpPr>
          <p:cNvPr id="25" name="Group 15"/>
          <p:cNvGrpSpPr>
            <a:grpSpLocks/>
          </p:cNvGrpSpPr>
          <p:nvPr/>
        </p:nvGrpSpPr>
        <p:grpSpPr bwMode="auto">
          <a:xfrm>
            <a:off x="1142291" y="2336108"/>
            <a:ext cx="503237" cy="360363"/>
            <a:chOff x="4604" y="618"/>
            <a:chExt cx="317" cy="227"/>
          </a:xfrm>
        </p:grpSpPr>
        <p:sp>
          <p:nvSpPr>
            <p:cNvPr id="26" name="Line 16"/>
            <p:cNvSpPr>
              <a:spLocks noChangeShapeType="1"/>
            </p:cNvSpPr>
            <p:nvPr/>
          </p:nvSpPr>
          <p:spPr bwMode="auto">
            <a:xfrm>
              <a:off x="4604" y="754"/>
              <a:ext cx="90" cy="91"/>
            </a:xfrm>
            <a:prstGeom prst="line">
              <a:avLst/>
            </a:prstGeom>
            <a:noFill/>
            <a:ln w="31750">
              <a:solidFill>
                <a:srgbClr val="99CC00"/>
              </a:solidFill>
              <a:round/>
              <a:headEnd/>
              <a:tailEnd/>
            </a:ln>
            <a:effectLst/>
          </p:spPr>
          <p:txBody>
            <a:bodyPr/>
            <a:lstStyle/>
            <a:p>
              <a:endParaRPr lang="es-MX"/>
            </a:p>
          </p:txBody>
        </p:sp>
        <p:sp>
          <p:nvSpPr>
            <p:cNvPr id="27" name="Line 17"/>
            <p:cNvSpPr>
              <a:spLocks noChangeShapeType="1"/>
            </p:cNvSpPr>
            <p:nvPr/>
          </p:nvSpPr>
          <p:spPr bwMode="auto">
            <a:xfrm flipV="1">
              <a:off x="4694" y="618"/>
              <a:ext cx="227" cy="227"/>
            </a:xfrm>
            <a:prstGeom prst="line">
              <a:avLst/>
            </a:prstGeom>
            <a:noFill/>
            <a:ln w="31750">
              <a:solidFill>
                <a:srgbClr val="99CC00"/>
              </a:solidFill>
              <a:round/>
              <a:headEnd/>
              <a:tailEnd/>
            </a:ln>
            <a:effectLst/>
          </p:spPr>
          <p:txBody>
            <a:bodyPr/>
            <a:lstStyle/>
            <a:p>
              <a:endParaRPr lang="es-MX"/>
            </a:p>
          </p:txBody>
        </p:sp>
      </p:grpSp>
      <p:sp>
        <p:nvSpPr>
          <p:cNvPr id="29" name="28 Elipse"/>
          <p:cNvSpPr/>
          <p:nvPr/>
        </p:nvSpPr>
        <p:spPr>
          <a:xfrm>
            <a:off x="4449464" y="1829849"/>
            <a:ext cx="245071" cy="225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30 Elipse"/>
          <p:cNvSpPr/>
          <p:nvPr/>
        </p:nvSpPr>
        <p:spPr>
          <a:xfrm>
            <a:off x="2928343" y="1756933"/>
            <a:ext cx="245071" cy="2253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31 Elipse"/>
          <p:cNvSpPr/>
          <p:nvPr/>
        </p:nvSpPr>
        <p:spPr>
          <a:xfrm>
            <a:off x="6784459" y="2200165"/>
            <a:ext cx="237891" cy="11265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32 Elipse"/>
          <p:cNvSpPr/>
          <p:nvPr/>
        </p:nvSpPr>
        <p:spPr>
          <a:xfrm>
            <a:off x="7315230" y="1041732"/>
            <a:ext cx="237891" cy="2410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33 Elipse"/>
          <p:cNvSpPr/>
          <p:nvPr/>
        </p:nvSpPr>
        <p:spPr>
          <a:xfrm>
            <a:off x="7929488" y="6572781"/>
            <a:ext cx="237891" cy="1205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4 Elipse"/>
          <p:cNvSpPr/>
          <p:nvPr/>
        </p:nvSpPr>
        <p:spPr>
          <a:xfrm>
            <a:off x="3872423" y="1347248"/>
            <a:ext cx="237891" cy="1205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1980603" y="3573764"/>
            <a:ext cx="6911975" cy="1569660"/>
          </a:xfrm>
          <a:prstGeom prst="rect">
            <a:avLst/>
          </a:prstGeom>
          <a:noFill/>
          <a:ln w="9525">
            <a:noFill/>
            <a:miter lim="800000"/>
            <a:headEnd/>
            <a:tailEnd/>
          </a:ln>
          <a:effectLst/>
        </p:spPr>
        <p:txBody>
          <a:bodyPr>
            <a:spAutoFit/>
          </a:bodyPr>
          <a:lstStyle/>
          <a:p>
            <a:pPr algn="just"/>
            <a:r>
              <a:rPr lang="es-ES" sz="2400" b="0" dirty="0">
                <a:latin typeface="Verdana" pitchFamily="34" charset="0"/>
              </a:rPr>
              <a:t>	El mantenimiento de las funciones orgánicas, la actividad básica, el crecimiento y desarrollo, </a:t>
            </a:r>
            <a:r>
              <a:rPr lang="es-ES" sz="2400" b="1" dirty="0">
                <a:latin typeface="Verdana" pitchFamily="34" charset="0"/>
              </a:rPr>
              <a:t>dependen</a:t>
            </a:r>
            <a:r>
              <a:rPr lang="es-ES" sz="2400" b="0" dirty="0">
                <a:latin typeface="Verdana" pitchFamily="34" charset="0"/>
              </a:rPr>
              <a:t> del </a:t>
            </a:r>
            <a:r>
              <a:rPr lang="es-ES" sz="2400" b="0" dirty="0" smtClean="0">
                <a:latin typeface="Verdana" pitchFamily="34" charset="0"/>
              </a:rPr>
              <a:t>consumo </a:t>
            </a:r>
            <a:r>
              <a:rPr lang="es-ES" sz="2400" b="1" dirty="0" smtClean="0">
                <a:latin typeface="Verdana" pitchFamily="34" charset="0"/>
              </a:rPr>
              <a:t>habitual</a:t>
            </a:r>
            <a:r>
              <a:rPr lang="es-ES" sz="2400" b="0" dirty="0" smtClean="0">
                <a:latin typeface="Verdana" pitchFamily="34" charset="0"/>
              </a:rPr>
              <a:t> de </a:t>
            </a:r>
            <a:r>
              <a:rPr lang="es-ES" sz="2400" b="1" dirty="0" smtClean="0">
                <a:latin typeface="Verdana" pitchFamily="34" charset="0"/>
              </a:rPr>
              <a:t>alimentos</a:t>
            </a:r>
            <a:endParaRPr lang="es-ES" sz="2400" b="1" dirty="0">
              <a:latin typeface="Verdana" pitchFamily="34" charset="0"/>
            </a:endParaRPr>
          </a:p>
        </p:txBody>
      </p:sp>
      <p:sp>
        <p:nvSpPr>
          <p:cNvPr id="4" name="Rectangle 24"/>
          <p:cNvSpPr>
            <a:spLocks noChangeArrowheads="1"/>
          </p:cNvSpPr>
          <p:nvPr/>
        </p:nvSpPr>
        <p:spPr bwMode="auto">
          <a:xfrm>
            <a:off x="5640843" y="255749"/>
            <a:ext cx="3417923" cy="584775"/>
          </a:xfrm>
          <a:prstGeom prst="rect">
            <a:avLst/>
          </a:prstGeom>
          <a:noFill/>
          <a:ln w="9525">
            <a:noFill/>
            <a:miter lim="800000"/>
            <a:headEnd/>
            <a:tailEnd/>
          </a:ln>
          <a:effectLst/>
        </p:spPr>
        <p:txBody>
          <a:bodyPr wrap="none">
            <a:spAutoFit/>
          </a:bodyPr>
          <a:lstStyle/>
          <a:p>
            <a:r>
              <a:rPr lang="es-MX" sz="3200" dirty="0" smtClean="0"/>
              <a:t>Estado de nutrición</a:t>
            </a:r>
            <a:endParaRPr lang="es-MX" sz="3200" dirty="0"/>
          </a:p>
        </p:txBody>
      </p:sp>
      <p:sp>
        <p:nvSpPr>
          <p:cNvPr id="5" name="Rectangle 25"/>
          <p:cNvSpPr>
            <a:spLocks noChangeArrowheads="1"/>
          </p:cNvSpPr>
          <p:nvPr/>
        </p:nvSpPr>
        <p:spPr bwMode="auto">
          <a:xfrm>
            <a:off x="296863" y="1307900"/>
            <a:ext cx="7200900" cy="15827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r>
              <a:rPr lang="es-MX" sz="3200" b="0" dirty="0"/>
              <a:t>Es una </a:t>
            </a:r>
            <a:r>
              <a:rPr lang="es-MX" sz="3200" b="1" dirty="0" smtClean="0"/>
              <a:t>condición dinámica</a:t>
            </a:r>
            <a:r>
              <a:rPr lang="es-MX" sz="3200" b="0" dirty="0" smtClean="0"/>
              <a:t>, </a:t>
            </a:r>
            <a:r>
              <a:rPr lang="es-MX" sz="3200" b="0" dirty="0"/>
              <a:t>resultante de la ingestión, digestión y utilización de los nutrimentos</a:t>
            </a:r>
          </a:p>
        </p:txBody>
      </p:sp>
      <p:sp>
        <p:nvSpPr>
          <p:cNvPr id="7" name="6 CuadroTexto"/>
          <p:cNvSpPr txBox="1"/>
          <p:nvPr/>
        </p:nvSpPr>
        <p:spPr>
          <a:xfrm>
            <a:off x="2049515" y="6388236"/>
            <a:ext cx="5044972" cy="44627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s-ES" sz="1200" b="1" smtClean="0">
                <a:latin typeface="Tahoma" pitchFamily="34" charset="0"/>
                <a:cs typeface="Tahoma" pitchFamily="34" charset="0"/>
              </a:rPr>
              <a:t>Evaluación antropométrica en </a:t>
            </a:r>
            <a:r>
              <a:rPr lang="es-ES" sz="1200" b="1" dirty="0" smtClean="0">
                <a:latin typeface="Tahoma" pitchFamily="34" charset="0"/>
                <a:cs typeface="Tahoma" pitchFamily="34" charset="0"/>
              </a:rPr>
              <a:t>población de 0 a 5 años </a:t>
            </a:r>
            <a:r>
              <a:rPr lang="es-ES" sz="1200" b="1" smtClean="0">
                <a:latin typeface="Tahoma" pitchFamily="34" charset="0"/>
                <a:cs typeface="Tahoma" pitchFamily="34" charset="0"/>
              </a:rPr>
              <a:t>de edad</a:t>
            </a:r>
          </a:p>
          <a:p>
            <a:pPr algn="ctr"/>
            <a:r>
              <a:rPr lang="es-ES" sz="1100">
                <a:latin typeface="Tahoma" pitchFamily="34" charset="0"/>
                <a:cs typeface="Tahoma" pitchFamily="34" charset="0"/>
              </a:rPr>
              <a:t>M. en C. Miroslava Porta </a:t>
            </a:r>
            <a:r>
              <a:rPr lang="es-ES" sz="1100" smtClean="0">
                <a:latin typeface="Tahoma" pitchFamily="34" charset="0"/>
                <a:cs typeface="Tahoma" pitchFamily="34" charset="0"/>
              </a:rPr>
              <a:t>Lezama / Área Académica de Nutrición</a:t>
            </a:r>
            <a:endParaRPr lang="es-ES" sz="1100">
              <a:latin typeface="Tahoma" pitchFamily="34" charset="0"/>
              <a:cs typeface="Tahoma" pitchFamily="34" charset="0"/>
            </a:endParaRPr>
          </a:p>
        </p:txBody>
      </p:sp>
      <p:cxnSp>
        <p:nvCxnSpPr>
          <p:cNvPr id="8" name="7 Conector recto"/>
          <p:cNvCxnSpPr/>
          <p:nvPr/>
        </p:nvCxnSpPr>
        <p:spPr>
          <a:xfrm>
            <a:off x="0" y="6389917"/>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Telmex\Desktop\CENSIA\2009\manuales\nutrición\antropometría\2009-10-09\100_2602.jpg"/>
          <p:cNvPicPr>
            <a:picLocks noChangeAspect="1" noChangeArrowheads="1"/>
          </p:cNvPicPr>
          <p:nvPr/>
        </p:nvPicPr>
        <p:blipFill>
          <a:blip r:embed="rId2" cstate="print"/>
          <a:srcRect/>
          <a:stretch>
            <a:fillRect/>
          </a:stretch>
        </p:blipFill>
        <p:spPr bwMode="auto">
          <a:xfrm>
            <a:off x="2018926" y="0"/>
            <a:ext cx="5131263" cy="6842726"/>
          </a:xfrm>
          <a:prstGeom prst="rect">
            <a:avLst/>
          </a:prstGeom>
          <a:noFill/>
          <a:ln w="9525">
            <a:noFill/>
            <a:miter lim="800000"/>
            <a:headEnd/>
            <a:tailEnd/>
          </a:ln>
        </p:spPr>
      </p:pic>
      <p:sp>
        <p:nvSpPr>
          <p:cNvPr id="4" name="Text Box 21"/>
          <p:cNvSpPr txBox="1">
            <a:spLocks noChangeArrowheads="1"/>
          </p:cNvSpPr>
          <p:nvPr/>
        </p:nvSpPr>
        <p:spPr bwMode="auto">
          <a:xfrm>
            <a:off x="951330" y="216371"/>
            <a:ext cx="724134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MX" b="1" dirty="0" smtClean="0"/>
              <a:t>Errores más comunes durante la medición y con el equipo antropométrico</a:t>
            </a:r>
            <a:endParaRPr lang="es-ES" b="1" dirty="0"/>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Telmex\Desktop\CENSIA\2009\manuales\nutrición\antropometría\2009-10-09\100_2605.jpg"/>
          <p:cNvPicPr>
            <a:picLocks noChangeAspect="1" noChangeArrowheads="1"/>
          </p:cNvPicPr>
          <p:nvPr/>
        </p:nvPicPr>
        <p:blipFill>
          <a:blip r:embed="rId2" cstate="print"/>
          <a:srcRect/>
          <a:stretch>
            <a:fillRect/>
          </a:stretch>
        </p:blipFill>
        <p:spPr bwMode="auto">
          <a:xfrm>
            <a:off x="1965325" y="-46038"/>
            <a:ext cx="5211763" cy="6950076"/>
          </a:xfrm>
          <a:prstGeom prst="rect">
            <a:avLst/>
          </a:prstGeom>
          <a:noFill/>
          <a:ln w="9525">
            <a:noFill/>
            <a:miter lim="800000"/>
            <a:headEnd/>
            <a:tailEnd/>
          </a:ln>
        </p:spPr>
      </p:pic>
      <p:sp>
        <p:nvSpPr>
          <p:cNvPr id="4" name="Text Box 21"/>
          <p:cNvSpPr txBox="1">
            <a:spLocks noChangeArrowheads="1"/>
          </p:cNvSpPr>
          <p:nvPr/>
        </p:nvSpPr>
        <p:spPr bwMode="auto">
          <a:xfrm>
            <a:off x="951330" y="216371"/>
            <a:ext cx="7241341" cy="369332"/>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MX" b="1" dirty="0" smtClean="0"/>
              <a:t>Errores más comunes durante la medición y con el equipo antropométrico</a:t>
            </a:r>
            <a:endParaRPr lang="es-ES" b="1" dirty="0"/>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Telmex\Desktop\CENSIA\2009\manuales\nutrición\antropometría\2009-10-09\100_2560.jpg"/>
          <p:cNvPicPr>
            <a:picLocks noChangeAspect="1" noChangeArrowheads="1"/>
          </p:cNvPicPr>
          <p:nvPr/>
        </p:nvPicPr>
        <p:blipFill>
          <a:blip r:embed="rId2" cstate="print"/>
          <a:srcRect/>
          <a:stretch>
            <a:fillRect/>
          </a:stretch>
        </p:blipFill>
        <p:spPr bwMode="auto">
          <a:xfrm>
            <a:off x="355601" y="266700"/>
            <a:ext cx="8267700" cy="6199188"/>
          </a:xfrm>
          <a:prstGeom prst="rect">
            <a:avLst/>
          </a:prstGeom>
          <a:noFill/>
          <a:ln w="9525">
            <a:noFill/>
            <a:miter lim="800000"/>
            <a:headEnd/>
            <a:tailEnd/>
          </a:ln>
        </p:spPr>
      </p:pic>
      <p:sp>
        <p:nvSpPr>
          <p:cNvPr id="4" name="3 Elipse"/>
          <p:cNvSpPr/>
          <p:nvPr/>
        </p:nvSpPr>
        <p:spPr>
          <a:xfrm>
            <a:off x="3877742" y="2263891"/>
            <a:ext cx="532879" cy="25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a:off x="1554956" y="2674883"/>
            <a:ext cx="532879" cy="2585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Telmex\Desktop\Pamela\fotos\Pamelita octubre 2009\100_2185.jpg"/>
          <p:cNvPicPr>
            <a:picLocks noChangeAspect="1" noChangeArrowheads="1"/>
          </p:cNvPicPr>
          <p:nvPr/>
        </p:nvPicPr>
        <p:blipFill>
          <a:blip r:embed="rId2" cstate="print"/>
          <a:srcRect/>
          <a:stretch>
            <a:fillRect/>
          </a:stretch>
        </p:blipFill>
        <p:spPr bwMode="auto">
          <a:xfrm>
            <a:off x="322264" y="241300"/>
            <a:ext cx="8213725" cy="6159500"/>
          </a:xfrm>
          <a:prstGeom prst="rect">
            <a:avLst/>
          </a:prstGeom>
          <a:noFill/>
          <a:ln w="9525">
            <a:noFill/>
            <a:miter lim="800000"/>
            <a:headEnd/>
            <a:tailEnd/>
          </a:ln>
        </p:spPr>
      </p:pic>
      <p:sp>
        <p:nvSpPr>
          <p:cNvPr id="4" name="3 Elipse"/>
          <p:cNvSpPr/>
          <p:nvPr/>
        </p:nvSpPr>
        <p:spPr>
          <a:xfrm>
            <a:off x="961120" y="234238"/>
            <a:ext cx="1072631" cy="55014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Elipse"/>
          <p:cNvSpPr/>
          <p:nvPr/>
        </p:nvSpPr>
        <p:spPr>
          <a:xfrm rot="1005588">
            <a:off x="5665088" y="3202504"/>
            <a:ext cx="604279" cy="2370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5328745" y="241300"/>
            <a:ext cx="743177" cy="5430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Elipse"/>
          <p:cNvSpPr/>
          <p:nvPr/>
        </p:nvSpPr>
        <p:spPr>
          <a:xfrm rot="19735535">
            <a:off x="5661567" y="1399778"/>
            <a:ext cx="604279" cy="2370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534154" y="1032096"/>
            <a:ext cx="3315331" cy="400110"/>
          </a:xfrm>
          <a:prstGeom prst="rect">
            <a:avLst/>
          </a:prstGeom>
          <a:noFill/>
        </p:spPr>
        <p:txBody>
          <a:bodyPr wrap="none" rtlCol="0">
            <a:spAutoFit/>
          </a:bodyPr>
          <a:lstStyle/>
          <a:p>
            <a:r>
              <a:rPr lang="es-ES" sz="2000" b="1" dirty="0" smtClean="0">
                <a:latin typeface="Tahoma" pitchFamily="34" charset="0"/>
                <a:cs typeface="Tahoma" pitchFamily="34" charset="0"/>
              </a:rPr>
              <a:t>Bibliografía consultada: </a:t>
            </a:r>
            <a:endParaRPr lang="es-ES" sz="2000" b="1" dirty="0">
              <a:latin typeface="Tahoma" pitchFamily="34" charset="0"/>
              <a:cs typeface="Tahoma" pitchFamily="34" charset="0"/>
            </a:endParaRPr>
          </a:p>
        </p:txBody>
      </p:sp>
      <p:sp>
        <p:nvSpPr>
          <p:cNvPr id="5" name="4 CuadroTexto"/>
          <p:cNvSpPr txBox="1"/>
          <p:nvPr/>
        </p:nvSpPr>
        <p:spPr>
          <a:xfrm>
            <a:off x="597529" y="1647731"/>
            <a:ext cx="7740713" cy="3970318"/>
          </a:xfrm>
          <a:prstGeom prst="rect">
            <a:avLst/>
          </a:prstGeom>
          <a:noFill/>
        </p:spPr>
        <p:txBody>
          <a:bodyPr wrap="square" rtlCol="0">
            <a:spAutoFit/>
          </a:bodyPr>
          <a:lstStyle/>
          <a:p>
            <a:pPr marL="342900" indent="-342900">
              <a:buFont typeface="+mj-lt"/>
              <a:buAutoNum type="arabicPeriod"/>
            </a:pPr>
            <a:r>
              <a:rPr lang="es-MX" dirty="0" smtClean="0"/>
              <a:t>Instituto Nacional de Salud Pública. Manual de Procedimientos para Proyectos de Nutrición. Cuernavaca, México. Diciembre 2006.</a:t>
            </a:r>
          </a:p>
          <a:p>
            <a:pPr marL="342900" indent="-342900">
              <a:buFont typeface="+mj-lt"/>
              <a:buAutoNum type="arabicPeriod"/>
            </a:pPr>
            <a:r>
              <a:rPr lang="es-MX" dirty="0" smtClean="0"/>
              <a:t>Secretaría de Salud. Programa de atención a la salud del niño. Nutrición. Manual de procedimientos técnicos 1998. México.</a:t>
            </a:r>
            <a:endParaRPr lang="es-ES" dirty="0" smtClean="0"/>
          </a:p>
          <a:p>
            <a:pPr marL="342900" indent="-342900">
              <a:buFont typeface="+mj-lt"/>
              <a:buAutoNum type="arabicPeriod"/>
            </a:pPr>
            <a:r>
              <a:rPr lang="es-MX" dirty="0" smtClean="0"/>
              <a:t>Secretaría de Salud. Norma Oficial Mexicana NOM-031-SSA2-1999. Para la atención a la s</a:t>
            </a:r>
            <a:r>
              <a:rPr lang="es-ES_tradnl" dirty="0" smtClean="0"/>
              <a:t>alud del niño.</a:t>
            </a:r>
          </a:p>
          <a:p>
            <a:pPr marL="342900" indent="-342900">
              <a:buFont typeface="+mj-lt"/>
              <a:buAutoNum type="arabicPeriod"/>
            </a:pPr>
            <a:r>
              <a:rPr lang="es-MX" dirty="0" err="1" smtClean="0"/>
              <a:t>Latham</a:t>
            </a:r>
            <a:r>
              <a:rPr lang="es-MX" dirty="0" smtClean="0"/>
              <a:t> MC. Nutrición humana en el mundo en desarrollo. Capítulo 12. Malnutrición </a:t>
            </a:r>
            <a:r>
              <a:rPr lang="es-MX" dirty="0" err="1" smtClean="0"/>
              <a:t>proteicoenergética</a:t>
            </a:r>
            <a:r>
              <a:rPr lang="es-MX" dirty="0" smtClean="0"/>
              <a:t>. 1a ed. Roma: Organización de las Naciones Unidas para la Agricultura y la Alimentación (FAO); 2002. p.135-51.</a:t>
            </a:r>
            <a:endParaRPr lang="es-ES" dirty="0" smtClean="0"/>
          </a:p>
          <a:p>
            <a:pPr marL="342900" indent="-342900">
              <a:buFont typeface="+mj-lt"/>
              <a:buAutoNum type="arabicPeriod"/>
            </a:pPr>
            <a:r>
              <a:rPr lang="es-ES" dirty="0" smtClean="0"/>
              <a:t>Secretaría de Salud. Manual de nutrición 2008. Centro Nacional para la Salud de la Infancia y la Adolescencia.</a:t>
            </a:r>
          </a:p>
          <a:p>
            <a:pPr marL="342900" indent="-342900">
              <a:buFont typeface="+mj-lt"/>
              <a:buAutoNum type="arabicPeriod"/>
            </a:pPr>
            <a:r>
              <a:rPr lang="es-ES" dirty="0" err="1" smtClean="0"/>
              <a:t>Suverza</a:t>
            </a:r>
            <a:r>
              <a:rPr lang="es-ES" dirty="0" smtClean="0"/>
              <a:t> Fernández A. A: Antropometría y composición corporal. En: </a:t>
            </a:r>
            <a:r>
              <a:rPr lang="es-ES" dirty="0" err="1" smtClean="0"/>
              <a:t>Suverza</a:t>
            </a:r>
            <a:r>
              <a:rPr lang="es-ES" dirty="0" smtClean="0"/>
              <a:t> A, </a:t>
            </a:r>
            <a:r>
              <a:rPr lang="es-ES" dirty="0" err="1" smtClean="0"/>
              <a:t>Haua</a:t>
            </a:r>
            <a:r>
              <a:rPr lang="es-ES" dirty="0" smtClean="0"/>
              <a:t> K, editores. El ABCD de la evaluación del estado de nutrición. 1a ed. México: Mc </a:t>
            </a:r>
            <a:r>
              <a:rPr lang="es-ES" dirty="0" err="1" smtClean="0"/>
              <a:t>Graw</a:t>
            </a:r>
            <a:r>
              <a:rPr lang="es-ES" dirty="0" smtClean="0"/>
              <a:t> Hill; 2010. p. 29-70.</a:t>
            </a:r>
            <a:endParaRPr lang="es-ES" dirty="0"/>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AutoShape 33"/>
          <p:cNvSpPr>
            <a:spLocks noChangeArrowheads="1"/>
          </p:cNvSpPr>
          <p:nvPr/>
        </p:nvSpPr>
        <p:spPr bwMode="auto">
          <a:xfrm flipV="1">
            <a:off x="5265545" y="4136421"/>
            <a:ext cx="1223963" cy="1800225"/>
          </a:xfrm>
          <a:prstGeom prst="downArrow">
            <a:avLst>
              <a:gd name="adj1" fmla="val 50000"/>
              <a:gd name="adj2" fmla="val 36770"/>
            </a:avLst>
          </a:prstGeom>
          <a:solidFill>
            <a:srgbClr val="C0C0C0"/>
          </a:solidFill>
          <a:ln w="9525">
            <a:solidFill>
              <a:srgbClr val="C0C0C0"/>
            </a:solidFill>
            <a:miter lim="800000"/>
            <a:headEnd/>
            <a:tailEnd/>
          </a:ln>
          <a:effectLst/>
        </p:spPr>
        <p:txBody>
          <a:bodyPr wrap="none" anchor="ctr"/>
          <a:lstStyle/>
          <a:p>
            <a:endParaRPr lang="es-MX"/>
          </a:p>
        </p:txBody>
      </p:sp>
      <p:sp>
        <p:nvSpPr>
          <p:cNvPr id="3" name="2 Rectángulo"/>
          <p:cNvSpPr/>
          <p:nvPr/>
        </p:nvSpPr>
        <p:spPr>
          <a:xfrm>
            <a:off x="1" y="1"/>
            <a:ext cx="2806700" cy="261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6" name="Line 23"/>
          <p:cNvSpPr>
            <a:spLocks noChangeShapeType="1"/>
          </p:cNvSpPr>
          <p:nvPr/>
        </p:nvSpPr>
        <p:spPr bwMode="auto">
          <a:xfrm>
            <a:off x="323851" y="4108490"/>
            <a:ext cx="8640763" cy="9525"/>
          </a:xfrm>
          <a:prstGeom prst="line">
            <a:avLst/>
          </a:prstGeom>
          <a:noFill/>
          <a:ln w="38100">
            <a:solidFill>
              <a:srgbClr val="3366CC"/>
            </a:solidFill>
            <a:round/>
            <a:headEnd/>
            <a:tailEnd/>
          </a:ln>
          <a:effectLst/>
        </p:spPr>
        <p:txBody>
          <a:bodyPr/>
          <a:lstStyle/>
          <a:p>
            <a:endParaRPr lang="es-MX"/>
          </a:p>
        </p:txBody>
      </p:sp>
      <p:sp>
        <p:nvSpPr>
          <p:cNvPr id="7" name="Text Box 24"/>
          <p:cNvSpPr txBox="1">
            <a:spLocks noChangeArrowheads="1"/>
          </p:cNvSpPr>
          <p:nvPr/>
        </p:nvSpPr>
        <p:spPr bwMode="auto">
          <a:xfrm>
            <a:off x="592139" y="4148177"/>
            <a:ext cx="1524200" cy="523220"/>
          </a:xfrm>
          <a:prstGeom prst="rect">
            <a:avLst/>
          </a:prstGeom>
          <a:noFill/>
          <a:ln w="9525">
            <a:noFill/>
            <a:miter lim="800000"/>
            <a:headEnd/>
            <a:tailEnd/>
          </a:ln>
          <a:effectLst/>
        </p:spPr>
        <p:txBody>
          <a:bodyPr wrap="none">
            <a:spAutoFit/>
          </a:bodyPr>
          <a:lstStyle/>
          <a:p>
            <a:r>
              <a:rPr lang="es-MX" sz="2800"/>
              <a:t>Ingestión</a:t>
            </a:r>
            <a:endParaRPr lang="es-ES" sz="2800"/>
          </a:p>
        </p:txBody>
      </p:sp>
      <p:sp>
        <p:nvSpPr>
          <p:cNvPr id="12" name="Text Box 29"/>
          <p:cNvSpPr txBox="1">
            <a:spLocks noChangeArrowheads="1"/>
          </p:cNvSpPr>
          <p:nvPr/>
        </p:nvSpPr>
        <p:spPr bwMode="auto">
          <a:xfrm>
            <a:off x="7394577" y="4091027"/>
            <a:ext cx="1025089" cy="523220"/>
          </a:xfrm>
          <a:prstGeom prst="rect">
            <a:avLst/>
          </a:prstGeom>
          <a:noFill/>
          <a:ln w="9525">
            <a:noFill/>
            <a:miter lim="800000"/>
            <a:headEnd/>
            <a:tailEnd/>
          </a:ln>
          <a:effectLst/>
        </p:spPr>
        <p:txBody>
          <a:bodyPr wrap="none">
            <a:spAutoFit/>
          </a:bodyPr>
          <a:lstStyle/>
          <a:p>
            <a:r>
              <a:rPr lang="es-MX" sz="2800"/>
              <a:t>Gasto</a:t>
            </a:r>
            <a:endParaRPr lang="es-ES" sz="2800"/>
          </a:p>
        </p:txBody>
      </p:sp>
      <p:sp>
        <p:nvSpPr>
          <p:cNvPr id="15" name="AutoShape 32"/>
          <p:cNvSpPr>
            <a:spLocks noChangeArrowheads="1"/>
          </p:cNvSpPr>
          <p:nvPr/>
        </p:nvSpPr>
        <p:spPr bwMode="auto">
          <a:xfrm>
            <a:off x="3773016" y="4130586"/>
            <a:ext cx="1130300" cy="1511300"/>
          </a:xfrm>
          <a:prstGeom prst="triangle">
            <a:avLst>
              <a:gd name="adj" fmla="val 50000"/>
            </a:avLst>
          </a:prstGeom>
          <a:solidFill>
            <a:srgbClr val="000066"/>
          </a:solidFill>
          <a:ln w="9525">
            <a:solidFill>
              <a:srgbClr val="000066"/>
            </a:solidFill>
            <a:miter lim="800000"/>
            <a:headEnd/>
            <a:tailEnd/>
          </a:ln>
          <a:effectLst/>
        </p:spPr>
        <p:txBody>
          <a:bodyPr wrap="none" anchor="ctr"/>
          <a:lstStyle/>
          <a:p>
            <a:endParaRPr lang="es-MX"/>
          </a:p>
        </p:txBody>
      </p:sp>
      <p:sp>
        <p:nvSpPr>
          <p:cNvPr id="16" name="AutoShape 33"/>
          <p:cNvSpPr>
            <a:spLocks noChangeArrowheads="1"/>
          </p:cNvSpPr>
          <p:nvPr/>
        </p:nvSpPr>
        <p:spPr bwMode="auto">
          <a:xfrm>
            <a:off x="106579" y="2173328"/>
            <a:ext cx="1223963" cy="1800225"/>
          </a:xfrm>
          <a:prstGeom prst="downArrow">
            <a:avLst>
              <a:gd name="adj1" fmla="val 50000"/>
              <a:gd name="adj2" fmla="val 36770"/>
            </a:avLst>
          </a:prstGeom>
          <a:solidFill>
            <a:srgbClr val="C0C0C0"/>
          </a:solidFill>
          <a:ln w="9525">
            <a:solidFill>
              <a:srgbClr val="C0C0C0"/>
            </a:solidFill>
            <a:miter lim="800000"/>
            <a:headEnd/>
            <a:tailEnd/>
          </a:ln>
          <a:effectLst/>
        </p:spPr>
        <p:txBody>
          <a:bodyPr wrap="none" anchor="ctr"/>
          <a:lstStyle/>
          <a:p>
            <a:endParaRPr lang="es-MX"/>
          </a:p>
        </p:txBody>
      </p:sp>
      <p:sp>
        <p:nvSpPr>
          <p:cNvPr id="17" name="Text Box 34"/>
          <p:cNvSpPr txBox="1">
            <a:spLocks noChangeArrowheads="1"/>
          </p:cNvSpPr>
          <p:nvPr/>
        </p:nvSpPr>
        <p:spPr bwMode="auto">
          <a:xfrm>
            <a:off x="0" y="2026728"/>
            <a:ext cx="1828800" cy="1200329"/>
          </a:xfrm>
          <a:prstGeom prst="rect">
            <a:avLst/>
          </a:prstGeom>
          <a:noFill/>
          <a:ln w="9525">
            <a:noFill/>
            <a:miter lim="800000"/>
            <a:headEnd/>
            <a:tailEnd/>
          </a:ln>
          <a:effectLst/>
        </p:spPr>
        <p:txBody>
          <a:bodyPr wrap="square">
            <a:spAutoFit/>
          </a:bodyPr>
          <a:lstStyle/>
          <a:p>
            <a:r>
              <a:rPr lang="es-MX" sz="1200" b="0" dirty="0" smtClean="0">
                <a:cs typeface="Tahoma" pitchFamily="34" charset="0"/>
              </a:rPr>
              <a:t>Cultura, hábitos alimentarios, </a:t>
            </a:r>
            <a:r>
              <a:rPr lang="es-MX" sz="1200" dirty="0" smtClean="0">
                <a:cs typeface="Tahoma" pitchFamily="34" charset="0"/>
              </a:rPr>
              <a:t>e</a:t>
            </a:r>
            <a:r>
              <a:rPr lang="es-MX" sz="1200" b="0" dirty="0" smtClean="0">
                <a:cs typeface="Tahoma" pitchFamily="34" charset="0"/>
              </a:rPr>
              <a:t>conomía, enfermedad, estrés fisiológico, problemas mecánicos, problemas </a:t>
            </a:r>
            <a:r>
              <a:rPr lang="es-MX" sz="1200" b="0" dirty="0">
                <a:cs typeface="Tahoma" pitchFamily="34" charset="0"/>
              </a:rPr>
              <a:t>absorción</a:t>
            </a:r>
            <a:endParaRPr lang="es-ES" sz="1200" b="0" dirty="0">
              <a:cs typeface="Tahoma" pitchFamily="34" charset="0"/>
            </a:endParaRPr>
          </a:p>
        </p:txBody>
      </p:sp>
      <p:sp>
        <p:nvSpPr>
          <p:cNvPr id="18" name="Text Box 35"/>
          <p:cNvSpPr txBox="1">
            <a:spLocks noChangeArrowheads="1"/>
          </p:cNvSpPr>
          <p:nvPr/>
        </p:nvSpPr>
        <p:spPr bwMode="auto">
          <a:xfrm>
            <a:off x="5292726" y="4689515"/>
            <a:ext cx="1316039" cy="1015663"/>
          </a:xfrm>
          <a:prstGeom prst="rect">
            <a:avLst/>
          </a:prstGeom>
          <a:noFill/>
          <a:ln w="9525">
            <a:noFill/>
            <a:miter lim="800000"/>
            <a:headEnd/>
            <a:tailEnd/>
          </a:ln>
          <a:effectLst/>
        </p:spPr>
        <p:txBody>
          <a:bodyPr>
            <a:spAutoFit/>
          </a:bodyPr>
          <a:lstStyle/>
          <a:p>
            <a:r>
              <a:rPr lang="es-MX" sz="1200" b="0" dirty="0"/>
              <a:t>Infección, </a:t>
            </a:r>
            <a:r>
              <a:rPr lang="es-MX" sz="1200" b="0" dirty="0" smtClean="0"/>
              <a:t>fiebre, </a:t>
            </a:r>
            <a:r>
              <a:rPr lang="es-MX" sz="1200" dirty="0" smtClean="0"/>
              <a:t>e</a:t>
            </a:r>
            <a:r>
              <a:rPr lang="es-MX" sz="1200" b="0" dirty="0" smtClean="0"/>
              <a:t>strés </a:t>
            </a:r>
            <a:r>
              <a:rPr lang="es-MX" sz="1200" b="0" dirty="0"/>
              <a:t>fisiológico, </a:t>
            </a:r>
            <a:r>
              <a:rPr lang="es-MX" sz="1200" b="0" dirty="0" smtClean="0"/>
              <a:t>crecimiento</a:t>
            </a:r>
            <a:r>
              <a:rPr lang="es-MX" sz="1200" b="0" dirty="0"/>
              <a:t>, estrés </a:t>
            </a:r>
            <a:r>
              <a:rPr lang="es-MX" sz="1200" b="0" dirty="0" smtClean="0"/>
              <a:t>psicológico, GEB</a:t>
            </a:r>
            <a:endParaRPr lang="es-ES" sz="1200" b="0" dirty="0"/>
          </a:p>
        </p:txBody>
      </p:sp>
      <p:sp>
        <p:nvSpPr>
          <p:cNvPr id="19" name="Rectangle 36"/>
          <p:cNvSpPr>
            <a:spLocks noChangeArrowheads="1"/>
          </p:cNvSpPr>
          <p:nvPr/>
        </p:nvSpPr>
        <p:spPr bwMode="auto">
          <a:xfrm>
            <a:off x="2570523" y="1285605"/>
            <a:ext cx="4002955" cy="646331"/>
          </a:xfrm>
          <a:prstGeom prst="rect">
            <a:avLst/>
          </a:prstGeom>
          <a:noFill/>
          <a:ln w="9525">
            <a:noFill/>
            <a:miter lim="800000"/>
            <a:headEnd/>
            <a:tailEnd/>
          </a:ln>
          <a:effectLst/>
        </p:spPr>
        <p:txBody>
          <a:bodyPr wrap="none">
            <a:spAutoFit/>
          </a:bodyPr>
          <a:lstStyle/>
          <a:p>
            <a:r>
              <a:rPr lang="es-MX" sz="3600" b="1" dirty="0" smtClean="0">
                <a:solidFill>
                  <a:schemeClr val="tx2">
                    <a:lumMod val="50000"/>
                  </a:schemeClr>
                </a:solidFill>
              </a:rPr>
              <a:t>Estado de equilibrio</a:t>
            </a:r>
            <a:endParaRPr lang="es-MX" sz="3600" b="1" dirty="0">
              <a:solidFill>
                <a:schemeClr val="tx2">
                  <a:lumMod val="50000"/>
                </a:schemeClr>
              </a:solidFill>
            </a:endParaRPr>
          </a:p>
        </p:txBody>
      </p:sp>
      <p:pic>
        <p:nvPicPr>
          <p:cNvPr id="22" name="Picture 5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13142" y="2164577"/>
            <a:ext cx="167401" cy="1162317"/>
          </a:xfrm>
          <a:prstGeom prst="rect">
            <a:avLst/>
          </a:prstGeom>
          <a:noFill/>
          <a:ln w="9525">
            <a:noFill/>
            <a:miter lim="800000"/>
            <a:headEnd/>
            <a:tailEnd/>
          </a:ln>
          <a:effectLst/>
        </p:spPr>
      </p:pic>
      <p:pic>
        <p:nvPicPr>
          <p:cNvPr id="26" name="Picture 5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35006" y="5055329"/>
            <a:ext cx="2781435" cy="1478814"/>
          </a:xfrm>
          <a:prstGeom prst="rect">
            <a:avLst/>
          </a:prstGeom>
          <a:noFill/>
          <a:ln w="9525">
            <a:noFill/>
            <a:miter lim="800000"/>
            <a:headEnd/>
            <a:tailEnd/>
          </a:ln>
          <a:effectLst/>
        </p:spPr>
      </p:pic>
      <p:sp>
        <p:nvSpPr>
          <p:cNvPr id="11" name="Text Box 28"/>
          <p:cNvSpPr txBox="1">
            <a:spLocks noChangeArrowheads="1"/>
          </p:cNvSpPr>
          <p:nvPr/>
        </p:nvSpPr>
        <p:spPr bwMode="auto">
          <a:xfrm>
            <a:off x="6590850" y="5760048"/>
            <a:ext cx="2509297" cy="1077218"/>
          </a:xfrm>
          <a:prstGeom prst="rect">
            <a:avLst/>
          </a:prstGeom>
          <a:noFill/>
          <a:ln w="9525">
            <a:noFill/>
            <a:miter lim="800000"/>
            <a:headEnd/>
            <a:tailEnd/>
          </a:ln>
          <a:effectLst/>
        </p:spPr>
        <p:txBody>
          <a:bodyPr wrap="square">
            <a:spAutoFit/>
          </a:bodyPr>
          <a:lstStyle/>
          <a:p>
            <a:pPr algn="r" rtl="1">
              <a:buFontTx/>
              <a:buChar char="•"/>
            </a:pPr>
            <a:r>
              <a:rPr lang="es-MX" sz="1600" dirty="0" smtClean="0">
                <a:cs typeface="Tahoma" pitchFamily="34" charset="0"/>
              </a:rPr>
              <a:t>Diabetes </a:t>
            </a:r>
          </a:p>
          <a:p>
            <a:pPr algn="r" rtl="1">
              <a:buFontTx/>
              <a:buChar char="•"/>
            </a:pPr>
            <a:r>
              <a:rPr lang="es-MX" sz="1600" b="0" dirty="0" smtClean="0">
                <a:cs typeface="Tahoma" pitchFamily="34" charset="0"/>
              </a:rPr>
              <a:t>Hipertensión</a:t>
            </a:r>
          </a:p>
          <a:p>
            <a:pPr algn="r" rtl="1">
              <a:buFontTx/>
              <a:buChar char="•"/>
            </a:pPr>
            <a:r>
              <a:rPr lang="es-MX" sz="1600" dirty="0" err="1" smtClean="0">
                <a:cs typeface="Tahoma" pitchFamily="34" charset="0"/>
              </a:rPr>
              <a:t>Dislipidemia</a:t>
            </a:r>
            <a:endParaRPr lang="es-MX" sz="1600" dirty="0" smtClean="0">
              <a:cs typeface="Tahoma" pitchFamily="34" charset="0"/>
            </a:endParaRPr>
          </a:p>
          <a:p>
            <a:pPr algn="r" rtl="1">
              <a:buFontTx/>
              <a:buChar char="•"/>
            </a:pPr>
            <a:r>
              <a:rPr lang="es-MX" sz="1600" b="0" dirty="0" smtClean="0">
                <a:cs typeface="Tahoma" pitchFamily="34" charset="0"/>
              </a:rPr>
              <a:t>Menor capacidad física</a:t>
            </a:r>
          </a:p>
        </p:txBody>
      </p:sp>
      <p:sp>
        <p:nvSpPr>
          <p:cNvPr id="27" name="Text Box 28"/>
          <p:cNvSpPr txBox="1">
            <a:spLocks noChangeArrowheads="1"/>
          </p:cNvSpPr>
          <p:nvPr/>
        </p:nvSpPr>
        <p:spPr bwMode="auto">
          <a:xfrm>
            <a:off x="5882494" y="1417207"/>
            <a:ext cx="3271971" cy="1077218"/>
          </a:xfrm>
          <a:prstGeom prst="rect">
            <a:avLst/>
          </a:prstGeom>
          <a:noFill/>
          <a:ln w="9525">
            <a:noFill/>
            <a:miter lim="800000"/>
            <a:headEnd/>
            <a:tailEnd/>
          </a:ln>
          <a:effectLst/>
        </p:spPr>
        <p:txBody>
          <a:bodyPr wrap="square">
            <a:spAutoFit/>
          </a:bodyPr>
          <a:lstStyle/>
          <a:p>
            <a:pPr algn="r" rtl="1">
              <a:buFontTx/>
              <a:buChar char="•"/>
            </a:pPr>
            <a:r>
              <a:rPr lang="es-MX" sz="1600" b="0" dirty="0">
                <a:cs typeface="Tahoma" pitchFamily="34" charset="0"/>
              </a:rPr>
              <a:t>Bajo crecimiento</a:t>
            </a:r>
          </a:p>
          <a:p>
            <a:pPr algn="r" rtl="1">
              <a:buFontTx/>
              <a:buChar char="•"/>
            </a:pPr>
            <a:r>
              <a:rPr lang="es-MX" sz="1600" b="0" dirty="0">
                <a:cs typeface="Tahoma" pitchFamily="34" charset="0"/>
              </a:rPr>
              <a:t>Menor rendimiento intelectual</a:t>
            </a:r>
          </a:p>
          <a:p>
            <a:pPr algn="r" rtl="1">
              <a:buFontTx/>
              <a:buChar char="•"/>
            </a:pPr>
            <a:r>
              <a:rPr lang="es-MX" sz="1600" b="0" dirty="0">
                <a:cs typeface="Tahoma" pitchFamily="34" charset="0"/>
              </a:rPr>
              <a:t>Menor capacidad </a:t>
            </a:r>
            <a:r>
              <a:rPr lang="es-MX" sz="1600" b="0" dirty="0" smtClean="0">
                <a:cs typeface="Tahoma" pitchFamily="34" charset="0"/>
              </a:rPr>
              <a:t>física</a:t>
            </a:r>
            <a:endParaRPr lang="es-MX" sz="1600" b="0" dirty="0">
              <a:cs typeface="Tahoma" pitchFamily="34" charset="0"/>
            </a:endParaRPr>
          </a:p>
          <a:p>
            <a:pPr algn="r" rtl="1">
              <a:buFontTx/>
              <a:buChar char="•"/>
            </a:pPr>
            <a:r>
              <a:rPr lang="es-MX" sz="1600" b="0" dirty="0" smtClean="0">
                <a:cs typeface="Tahoma" pitchFamily="34" charset="0"/>
              </a:rPr>
              <a:t>Mayor </a:t>
            </a:r>
            <a:r>
              <a:rPr lang="es-MX" sz="1600" b="0" dirty="0">
                <a:cs typeface="Tahoma" pitchFamily="34" charset="0"/>
              </a:rPr>
              <a:t>riesgo </a:t>
            </a:r>
            <a:r>
              <a:rPr lang="es-MX" sz="1600" b="0" dirty="0" smtClean="0">
                <a:cs typeface="Tahoma" pitchFamily="34" charset="0"/>
              </a:rPr>
              <a:t>infección</a:t>
            </a:r>
          </a:p>
        </p:txBody>
      </p:sp>
      <p:sp>
        <p:nvSpPr>
          <p:cNvPr id="28" name="Line 31"/>
          <p:cNvSpPr>
            <a:spLocks noChangeShapeType="1"/>
          </p:cNvSpPr>
          <p:nvPr/>
        </p:nvSpPr>
        <p:spPr bwMode="auto">
          <a:xfrm flipH="1">
            <a:off x="1176875" y="2839991"/>
            <a:ext cx="6321425" cy="2533650"/>
          </a:xfrm>
          <a:prstGeom prst="line">
            <a:avLst/>
          </a:prstGeom>
          <a:noFill/>
          <a:ln w="28575">
            <a:solidFill>
              <a:srgbClr val="6699FF"/>
            </a:solidFill>
            <a:prstDash val="dashDot"/>
            <a:round/>
            <a:headEnd/>
            <a:tailEnd/>
          </a:ln>
          <a:effectLst/>
        </p:spPr>
        <p:txBody>
          <a:bodyPr/>
          <a:lstStyle/>
          <a:p>
            <a:endParaRPr lang="es-MX"/>
          </a:p>
        </p:txBody>
      </p:sp>
      <p:sp>
        <p:nvSpPr>
          <p:cNvPr id="14" name="Line 31"/>
          <p:cNvSpPr>
            <a:spLocks noChangeShapeType="1"/>
          </p:cNvSpPr>
          <p:nvPr/>
        </p:nvSpPr>
        <p:spPr bwMode="auto">
          <a:xfrm>
            <a:off x="1176875" y="2839991"/>
            <a:ext cx="6321425" cy="2533650"/>
          </a:xfrm>
          <a:prstGeom prst="line">
            <a:avLst/>
          </a:prstGeom>
          <a:noFill/>
          <a:ln w="28575">
            <a:solidFill>
              <a:srgbClr val="6699FF"/>
            </a:solidFill>
            <a:prstDash val="dashDot"/>
            <a:round/>
            <a:headEnd/>
            <a:tailEnd/>
          </a:ln>
          <a:effectLst/>
        </p:spPr>
        <p:txBody>
          <a:bodyPr/>
          <a:lstStyle/>
          <a:p>
            <a:endParaRPr lang="es-MX"/>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57947" y="1795375"/>
            <a:ext cx="8632558" cy="4154984"/>
          </a:xfrm>
          <a:prstGeom prst="rect">
            <a:avLst/>
          </a:prstGeom>
          <a:noFill/>
          <a:ln w="9525">
            <a:noFill/>
            <a:miter lim="800000"/>
            <a:headEnd/>
            <a:tailEnd/>
          </a:ln>
          <a:effectLst/>
        </p:spPr>
        <p:txBody>
          <a:bodyPr wrap="square">
            <a:spAutoFit/>
          </a:bodyPr>
          <a:lstStyle/>
          <a:p>
            <a:pPr marL="457200" indent="-457200">
              <a:buFont typeface="Arial" pitchFamily="34" charset="0"/>
              <a:buChar char="•"/>
            </a:pPr>
            <a:r>
              <a:rPr lang="es-MX" sz="2400" b="1" dirty="0"/>
              <a:t>Conocer</a:t>
            </a:r>
            <a:r>
              <a:rPr lang="es-MX" sz="2400" b="0" dirty="0">
                <a:solidFill>
                  <a:srgbClr val="002060"/>
                </a:solidFill>
              </a:rPr>
              <a:t> el estado nutricio del individuo</a:t>
            </a:r>
          </a:p>
          <a:p>
            <a:pPr marL="457200" indent="-457200">
              <a:buFont typeface="Arial" pitchFamily="34" charset="0"/>
              <a:buChar char="•"/>
            </a:pPr>
            <a:endParaRPr lang="es-ES" sz="2400" b="0" dirty="0">
              <a:solidFill>
                <a:srgbClr val="002060"/>
              </a:solidFill>
            </a:endParaRPr>
          </a:p>
          <a:p>
            <a:pPr marL="457200" indent="-457200">
              <a:buFont typeface="Arial" pitchFamily="34" charset="0"/>
              <a:buChar char="•"/>
            </a:pPr>
            <a:r>
              <a:rPr lang="es-MX" sz="2400" b="0" dirty="0">
                <a:solidFill>
                  <a:srgbClr val="002060"/>
                </a:solidFill>
              </a:rPr>
              <a:t>Conocer los </a:t>
            </a:r>
            <a:r>
              <a:rPr lang="es-MX" sz="2400" b="1" dirty="0"/>
              <a:t>agentes causales </a:t>
            </a:r>
            <a:r>
              <a:rPr lang="es-MX" sz="2400" b="0" dirty="0">
                <a:solidFill>
                  <a:srgbClr val="002060"/>
                </a:solidFill>
              </a:rPr>
              <a:t>del estado de nutrición</a:t>
            </a:r>
          </a:p>
          <a:p>
            <a:pPr marL="457200" indent="-457200">
              <a:buFont typeface="Arial" pitchFamily="34" charset="0"/>
              <a:buChar char="•"/>
            </a:pPr>
            <a:endParaRPr lang="es-ES" sz="2400" b="0" dirty="0">
              <a:solidFill>
                <a:srgbClr val="002060"/>
              </a:solidFill>
            </a:endParaRPr>
          </a:p>
          <a:p>
            <a:pPr marL="457200" indent="-457200">
              <a:buFont typeface="Arial" pitchFamily="34" charset="0"/>
              <a:buChar char="•"/>
            </a:pPr>
            <a:r>
              <a:rPr lang="es-MX" sz="2400" b="1" dirty="0"/>
              <a:t>Detectar</a:t>
            </a:r>
            <a:r>
              <a:rPr lang="es-MX" sz="2400" b="0" dirty="0">
                <a:solidFill>
                  <a:srgbClr val="002060"/>
                </a:solidFill>
              </a:rPr>
              <a:t> los individuos en riesgo de deficiencias y/o excesos</a:t>
            </a:r>
          </a:p>
          <a:p>
            <a:pPr marL="457200" indent="-457200">
              <a:buFont typeface="Arial" pitchFamily="34" charset="0"/>
              <a:buChar char="•"/>
            </a:pPr>
            <a:endParaRPr lang="es-ES" sz="2400" b="0" dirty="0">
              <a:solidFill>
                <a:srgbClr val="002060"/>
              </a:solidFill>
            </a:endParaRPr>
          </a:p>
          <a:p>
            <a:pPr marL="457200" indent="-457200">
              <a:buFont typeface="Arial" pitchFamily="34" charset="0"/>
              <a:buChar char="•"/>
            </a:pPr>
            <a:r>
              <a:rPr lang="es-MX" sz="2400" b="0" dirty="0">
                <a:solidFill>
                  <a:srgbClr val="002060"/>
                </a:solidFill>
              </a:rPr>
              <a:t>Utilizar los criterios e indicadores más sencillos, positivos y sensibles para </a:t>
            </a:r>
            <a:r>
              <a:rPr lang="es-MX" sz="2400" b="1" dirty="0"/>
              <a:t>prevenir, detectar y atender con oportunidad </a:t>
            </a:r>
            <a:r>
              <a:rPr lang="es-MX" sz="2400" b="0" dirty="0">
                <a:solidFill>
                  <a:srgbClr val="002060"/>
                </a:solidFill>
              </a:rPr>
              <a:t>los problemas de nutrición</a:t>
            </a:r>
            <a:r>
              <a:rPr lang="es-ES" sz="2400" b="0" dirty="0">
                <a:solidFill>
                  <a:srgbClr val="002060"/>
                </a:solidFill>
              </a:rPr>
              <a:t> </a:t>
            </a:r>
          </a:p>
          <a:p>
            <a:pPr marL="457200" indent="-457200">
              <a:buFont typeface="Arial" pitchFamily="34" charset="0"/>
              <a:buChar char="•"/>
            </a:pPr>
            <a:endParaRPr lang="es-MX" sz="2400" b="0" dirty="0">
              <a:solidFill>
                <a:srgbClr val="002060"/>
              </a:solidFill>
            </a:endParaRPr>
          </a:p>
          <a:p>
            <a:pPr marL="457200" indent="-457200">
              <a:buFont typeface="Arial" pitchFamily="34" charset="0"/>
              <a:buChar char="•"/>
            </a:pPr>
            <a:r>
              <a:rPr lang="es-MX" sz="2400" b="1" dirty="0"/>
              <a:t>Monitorear</a:t>
            </a:r>
            <a:r>
              <a:rPr lang="es-MX" sz="2400" b="0" dirty="0">
                <a:solidFill>
                  <a:srgbClr val="002060"/>
                </a:solidFill>
              </a:rPr>
              <a:t> la eficacia de los tratamientos</a:t>
            </a:r>
            <a:endParaRPr lang="es-ES" sz="2400" b="0" dirty="0">
              <a:solidFill>
                <a:srgbClr val="002060"/>
              </a:solidFill>
            </a:endParaRPr>
          </a:p>
        </p:txBody>
      </p:sp>
      <p:sp>
        <p:nvSpPr>
          <p:cNvPr id="4" name="Rectangle 36"/>
          <p:cNvSpPr>
            <a:spLocks noChangeArrowheads="1"/>
          </p:cNvSpPr>
          <p:nvPr/>
        </p:nvSpPr>
        <p:spPr bwMode="auto">
          <a:xfrm>
            <a:off x="3279383" y="684128"/>
            <a:ext cx="5864618" cy="977255"/>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r">
              <a:lnSpc>
                <a:spcPts val="3400"/>
              </a:lnSpc>
            </a:pPr>
            <a:r>
              <a:rPr lang="es-MX" sz="3600" b="1" dirty="0" smtClean="0">
                <a:solidFill>
                  <a:schemeClr val="tx1"/>
                </a:solidFill>
              </a:rPr>
              <a:t>Objetivo de </a:t>
            </a:r>
          </a:p>
          <a:p>
            <a:pPr algn="r">
              <a:lnSpc>
                <a:spcPts val="3400"/>
              </a:lnSpc>
            </a:pPr>
            <a:r>
              <a:rPr lang="es-MX" sz="3600" b="1" dirty="0" smtClean="0">
                <a:solidFill>
                  <a:schemeClr val="tx1"/>
                </a:solidFill>
              </a:rPr>
              <a:t>evaluar el estado de nutrición</a:t>
            </a:r>
            <a:endParaRPr lang="es-MX" sz="3600" b="1" dirty="0">
              <a:solidFill>
                <a:schemeClr val="tx1"/>
              </a:solidFill>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1013807" y="1677585"/>
            <a:ext cx="2699479" cy="3416320"/>
          </a:xfrm>
          <a:prstGeom prst="rect">
            <a:avLst/>
          </a:prstGeom>
          <a:noFill/>
          <a:ln w="9525">
            <a:noFill/>
            <a:miter lim="800000"/>
            <a:headEnd/>
            <a:tailEnd/>
          </a:ln>
          <a:effectLst/>
        </p:spPr>
        <p:txBody>
          <a:bodyPr wrap="square">
            <a:spAutoFit/>
          </a:bodyPr>
          <a:lstStyle/>
          <a:p>
            <a:pPr>
              <a:lnSpc>
                <a:spcPct val="150000"/>
              </a:lnSpc>
            </a:pPr>
            <a:r>
              <a:rPr lang="es-MX" sz="3600" b="1" dirty="0" smtClean="0">
                <a:solidFill>
                  <a:srgbClr val="FF3399"/>
                </a:solidFill>
              </a:rPr>
              <a:t>A</a:t>
            </a:r>
            <a:r>
              <a:rPr lang="es-MX" sz="2400" dirty="0" smtClean="0">
                <a:solidFill>
                  <a:srgbClr val="002060"/>
                </a:solidFill>
              </a:rPr>
              <a:t>ntropométricos</a:t>
            </a:r>
            <a:r>
              <a:rPr lang="es-MX" sz="3600" dirty="0" smtClean="0">
                <a:solidFill>
                  <a:srgbClr val="FF9900"/>
                </a:solidFill>
              </a:rPr>
              <a:t>      </a:t>
            </a:r>
            <a:r>
              <a:rPr lang="es-MX" sz="3600" b="1" dirty="0" smtClean="0">
                <a:solidFill>
                  <a:srgbClr val="00FFFF"/>
                </a:solidFill>
              </a:rPr>
              <a:t>B</a:t>
            </a:r>
            <a:r>
              <a:rPr lang="es-MX" sz="2400" dirty="0" smtClean="0">
                <a:solidFill>
                  <a:srgbClr val="002060"/>
                </a:solidFill>
              </a:rPr>
              <a:t>ioquímicos</a:t>
            </a:r>
            <a:endParaRPr lang="es-MX" sz="2400" dirty="0">
              <a:solidFill>
                <a:srgbClr val="002060"/>
              </a:solidFill>
            </a:endParaRPr>
          </a:p>
          <a:p>
            <a:pPr>
              <a:lnSpc>
                <a:spcPct val="150000"/>
              </a:lnSpc>
            </a:pPr>
            <a:r>
              <a:rPr lang="es-MX" sz="3600" b="1" dirty="0" smtClean="0">
                <a:solidFill>
                  <a:srgbClr val="FF6600"/>
                </a:solidFill>
              </a:rPr>
              <a:t>C</a:t>
            </a:r>
            <a:r>
              <a:rPr lang="es-MX" sz="2400" dirty="0" smtClean="0">
                <a:solidFill>
                  <a:srgbClr val="002060"/>
                </a:solidFill>
              </a:rPr>
              <a:t>línicos</a:t>
            </a:r>
            <a:endParaRPr lang="es-MX" sz="2400" dirty="0">
              <a:solidFill>
                <a:srgbClr val="002060"/>
              </a:solidFill>
            </a:endParaRPr>
          </a:p>
          <a:p>
            <a:pPr>
              <a:lnSpc>
                <a:spcPct val="150000"/>
              </a:lnSpc>
            </a:pPr>
            <a:r>
              <a:rPr lang="es-MX" sz="3600" b="1" dirty="0" smtClean="0">
                <a:solidFill>
                  <a:srgbClr val="FFC000"/>
                </a:solidFill>
              </a:rPr>
              <a:t>D</a:t>
            </a:r>
            <a:r>
              <a:rPr lang="es-MX" sz="2400" dirty="0" smtClean="0">
                <a:solidFill>
                  <a:srgbClr val="002060"/>
                </a:solidFill>
              </a:rPr>
              <a:t>ietéticos</a:t>
            </a:r>
            <a:endParaRPr lang="es-ES" sz="2400" dirty="0">
              <a:solidFill>
                <a:srgbClr val="002060"/>
              </a:solidFill>
            </a:endParaRPr>
          </a:p>
        </p:txBody>
      </p:sp>
      <p:sp>
        <p:nvSpPr>
          <p:cNvPr id="5" name="Rectangle 36"/>
          <p:cNvSpPr>
            <a:spLocks noChangeArrowheads="1"/>
          </p:cNvSpPr>
          <p:nvPr/>
        </p:nvSpPr>
        <p:spPr bwMode="auto">
          <a:xfrm>
            <a:off x="4243153" y="983284"/>
            <a:ext cx="4647361" cy="977255"/>
          </a:xfrm>
          <a:prstGeom prst="rect">
            <a:avLst/>
          </a:prstGeom>
          <a:noFill/>
          <a:ln w="9525">
            <a:noFill/>
            <a:miter lim="800000"/>
            <a:headEnd/>
            <a:tailEnd/>
          </a:ln>
          <a:effectLst/>
        </p:spPr>
        <p:txBody>
          <a:bodyPr wrap="none">
            <a:spAutoFit/>
          </a:bodyPr>
          <a:lstStyle/>
          <a:p>
            <a:pPr algn="r">
              <a:lnSpc>
                <a:spcPts val="3400"/>
              </a:lnSpc>
            </a:pPr>
            <a:r>
              <a:rPr lang="es-MX" sz="3600" b="1" dirty="0" smtClean="0"/>
              <a:t>Indicadores </a:t>
            </a:r>
          </a:p>
          <a:p>
            <a:pPr algn="r">
              <a:lnSpc>
                <a:spcPts val="3400"/>
              </a:lnSpc>
            </a:pPr>
            <a:r>
              <a:rPr lang="es-MX" sz="3600" b="1" dirty="0" smtClean="0"/>
              <a:t>del estado de nutrición</a:t>
            </a:r>
            <a:endParaRPr lang="es-MX" sz="3600" b="1" dirty="0"/>
          </a:p>
        </p:txBody>
      </p:sp>
      <p:sp>
        <p:nvSpPr>
          <p:cNvPr id="6" name="5 Rectángulo"/>
          <p:cNvSpPr/>
          <p:nvPr/>
        </p:nvSpPr>
        <p:spPr>
          <a:xfrm rot="20469788">
            <a:off x="3318747" y="3600804"/>
            <a:ext cx="5616360" cy="954107"/>
          </a:xfrm>
          <a:prstGeom prst="rect">
            <a:avLst/>
          </a:prstGeom>
          <a:scene3d>
            <a:camera prst="perspectiveHeroicExtremeRightFacing"/>
            <a:lightRig rig="threePt" dir="t"/>
          </a:scene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2800" b="0" dirty="0" smtClean="0"/>
              <a:t>Deben ser disponibles, simples, específicos, confiables y sensibles</a:t>
            </a:r>
            <a:endParaRPr lang="es-MX" sz="2800" b="0" dirty="0"/>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0" y="963336"/>
            <a:ext cx="9144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r" fontAlgn="base">
              <a:spcBef>
                <a:spcPct val="0"/>
              </a:spcBef>
              <a:spcAft>
                <a:spcPct val="0"/>
              </a:spcAft>
              <a:tabLst>
                <a:tab pos="407988" algn="l"/>
                <a:tab pos="457200" algn="l"/>
              </a:tabLst>
            </a:pPr>
            <a:r>
              <a:rPr lang="es-ES" sz="1600" b="1" smtClean="0">
                <a:solidFill>
                  <a:schemeClr val="bg1"/>
                </a:solidFill>
                <a:latin typeface="Arial" pitchFamily="34" charset="0"/>
                <a:ea typeface="Times New Roman" pitchFamily="18" charset="0"/>
                <a:cs typeface="Arial" pitchFamily="34" charset="0"/>
              </a:rPr>
              <a:t>Indicadores antropométricos</a:t>
            </a:r>
            <a:endParaRPr lang="es-ES" sz="1050" dirty="0">
              <a:solidFill>
                <a:schemeClr val="bg1"/>
              </a:solidFill>
              <a:latin typeface="Arial" pitchFamily="34" charset="0"/>
            </a:endParaRPr>
          </a:p>
        </p:txBody>
      </p:sp>
      <p:sp>
        <p:nvSpPr>
          <p:cNvPr id="4" name="3 Rectángulo"/>
          <p:cNvSpPr/>
          <p:nvPr/>
        </p:nvSpPr>
        <p:spPr>
          <a:xfrm>
            <a:off x="43318" y="1531209"/>
            <a:ext cx="3009157" cy="584775"/>
          </a:xfrm>
          <a:prstGeom prst="rect">
            <a:avLst/>
          </a:prstGeom>
        </p:spPr>
        <p:txBody>
          <a:bodyPr wrap="none">
            <a:spAutoFit/>
          </a:bodyPr>
          <a:lstStyle/>
          <a:p>
            <a:pPr lvl="0" algn="just" eaLnBrk="0" fontAlgn="base" hangingPunct="0">
              <a:spcBef>
                <a:spcPct val="0"/>
              </a:spcBef>
              <a:spcAft>
                <a:spcPct val="0"/>
              </a:spcAft>
              <a:tabLst>
                <a:tab pos="407988" algn="l"/>
                <a:tab pos="457200" algn="l"/>
              </a:tabLst>
            </a:pPr>
            <a:r>
              <a:rPr lang="es-ES" sz="3200" b="1" dirty="0" smtClean="0">
                <a:latin typeface="Arial" pitchFamily="34" charset="0"/>
                <a:ea typeface="Times New Roman" pitchFamily="18" charset="0"/>
                <a:cs typeface="Arial" pitchFamily="34" charset="0"/>
              </a:rPr>
              <a:t>Antropometría</a:t>
            </a:r>
            <a:endParaRPr lang="es-ES" sz="1200" b="1" dirty="0">
              <a:latin typeface="Arial" pitchFamily="34" charset="0"/>
              <a:ea typeface="Times New Roman" pitchFamily="18" charset="0"/>
              <a:cs typeface="Arial" pitchFamily="34" charset="0"/>
            </a:endParaRPr>
          </a:p>
        </p:txBody>
      </p:sp>
      <p:sp>
        <p:nvSpPr>
          <p:cNvPr id="5" name="4 Rectángulo"/>
          <p:cNvSpPr/>
          <p:nvPr/>
        </p:nvSpPr>
        <p:spPr>
          <a:xfrm>
            <a:off x="251520" y="2339684"/>
            <a:ext cx="8640960" cy="2862322"/>
          </a:xfrm>
          <a:prstGeom prst="rect">
            <a:avLst/>
          </a:prstGeom>
        </p:spPr>
        <p:txBody>
          <a:bodyPr wrap="square">
            <a:spAutoFit/>
          </a:bodyPr>
          <a:lstStyle/>
          <a:p>
            <a:pPr marL="450850" indent="-358775">
              <a:buFont typeface="Arial" pitchFamily="34" charset="0"/>
              <a:buChar char="•"/>
            </a:pPr>
            <a:r>
              <a:rPr lang="es-MX" sz="2000" dirty="0" smtClean="0">
                <a:solidFill>
                  <a:srgbClr val="002060"/>
                </a:solidFill>
                <a:latin typeface="Tahoma" pitchFamily="34" charset="0"/>
                <a:ea typeface="Tahoma" pitchFamily="34" charset="0"/>
                <a:cs typeface="Tahoma" pitchFamily="34" charset="0"/>
              </a:rPr>
              <a:t>Técnica para medir las dimensiones físicas del ser humano</a:t>
            </a:r>
          </a:p>
          <a:p>
            <a:pPr marL="450850" indent="-358775">
              <a:buFont typeface="Arial" pitchFamily="34" charset="0"/>
              <a:buChar char="•"/>
            </a:pPr>
            <a:endParaRPr lang="es-MX" sz="2000" dirty="0" smtClean="0">
              <a:solidFill>
                <a:srgbClr val="002060"/>
              </a:solidFill>
              <a:latin typeface="Tahoma" pitchFamily="34" charset="0"/>
              <a:ea typeface="Tahoma" pitchFamily="34" charset="0"/>
              <a:cs typeface="Tahoma" pitchFamily="34" charset="0"/>
            </a:endParaRPr>
          </a:p>
          <a:p>
            <a:pPr marL="450850" indent="-358775">
              <a:buFont typeface="Arial" pitchFamily="34" charset="0"/>
              <a:buChar char="•"/>
            </a:pPr>
            <a:r>
              <a:rPr lang="es-MX" sz="2000" dirty="0" smtClean="0">
                <a:solidFill>
                  <a:srgbClr val="002060"/>
                </a:solidFill>
                <a:latin typeface="Tahoma" pitchFamily="34" charset="0"/>
                <a:ea typeface="Tahoma" pitchFamily="34" charset="0"/>
                <a:cs typeface="Tahoma" pitchFamily="34" charset="0"/>
              </a:rPr>
              <a:t>Es un método apropiado sencillo, confiable y de bajo costo para la vigilancia y seguimiento del crecimiento y el estado de nutrición </a:t>
            </a:r>
          </a:p>
          <a:p>
            <a:pPr marL="450850" indent="-358775">
              <a:buFont typeface="Arial" pitchFamily="34" charset="0"/>
              <a:buChar char="•"/>
            </a:pPr>
            <a:endParaRPr lang="es-MX" sz="2000" dirty="0" smtClean="0">
              <a:solidFill>
                <a:srgbClr val="002060"/>
              </a:solidFill>
              <a:latin typeface="Tahoma" pitchFamily="34" charset="0"/>
              <a:ea typeface="Tahoma" pitchFamily="34" charset="0"/>
              <a:cs typeface="Tahoma" pitchFamily="34" charset="0"/>
            </a:endParaRPr>
          </a:p>
          <a:p>
            <a:pPr marL="450850" indent="-358775">
              <a:buFont typeface="Arial" pitchFamily="34" charset="0"/>
              <a:buChar char="•"/>
            </a:pPr>
            <a:r>
              <a:rPr lang="es-MX" sz="2000" dirty="0" smtClean="0">
                <a:solidFill>
                  <a:srgbClr val="002060"/>
                </a:solidFill>
                <a:latin typeface="Tahoma" pitchFamily="34" charset="0"/>
                <a:ea typeface="Tahoma" pitchFamily="34" charset="0"/>
                <a:cs typeface="Tahoma" pitchFamily="34" charset="0"/>
              </a:rPr>
              <a:t>Ofrece elementos para la planeación de intervenciones nutricionales</a:t>
            </a:r>
          </a:p>
          <a:p>
            <a:pPr marL="450850" indent="-358775">
              <a:buFont typeface="Arial" pitchFamily="34" charset="0"/>
              <a:buChar char="•"/>
            </a:pPr>
            <a:endParaRPr lang="es-ES" sz="2000" dirty="0" smtClean="0">
              <a:solidFill>
                <a:srgbClr val="002060"/>
              </a:solidFill>
              <a:latin typeface="Tahoma" pitchFamily="34" charset="0"/>
              <a:ea typeface="Tahoma" pitchFamily="34" charset="0"/>
              <a:cs typeface="Tahoma" pitchFamily="34" charset="0"/>
            </a:endParaRPr>
          </a:p>
          <a:p>
            <a:pPr marL="450850" indent="-358775">
              <a:buFont typeface="Arial" pitchFamily="34" charset="0"/>
              <a:buChar char="•"/>
            </a:pPr>
            <a:r>
              <a:rPr lang="es-ES" sz="2000" dirty="0" smtClean="0">
                <a:solidFill>
                  <a:srgbClr val="002060"/>
                </a:solidFill>
                <a:latin typeface="Tahoma" pitchFamily="34" charset="0"/>
                <a:ea typeface="Tahoma" pitchFamily="34" charset="0"/>
                <a:cs typeface="Tahoma" pitchFamily="34" charset="0"/>
              </a:rPr>
              <a:t>Permite detectar estados moderados y severos de mala nutrición, así como problemas crónicos o inferir sobre la historia nutricia del sujeto.</a:t>
            </a:r>
            <a:endParaRPr lang="es-ES" sz="2000"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933789" y="936378"/>
            <a:ext cx="7309565" cy="1077218"/>
          </a:xfrm>
          <a:prstGeom prst="rect">
            <a:avLst/>
          </a:prstGeom>
          <a:noFill/>
          <a:ln w="9525">
            <a:noFill/>
            <a:miter lim="800000"/>
            <a:headEnd/>
            <a:tailEnd/>
          </a:ln>
          <a:effectLst/>
        </p:spPr>
        <p:txBody>
          <a:bodyPr wrap="none">
            <a:spAutoFit/>
          </a:bodyPr>
          <a:lstStyle/>
          <a:p>
            <a:pPr algn="ctr"/>
            <a:r>
              <a:rPr lang="es-MX" sz="3200" b="1" dirty="0"/>
              <a:t>¿Cómo se identifica el estado de </a:t>
            </a:r>
            <a:r>
              <a:rPr lang="es-MX" sz="3200" b="1" dirty="0" smtClean="0"/>
              <a:t>nutrición</a:t>
            </a:r>
          </a:p>
          <a:p>
            <a:pPr algn="ctr"/>
            <a:r>
              <a:rPr lang="es-MX" sz="3200" b="1" dirty="0" smtClean="0"/>
              <a:t> en población pediátrica?</a:t>
            </a:r>
            <a:endParaRPr lang="en-US" sz="3200" b="1" dirty="0"/>
          </a:p>
        </p:txBody>
      </p:sp>
      <p:sp>
        <p:nvSpPr>
          <p:cNvPr id="4" name="Text Box 5"/>
          <p:cNvSpPr txBox="1">
            <a:spLocks noChangeArrowheads="1"/>
          </p:cNvSpPr>
          <p:nvPr/>
        </p:nvSpPr>
        <p:spPr bwMode="auto">
          <a:xfrm>
            <a:off x="1161835" y="2293675"/>
            <a:ext cx="6853472" cy="34163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MX" sz="2400" dirty="0"/>
              <a:t>El crecimiento del niño se manifiesta con el </a:t>
            </a:r>
            <a:r>
              <a:rPr lang="es-MX" sz="2400" b="1" dirty="0">
                <a:solidFill>
                  <a:srgbClr val="33CC33"/>
                </a:solidFill>
              </a:rPr>
              <a:t>aumento de peso y talla</a:t>
            </a:r>
            <a:r>
              <a:rPr lang="es-MX" sz="2400" dirty="0"/>
              <a:t> conforme avanza la edad, y esto depende en gran parte de su alimentación. </a:t>
            </a:r>
          </a:p>
          <a:p>
            <a:pPr algn="just"/>
            <a:endParaRPr lang="es-MX" sz="2400" dirty="0"/>
          </a:p>
          <a:p>
            <a:pPr algn="just"/>
            <a:r>
              <a:rPr lang="es-MX" sz="2400" dirty="0"/>
              <a:t>Cuando se presenta la desnutrición o sobrepeso, se afecta el crecimiento. </a:t>
            </a:r>
          </a:p>
          <a:p>
            <a:pPr algn="just"/>
            <a:endParaRPr lang="es-MX" sz="2400" dirty="0"/>
          </a:p>
          <a:p>
            <a:pPr algn="just"/>
            <a:r>
              <a:rPr lang="es-MX" sz="2400" dirty="0"/>
              <a:t>De ahí que la desnutrición se identifica relacionando </a:t>
            </a:r>
            <a:r>
              <a:rPr lang="es-MX" sz="2400" dirty="0" smtClean="0"/>
              <a:t>la edad, el peso y la estatura de los menores</a:t>
            </a:r>
            <a:endParaRPr lang="en-US" sz="2400" dirty="0"/>
          </a:p>
        </p:txBody>
      </p:sp>
    </p:spTree>
    <p:extLst>
      <p:ext uri="{BB962C8B-B14F-4D97-AF65-F5344CB8AC3E}">
        <p14:creationId xmlns:p14="http://schemas.microsoft.com/office/powerpoint/2010/main" xmlns="" val="346822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2597</Words>
  <Application>Microsoft Office PowerPoint</Application>
  <PresentationFormat>Presentación en pantalla (4:3)</PresentationFormat>
  <Paragraphs>427</Paragraphs>
  <Slides>44</Slides>
  <Notes>0</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padawanPC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padawan</dc:creator>
  <cp:lastModifiedBy>FANNY</cp:lastModifiedBy>
  <cp:revision>58</cp:revision>
  <dcterms:created xsi:type="dcterms:W3CDTF">2011-08-15T22:57:07Z</dcterms:created>
  <dcterms:modified xsi:type="dcterms:W3CDTF">2015-10-28T14:27:48Z</dcterms:modified>
</cp:coreProperties>
</file>