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0" r:id="rId5"/>
    <p:sldId id="258" r:id="rId6"/>
    <p:sldId id="262" r:id="rId7"/>
    <p:sldId id="263" r:id="rId8"/>
    <p:sldId id="264" r:id="rId9"/>
    <p:sldId id="265" r:id="rId10"/>
    <p:sldId id="266" r:id="rId11"/>
    <p:sldId id="267" r:id="rId12"/>
    <p:sldId id="261"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76"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28/09/2016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28/09/2016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El primer gran banquete</a:t>
            </a:r>
            <a:endParaRPr lang="es-MX" dirty="0"/>
          </a:p>
        </p:txBody>
      </p:sp>
      <p:sp>
        <p:nvSpPr>
          <p:cNvPr id="3" name="2 Marcador de contenido"/>
          <p:cNvSpPr>
            <a:spLocks noGrp="1"/>
          </p:cNvSpPr>
          <p:nvPr>
            <p:ph idx="1"/>
          </p:nvPr>
        </p:nvSpPr>
        <p:spPr/>
        <p:txBody>
          <a:bodyPr>
            <a:normAutofit fontScale="85000" lnSpcReduction="10000"/>
          </a:bodyPr>
          <a:lstStyle/>
          <a:p>
            <a:pPr algn="just">
              <a:lnSpc>
                <a:spcPct val="150000"/>
              </a:lnSpc>
            </a:pPr>
            <a:r>
              <a:rPr lang="es-MX" dirty="0"/>
              <a:t>El primer gran banquete registrado en la historia de la humanidad, se da gracias a las grandes batallas que estas culturas realizaban, pues cuando Julio César regresa victorioso desde el Oriente, se dio de comer a 260 000 personas divididas en jornadas durante las cuales se sirvieron 22 000 mesas.</a:t>
            </a:r>
          </a:p>
          <a:p>
            <a:pPr>
              <a:lnSpc>
                <a:spcPct val="150000"/>
              </a:lnSpc>
            </a:pPr>
            <a:endParaRPr lang="es-MX" dirty="0"/>
          </a:p>
        </p:txBody>
      </p:sp>
    </p:spTree>
    <p:extLst>
      <p:ext uri="{BB962C8B-B14F-4D97-AF65-F5344CB8AC3E}">
        <p14:creationId xmlns:p14="http://schemas.microsoft.com/office/powerpoint/2010/main" val="2327283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La comida como negocio </a:t>
            </a:r>
            <a:endParaRPr lang="es-MX" dirty="0"/>
          </a:p>
        </p:txBody>
      </p:sp>
      <p:sp>
        <p:nvSpPr>
          <p:cNvPr id="3" name="2 Marcador de contenido"/>
          <p:cNvSpPr>
            <a:spLocks noGrp="1"/>
          </p:cNvSpPr>
          <p:nvPr>
            <p:ph idx="1"/>
          </p:nvPr>
        </p:nvSpPr>
        <p:spPr/>
        <p:txBody>
          <a:bodyPr/>
          <a:lstStyle/>
          <a:p>
            <a:pPr algn="just"/>
            <a:r>
              <a:rPr lang="es-MX" dirty="0" smtClean="0"/>
              <a:t>El servicio </a:t>
            </a:r>
            <a:r>
              <a:rPr lang="es-MX" dirty="0"/>
              <a:t>de banquetes toma relevancia para el año de 1832 pues al ver el auge de los establecimientos de comida, Lorenzo </a:t>
            </a:r>
            <a:r>
              <a:rPr lang="es-MX" dirty="0"/>
              <a:t>Delmonico</a:t>
            </a:r>
            <a:r>
              <a:rPr lang="es-MX" dirty="0"/>
              <a:t> funda Banquetes </a:t>
            </a:r>
            <a:r>
              <a:rPr lang="es-MX" dirty="0"/>
              <a:t>Delmonico’s</a:t>
            </a:r>
            <a:r>
              <a:rPr lang="es-MX" dirty="0"/>
              <a:t> donde se imprimió el primer menú en dos idiomas: inglés y francés, donde se ofrecía una variedad de 371 platillos para ordenar.</a:t>
            </a:r>
          </a:p>
          <a:p>
            <a:endParaRPr lang="es-MX" dirty="0"/>
          </a:p>
        </p:txBody>
      </p:sp>
    </p:spTree>
    <p:extLst>
      <p:ext uri="{BB962C8B-B14F-4D97-AF65-F5344CB8AC3E}">
        <p14:creationId xmlns:p14="http://schemas.microsoft.com/office/powerpoint/2010/main" val="780621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r>
              <a:rPr lang="es-MX" sz="2400" dirty="0" err="1"/>
              <a:t>Reay</a:t>
            </a:r>
            <a:r>
              <a:rPr lang="es-MX" sz="2400" dirty="0"/>
              <a:t>, </a:t>
            </a:r>
            <a:r>
              <a:rPr lang="es-MX" sz="2400" dirty="0" smtClean="0"/>
              <a:t>Julia, </a:t>
            </a:r>
            <a:r>
              <a:rPr lang="es-MX" sz="2400" dirty="0" err="1" smtClean="0"/>
              <a:t>Restaurantería</a:t>
            </a:r>
            <a:r>
              <a:rPr lang="es-MX" sz="2400" dirty="0" smtClean="0"/>
              <a:t> </a:t>
            </a:r>
            <a:r>
              <a:rPr lang="es-MX" sz="2400" dirty="0"/>
              <a:t>Básica. Administración de Comedor y </a:t>
            </a:r>
            <a:r>
              <a:rPr lang="es-MX" sz="2400" dirty="0" smtClean="0"/>
              <a:t>Bar, Editorial Trillas, México 1997.</a:t>
            </a:r>
          </a:p>
          <a:p>
            <a:endParaRPr lang="es-MX" sz="2400" dirty="0"/>
          </a:p>
          <a:p>
            <a:r>
              <a:rPr lang="es-MX" sz="2400" dirty="0"/>
              <a:t>Franco López, </a:t>
            </a:r>
            <a:r>
              <a:rPr lang="es-MX" sz="2400" dirty="0" smtClean="0"/>
              <a:t>Armando, Administración </a:t>
            </a:r>
            <a:r>
              <a:rPr lang="es-MX" sz="2400" dirty="0"/>
              <a:t>de la Empresa </a:t>
            </a:r>
            <a:r>
              <a:rPr lang="es-MX" sz="2400" dirty="0" smtClean="0"/>
              <a:t>Restaurantera, </a:t>
            </a:r>
            <a:r>
              <a:rPr lang="es-ES" sz="2400" dirty="0" smtClean="0"/>
              <a:t>Editorial Trillas, México</a:t>
            </a:r>
            <a:r>
              <a:rPr lang="es-ES" sz="2400" dirty="0"/>
              <a:t>, </a:t>
            </a:r>
            <a:r>
              <a:rPr lang="es-ES" sz="2400" dirty="0" smtClean="0"/>
              <a:t>2004.</a:t>
            </a:r>
            <a:endParaRPr lang="es-MX" sz="2400" dirty="0"/>
          </a:p>
          <a:p>
            <a:endParaRPr lang="es-MX" sz="2400" dirty="0"/>
          </a:p>
          <a:p>
            <a:r>
              <a:rPr lang="es-ES" sz="2400" dirty="0" err="1"/>
              <a:t>Morfín</a:t>
            </a:r>
            <a:r>
              <a:rPr lang="es-ES" sz="2400" dirty="0"/>
              <a:t>, María del </a:t>
            </a:r>
            <a:r>
              <a:rPr lang="es-ES" sz="2400" dirty="0" smtClean="0"/>
              <a:t>Carmen,</a:t>
            </a:r>
            <a:r>
              <a:rPr lang="es-MX" sz="2400" dirty="0"/>
              <a:t> </a:t>
            </a:r>
            <a:r>
              <a:rPr lang="es-ES" sz="2400" dirty="0" smtClean="0"/>
              <a:t>Administración </a:t>
            </a:r>
            <a:r>
              <a:rPr lang="es-ES" sz="2400" dirty="0"/>
              <a:t>de Comedor y </a:t>
            </a:r>
            <a:r>
              <a:rPr lang="es-ES" sz="2400" dirty="0" smtClean="0"/>
              <a:t>Bar, Editorial Trillas, México</a:t>
            </a:r>
            <a:r>
              <a:rPr lang="es-ES" sz="2400" dirty="0"/>
              <a:t>, </a:t>
            </a:r>
            <a:r>
              <a:rPr lang="es-ES" sz="2400" dirty="0" smtClean="0"/>
              <a:t>2001.</a:t>
            </a:r>
            <a:endParaRPr lang="es-MX" sz="2400" dirty="0"/>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a:t>
            </a:r>
            <a:r>
              <a:rPr lang="es-MX" dirty="0" smtClean="0">
                <a:latin typeface="Arial" pitchFamily="34" charset="0"/>
                <a:cs typeface="Arial" pitchFamily="34" charset="0"/>
              </a:rPr>
              <a:t> Turismo</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Origen y antecedentes históricos de la </a:t>
            </a:r>
            <a:r>
              <a:rPr lang="es-MX" dirty="0" smtClean="0">
                <a:effectLst>
                  <a:outerShdw blurRad="38100" dist="38100" dir="2700000" algn="tl">
                    <a:srgbClr val="000000">
                      <a:alpha val="43137"/>
                    </a:srgbClr>
                  </a:outerShdw>
                </a:effectLst>
                <a:latin typeface="Arial" pitchFamily="34" charset="0"/>
                <a:cs typeface="Arial" pitchFamily="34" charset="0"/>
              </a:rPr>
              <a:t>restaurantería</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 Sergio Rodríguez Martínez, Liza Velasco Álvarez, Rodrigo Ortega García</a:t>
            </a: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julio – diciembre 2016</a:t>
            </a:r>
            <a:r>
              <a:rPr lang="es-MX" dirty="0" smtClean="0">
                <a:latin typeface="Arial" pitchFamily="34" charset="0"/>
                <a:cs typeface="Arial" pitchFamily="34" charset="0"/>
              </a:rPr>
              <a:t> </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dirty="0" smtClean="0">
                <a:latin typeface="Arial" pitchFamily="34" charset="0"/>
                <a:cs typeface="Arial" pitchFamily="34" charset="0"/>
              </a:rPr>
              <a:t>: </a:t>
            </a:r>
            <a:r>
              <a:rPr lang="es-MX" dirty="0" smtClean="0">
                <a:effectLst/>
                <a:latin typeface="Arial" pitchFamily="34" charset="0"/>
                <a:cs typeface="Arial" pitchFamily="34" charset="0"/>
              </a:rPr>
              <a:t>Origen y antecedentes históricos de la </a:t>
            </a:r>
            <a:r>
              <a:rPr lang="es-MX" dirty="0" smtClean="0">
                <a:effectLst/>
                <a:latin typeface="Arial" pitchFamily="34" charset="0"/>
                <a:cs typeface="Arial" pitchFamily="34" charset="0"/>
              </a:rPr>
              <a:t>restaurantería</a:t>
            </a:r>
            <a:endParaRPr lang="es-MX" dirty="0">
              <a:effectLst/>
              <a:latin typeface="Arial" pitchFamily="34" charset="0"/>
              <a:cs typeface="Arial" pitchFamily="34" charset="0"/>
            </a:endParaRPr>
          </a:p>
        </p:txBody>
      </p:sp>
      <p:sp>
        <p:nvSpPr>
          <p:cNvPr id="3" name="2 Marcador de contenido"/>
          <p:cNvSpPr>
            <a:spLocks noGrp="1"/>
          </p:cNvSpPr>
          <p:nvPr>
            <p:ph idx="1"/>
          </p:nvPr>
        </p:nvSpPr>
        <p:spPr/>
        <p:txBody>
          <a:bodyPr>
            <a:normAutofit fontScale="62500" lnSpcReduction="20000"/>
          </a:bodyPr>
          <a:lstStyle/>
          <a:p>
            <a:pPr algn="ctr">
              <a:lnSpc>
                <a:spcPct val="90000"/>
              </a:lnSpc>
              <a:buNone/>
            </a:pPr>
            <a:r>
              <a:rPr lang="fr-FR" sz="4400" b="1" u="sng" dirty="0">
                <a:effectLst>
                  <a:outerShdw blurRad="38100" dist="38100" dir="2700000" algn="tl">
                    <a:srgbClr val="000000">
                      <a:alpha val="43137"/>
                    </a:srgbClr>
                  </a:outerShdw>
                </a:effectLst>
                <a:latin typeface="Arial" pitchFamily="34" charset="0"/>
                <a:cs typeface="Arial" pitchFamily="34" charset="0"/>
              </a:rPr>
              <a:t> Abstract:</a:t>
            </a:r>
          </a:p>
          <a:p>
            <a:pPr algn="just">
              <a:lnSpc>
                <a:spcPct val="90000"/>
              </a:lnSpc>
            </a:pPr>
            <a:r>
              <a:rPr lang="en-US" sz="4400" dirty="0">
                <a:latin typeface="Arial" pitchFamily="34" charset="0"/>
                <a:cs typeface="Arial" pitchFamily="34" charset="0"/>
              </a:rPr>
              <a:t>This work was done in order to collect all sources to support the learning of the subject of operation Bars and Restaurants given during the fifth semester of the degree in tourism</a:t>
            </a:r>
            <a:r>
              <a:rPr lang="en-US" sz="4400" dirty="0" smtClean="0">
                <a:latin typeface="Arial" pitchFamily="34" charset="0"/>
                <a:cs typeface="Arial" pitchFamily="34" charset="0"/>
              </a:rPr>
              <a:t>.</a:t>
            </a:r>
          </a:p>
          <a:p>
            <a:pPr algn="just">
              <a:lnSpc>
                <a:spcPct val="90000"/>
              </a:lnSpc>
            </a:pPr>
            <a:endParaRPr lang="en-US" sz="4400" dirty="0">
              <a:latin typeface="Arial" pitchFamily="34" charset="0"/>
              <a:cs typeface="Arial" pitchFamily="34" charset="0"/>
            </a:endParaRPr>
          </a:p>
          <a:p>
            <a:pPr algn="just">
              <a:lnSpc>
                <a:spcPct val="90000"/>
              </a:lnSpc>
            </a:pPr>
            <a:r>
              <a:rPr lang="en-US" sz="4400" dirty="0">
                <a:latin typeface="Arial" pitchFamily="34" charset="0"/>
                <a:cs typeface="Arial" pitchFamily="34" charset="0"/>
              </a:rPr>
              <a:t>While it is true that this matter has mostly practical content, knowing the theoretical part will be crucial to carry out the practice.</a:t>
            </a:r>
            <a:endParaRPr lang="fr-FR" sz="4400"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a:t>
            </a:r>
            <a:r>
              <a:rPr lang="fr-FR" dirty="0" smtClean="0">
                <a:latin typeface="Arial" pitchFamily="34" charset="0"/>
                <a:cs typeface="Arial" pitchFamily="34" charset="0"/>
              </a:rPr>
              <a:t>  </a:t>
            </a:r>
            <a:r>
              <a:rPr lang="fr-FR" dirty="0">
                <a:latin typeface="Arial" pitchFamily="34" charset="0"/>
                <a:cs typeface="Arial" pitchFamily="34" charset="0"/>
              </a:rPr>
              <a:t>restaurant, </a:t>
            </a:r>
            <a:r>
              <a:rPr lang="fr-FR" dirty="0">
                <a:latin typeface="Arial" pitchFamily="34" charset="0"/>
                <a:cs typeface="Arial" pitchFamily="34" charset="0"/>
              </a:rPr>
              <a:t>origins</a:t>
            </a:r>
            <a:r>
              <a:rPr lang="fr-FR" dirty="0">
                <a:latin typeface="Arial" pitchFamily="34" charset="0"/>
                <a:cs typeface="Arial" pitchFamily="34" charset="0"/>
              </a:rPr>
              <a:t>, banquets, </a:t>
            </a:r>
            <a:r>
              <a:rPr lang="fr-FR" dirty="0">
                <a:latin typeface="Arial" pitchFamily="34" charset="0"/>
                <a:cs typeface="Arial" pitchFamily="34" charset="0"/>
              </a:rPr>
              <a:t>food</a:t>
            </a:r>
            <a:r>
              <a:rPr lang="fr-FR" dirty="0">
                <a:latin typeface="Arial" pitchFamily="34" charset="0"/>
                <a:cs typeface="Arial" pitchFamily="34" charset="0"/>
              </a:rPr>
              <a:t>, menu.</a:t>
            </a:r>
            <a:endParaRPr lang="es-MX"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ES" dirty="0" smtClean="0">
                <a:latin typeface="Arial" pitchFamily="34" charset="0"/>
                <a:cs typeface="Arial" pitchFamily="34" charset="0"/>
              </a:rPr>
              <a:t>Introducción </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lstStyle/>
          <a:p>
            <a:pPr marL="0" indent="0" algn="just">
              <a:lnSpc>
                <a:spcPct val="150000"/>
              </a:lnSpc>
              <a:buNone/>
            </a:pPr>
            <a:r>
              <a:rPr lang="es-MX" dirty="0" smtClean="0"/>
              <a:t>Para poder hacer un estudio más detallado de los contenidos de este curso, es importante iniciar por entender de manera histórica el origen y definición de la </a:t>
            </a:r>
            <a:r>
              <a:rPr lang="es-MX" dirty="0" smtClean="0"/>
              <a:t>restauranteria</a:t>
            </a:r>
            <a:r>
              <a:rPr lang="es-MX" dirty="0" smtClean="0"/>
              <a:t> y todas las ramas que de ella dependen.</a:t>
            </a:r>
            <a:endParaRPr lang="es-MX"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Orígenes</a:t>
            </a:r>
            <a:endParaRPr lang="es-MX" dirty="0"/>
          </a:p>
        </p:txBody>
      </p:sp>
      <p:sp>
        <p:nvSpPr>
          <p:cNvPr id="3" name="2 Marcador de contenido"/>
          <p:cNvSpPr>
            <a:spLocks noGrp="1"/>
          </p:cNvSpPr>
          <p:nvPr>
            <p:ph idx="1"/>
          </p:nvPr>
        </p:nvSpPr>
        <p:spPr/>
        <p:txBody>
          <a:bodyPr>
            <a:normAutofit fontScale="92500" lnSpcReduction="10000"/>
          </a:bodyPr>
          <a:lstStyle/>
          <a:p>
            <a:pPr algn="just">
              <a:lnSpc>
                <a:spcPct val="200000"/>
              </a:lnSpc>
            </a:pPr>
            <a:r>
              <a:rPr lang="es-MX" dirty="0"/>
              <a:t>Como sabemos a lo largo de la historia de la humanidad, el hombre vive en una lucha constante por conseguir una mejoría en su forma de vivir, es así como inicia la </a:t>
            </a:r>
            <a:r>
              <a:rPr lang="es-MX" dirty="0" smtClean="0"/>
              <a:t>restaurantería</a:t>
            </a:r>
            <a:r>
              <a:rPr lang="es-MX" dirty="0" smtClean="0"/>
              <a:t>.</a:t>
            </a:r>
            <a:endParaRPr lang="es-MX" dirty="0"/>
          </a:p>
          <a:p>
            <a:pPr>
              <a:lnSpc>
                <a:spcPct val="200000"/>
              </a:lnSpc>
            </a:pPr>
            <a:endParaRPr lang="es-MX" dirty="0"/>
          </a:p>
        </p:txBody>
      </p:sp>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El arte culinario </a:t>
            </a:r>
            <a:endParaRPr lang="es-MX" dirty="0"/>
          </a:p>
        </p:txBody>
      </p:sp>
      <p:sp>
        <p:nvSpPr>
          <p:cNvPr id="3" name="2 Marcador de contenido"/>
          <p:cNvSpPr>
            <a:spLocks noGrp="1"/>
          </p:cNvSpPr>
          <p:nvPr>
            <p:ph idx="1"/>
          </p:nvPr>
        </p:nvSpPr>
        <p:spPr/>
        <p:txBody>
          <a:bodyPr/>
          <a:lstStyle/>
          <a:p>
            <a:pPr algn="just"/>
            <a:r>
              <a:rPr lang="es-MX" dirty="0"/>
              <a:t>La primera manera que el hombre encontró para mejorar el sabor de la comida se da con el descubrimiento del fuego, el cual les permitió cocinar de manera muy rudimentaria sus alimentos y aderezarlo con lo que contaba alrededor, es desde este momento cuando se da la invención del arte </a:t>
            </a:r>
            <a:r>
              <a:rPr lang="es-MX" dirty="0" smtClean="0"/>
              <a:t>culinario.</a:t>
            </a:r>
            <a:endParaRPr lang="es-MX" dirty="0"/>
          </a:p>
        </p:txBody>
      </p:sp>
    </p:spTree>
    <p:extLst>
      <p:ext uri="{BB962C8B-B14F-4D97-AF65-F5344CB8AC3E}">
        <p14:creationId xmlns:p14="http://schemas.microsoft.com/office/powerpoint/2010/main" val="2888036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¿Qué es el arte culinario?</a:t>
            </a:r>
            <a:endParaRPr lang="es-MX" dirty="0"/>
          </a:p>
        </p:txBody>
      </p:sp>
      <p:sp>
        <p:nvSpPr>
          <p:cNvPr id="3" name="2 Marcador de contenido"/>
          <p:cNvSpPr>
            <a:spLocks noGrp="1"/>
          </p:cNvSpPr>
          <p:nvPr>
            <p:ph idx="1"/>
          </p:nvPr>
        </p:nvSpPr>
        <p:spPr/>
        <p:txBody>
          <a:bodyPr/>
          <a:lstStyle/>
          <a:p>
            <a:pPr algn="just">
              <a:lnSpc>
                <a:spcPct val="150000"/>
              </a:lnSpc>
            </a:pPr>
            <a:r>
              <a:rPr lang="es-MX" dirty="0"/>
              <a:t>Proviene de dos vocablos latinos. </a:t>
            </a:r>
            <a:r>
              <a:rPr lang="es-MX" dirty="0"/>
              <a:t>Ars</a:t>
            </a:r>
            <a:r>
              <a:rPr lang="es-MX" dirty="0"/>
              <a:t> = conjunto de preceptos y reglas necesarios para hacer bien alguna cosa y </a:t>
            </a:r>
            <a:r>
              <a:rPr lang="es-MX" dirty="0"/>
              <a:t>culinarius</a:t>
            </a:r>
            <a:r>
              <a:rPr lang="es-MX" dirty="0"/>
              <a:t> = </a:t>
            </a:r>
            <a:r>
              <a:rPr lang="es-MX" dirty="0" smtClean="0"/>
              <a:t>perteneciente </a:t>
            </a:r>
            <a:r>
              <a:rPr lang="es-MX" dirty="0"/>
              <a:t>o relativo a la cocina, por lo tanto se puede definir como la manera correcta de cocinar</a:t>
            </a:r>
          </a:p>
        </p:txBody>
      </p:sp>
    </p:spTree>
    <p:extLst>
      <p:ext uri="{BB962C8B-B14F-4D97-AF65-F5344CB8AC3E}">
        <p14:creationId xmlns:p14="http://schemas.microsoft.com/office/powerpoint/2010/main" val="3821318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¿Qué es el arte culinario?</a:t>
            </a:r>
          </a:p>
        </p:txBody>
      </p:sp>
      <p:sp>
        <p:nvSpPr>
          <p:cNvPr id="3" name="2 Marcador de contenido"/>
          <p:cNvSpPr>
            <a:spLocks noGrp="1"/>
          </p:cNvSpPr>
          <p:nvPr>
            <p:ph idx="1"/>
          </p:nvPr>
        </p:nvSpPr>
        <p:spPr/>
        <p:txBody>
          <a:bodyPr>
            <a:normAutofit fontScale="92500" lnSpcReduction="10000"/>
          </a:bodyPr>
          <a:lstStyle/>
          <a:p>
            <a:pPr algn="just">
              <a:lnSpc>
                <a:spcPct val="200000"/>
              </a:lnSpc>
            </a:pPr>
            <a:r>
              <a:rPr lang="es-MX" dirty="0" smtClean="0"/>
              <a:t>El arte </a:t>
            </a:r>
            <a:r>
              <a:rPr lang="es-MX" dirty="0"/>
              <a:t>culinario es la forma adecuada y creativa, de realizar alimentos de manera que el sentido del gusto quede complacido siguiendo </a:t>
            </a:r>
            <a:r>
              <a:rPr lang="es-MX" dirty="0" smtClean="0"/>
              <a:t>una metodología </a:t>
            </a:r>
            <a:r>
              <a:rPr lang="es-MX" dirty="0"/>
              <a:t>para la realización de los platillos.</a:t>
            </a:r>
          </a:p>
          <a:p>
            <a:pPr>
              <a:lnSpc>
                <a:spcPct val="200000"/>
              </a:lnSpc>
            </a:pPr>
            <a:endParaRPr lang="es-MX" dirty="0"/>
          </a:p>
        </p:txBody>
      </p:sp>
    </p:spTree>
    <p:extLst>
      <p:ext uri="{BB962C8B-B14F-4D97-AF65-F5344CB8AC3E}">
        <p14:creationId xmlns:p14="http://schemas.microsoft.com/office/powerpoint/2010/main" val="204668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Desarrollo del arte culinario</a:t>
            </a:r>
            <a:endParaRPr lang="es-MX" dirty="0"/>
          </a:p>
        </p:txBody>
      </p:sp>
      <p:sp>
        <p:nvSpPr>
          <p:cNvPr id="3" name="2 Marcador de contenido"/>
          <p:cNvSpPr>
            <a:spLocks noGrp="1"/>
          </p:cNvSpPr>
          <p:nvPr>
            <p:ph idx="1"/>
          </p:nvPr>
        </p:nvSpPr>
        <p:spPr>
          <a:xfrm>
            <a:off x="1331640" y="1556792"/>
            <a:ext cx="7355160" cy="4525963"/>
          </a:xfrm>
        </p:spPr>
        <p:txBody>
          <a:bodyPr>
            <a:normAutofit fontScale="92500" lnSpcReduction="20000"/>
          </a:bodyPr>
          <a:lstStyle/>
          <a:p>
            <a:pPr algn="just">
              <a:lnSpc>
                <a:spcPct val="150000"/>
              </a:lnSpc>
            </a:pPr>
            <a:r>
              <a:rPr lang="es-MX" dirty="0"/>
              <a:t>La cocina comenzó a tener tanto auge que incluso en la Antigua Roma existieron deidades como </a:t>
            </a:r>
            <a:r>
              <a:rPr lang="es-MX" dirty="0"/>
              <a:t>Gasteria</a:t>
            </a:r>
            <a:r>
              <a:rPr lang="es-MX" dirty="0"/>
              <a:t> que significa gastronomía y </a:t>
            </a:r>
            <a:r>
              <a:rPr lang="es-MX" dirty="0"/>
              <a:t>Oinos</a:t>
            </a:r>
            <a:r>
              <a:rPr lang="es-MX" dirty="0"/>
              <a:t> considerado el Dios del Vino, el comer era un ritual importante que desarrollo costumbres en diversas </a:t>
            </a:r>
            <a:r>
              <a:rPr lang="es-MX" dirty="0" smtClean="0"/>
              <a:t>culturas. </a:t>
            </a:r>
            <a:endParaRPr lang="es-MX" dirty="0"/>
          </a:p>
        </p:txBody>
      </p:sp>
    </p:spTree>
    <p:extLst>
      <p:ext uri="{BB962C8B-B14F-4D97-AF65-F5344CB8AC3E}">
        <p14:creationId xmlns:p14="http://schemas.microsoft.com/office/powerpoint/2010/main" val="8492604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562</Words>
  <Application>Microsoft Office PowerPoint</Application>
  <PresentationFormat>Presentación en pantalla (4:3)</PresentationFormat>
  <Paragraphs>38</Paragraphs>
  <Slides>12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12</vt:i4>
      </vt:variant>
    </vt:vector>
  </HeadingPairs>
  <TitlesOfParts>
    <vt:vector size="15" baseType="lpstr">
      <vt:lpstr>Arial</vt:lpstr>
      <vt:lpstr>Berlin Sans FB</vt:lpstr>
      <vt:lpstr>Tema de Office</vt:lpstr>
      <vt:lpstr>UNIVERSIDAD AUTÓNOMA DEL ESTADO DE HIDALGO</vt:lpstr>
      <vt:lpstr>Presentación de PowerPoint</vt:lpstr>
      <vt:lpstr>Tema: Origen y antecedentes históricos de la restaurantería</vt:lpstr>
      <vt:lpstr>Introducción </vt:lpstr>
      <vt:lpstr>Orígenes</vt:lpstr>
      <vt:lpstr>El arte culinario </vt:lpstr>
      <vt:lpstr>¿Qué es el arte culinario?</vt:lpstr>
      <vt:lpstr>¿Qué es el arte culinario?</vt:lpstr>
      <vt:lpstr>Desarrollo del arte culinario</vt:lpstr>
      <vt:lpstr>El primer gran banquete</vt:lpstr>
      <vt:lpstr>La comida como negocio </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JHP</cp:lastModifiedBy>
  <cp:revision>22</cp:revision>
  <dcterms:created xsi:type="dcterms:W3CDTF">2014-12-12T16:57:31Z</dcterms:created>
  <dcterms:modified xsi:type="dcterms:W3CDTF">2016-09-28T18:12:29Z</dcterms:modified>
</cp:coreProperties>
</file>