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3" r:id="rId5"/>
    <p:sldId id="267" r:id="rId6"/>
    <p:sldId id="268" r:id="rId7"/>
    <p:sldId id="269" r:id="rId8"/>
    <p:sldId id="270" r:id="rId9"/>
    <p:sldId id="271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72" r:id="rId20"/>
    <p:sldId id="284" r:id="rId21"/>
    <p:sldId id="261" r:id="rId22"/>
    <p:sldId id="285" r:id="rId2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financiero.com.mx/economia/44-de-los-profesionistas-en-mexico-ha-sufrido-acoso-laboral.html" TargetMode="External"/><Relationship Id="rId2" Type="http://schemas.openxmlformats.org/officeDocument/2006/relationships/hyperlink" Target="http://biblio.juridicas.unam.mx/libros/7/3142/15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orodeseguridad.com/artic/discipl/4150.htm" TargetMode="External"/><Relationship Id="rId5" Type="http://schemas.openxmlformats.org/officeDocument/2006/relationships/hyperlink" Target="http://www.tuabogadodefensor.com/mobbing-laboral/" TargetMode="External"/><Relationship Id="rId4" Type="http://schemas.openxmlformats.org/officeDocument/2006/relationships/hyperlink" Target="http://www.mobbing.com.mx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428992" y="2714620"/>
            <a:ext cx="2571768" cy="1500198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3571868" y="2857496"/>
            <a:ext cx="2286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/>
              <a:t>Para ser acoso debe ser una conducta:</a:t>
            </a:r>
            <a:endParaRPr lang="es-MX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2214546" y="1643050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Repetitiva </a:t>
            </a:r>
            <a:endParaRPr lang="es-MX" sz="2000" dirty="0"/>
          </a:p>
        </p:txBody>
      </p:sp>
      <p:sp>
        <p:nvSpPr>
          <p:cNvPr id="8" name="7 CuadroTexto"/>
          <p:cNvSpPr txBox="1"/>
          <p:nvPr/>
        </p:nvSpPr>
        <p:spPr>
          <a:xfrm>
            <a:off x="5572132" y="1285860"/>
            <a:ext cx="1785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Por lo menos una vez a la semana </a:t>
            </a:r>
            <a:endParaRPr lang="es-MX" sz="2000" dirty="0"/>
          </a:p>
        </p:txBody>
      </p:sp>
      <p:sp>
        <p:nvSpPr>
          <p:cNvPr id="9" name="8 CuadroTexto"/>
          <p:cNvSpPr txBox="1"/>
          <p:nvPr/>
        </p:nvSpPr>
        <p:spPr>
          <a:xfrm>
            <a:off x="6948264" y="2857496"/>
            <a:ext cx="1643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Mínimo un periodo de seis meses</a:t>
            </a:r>
            <a:endParaRPr lang="es-MX" sz="2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3500430" y="4929198"/>
            <a:ext cx="22860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Que anule a la victima </a:t>
            </a:r>
            <a:endParaRPr lang="es-MX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83568" y="3113673"/>
            <a:ext cx="20002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Que haga a la victima  renunciar al empleo </a:t>
            </a:r>
            <a:endParaRPr lang="es-MX" sz="2000" dirty="0"/>
          </a:p>
        </p:txBody>
      </p:sp>
      <p:cxnSp>
        <p:nvCxnSpPr>
          <p:cNvPr id="13" name="12 Conector recto de flecha"/>
          <p:cNvCxnSpPr/>
          <p:nvPr/>
        </p:nvCxnSpPr>
        <p:spPr>
          <a:xfrm rot="10800000">
            <a:off x="2928926" y="1928802"/>
            <a:ext cx="857256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 rot="10800000" flipV="1">
            <a:off x="2357422" y="3571876"/>
            <a:ext cx="1071570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6000760" y="3357562"/>
            <a:ext cx="1143008" cy="776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 rot="5400000" flipH="1" flipV="1">
            <a:off x="5214942" y="2000240"/>
            <a:ext cx="785818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/>
          <p:nvPr/>
        </p:nvCxnSpPr>
        <p:spPr>
          <a:xfrm rot="5400000">
            <a:off x="4108447" y="4606933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1785918" y="2643182"/>
            <a:ext cx="2500330" cy="164307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2000232" y="3143248"/>
            <a:ext cx="2214578" cy="642942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 smtClean="0">
                <a:solidFill>
                  <a:schemeClr val="tx1"/>
                </a:solidFill>
              </a:rPr>
              <a:t>Actores </a:t>
            </a:r>
            <a:endParaRPr lang="es-MX" sz="3600" b="1" dirty="0">
              <a:solidFill>
                <a:schemeClr val="tx1"/>
              </a:solidFill>
            </a:endParaRPr>
          </a:p>
        </p:txBody>
      </p:sp>
      <p:sp>
        <p:nvSpPr>
          <p:cNvPr id="6" name="2 Marcador de contenido"/>
          <p:cNvSpPr>
            <a:spLocks noGrp="1"/>
          </p:cNvSpPr>
          <p:nvPr>
            <p:ph idx="1"/>
          </p:nvPr>
        </p:nvSpPr>
        <p:spPr>
          <a:xfrm>
            <a:off x="5357818" y="1142984"/>
            <a:ext cx="2571768" cy="928694"/>
          </a:xfrm>
        </p:spPr>
        <p:txBody>
          <a:bodyPr>
            <a:normAutofit/>
          </a:bodyPr>
          <a:lstStyle/>
          <a:p>
            <a:pPr marL="274320" indent="-274320" algn="just"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es-ES_tradnl" sz="2600" b="1" dirty="0" smtClean="0">
                <a:solidFill>
                  <a:schemeClr val="tx1"/>
                </a:solidFill>
                <a:latin typeface="+mn-lt"/>
              </a:rPr>
              <a:t>Acosador</a:t>
            </a:r>
            <a:endParaRPr lang="es-MX" sz="2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5143504" y="2428868"/>
            <a:ext cx="3429024" cy="135732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s-MX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s-ES_tradnl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Acosado o víctima</a:t>
            </a:r>
            <a:endParaRPr kumimoji="0" lang="es-ES_tradnl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s-MX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s-MX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5143504" y="4429132"/>
            <a:ext cx="3000396" cy="13506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s-MX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es-ES_tradnl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Actores pasivos</a:t>
            </a:r>
            <a:endParaRPr kumimoji="0" lang="es-MX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643306" y="1357298"/>
            <a:ext cx="1857388" cy="135732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flipV="1">
            <a:off x="4286248" y="3286124"/>
            <a:ext cx="1000132" cy="7143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3500430" y="4214818"/>
            <a:ext cx="1785950" cy="1000132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1071538" y="2714620"/>
            <a:ext cx="2643206" cy="15716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142976" y="3071810"/>
            <a:ext cx="2500330" cy="714380"/>
          </a:xfrm>
        </p:spPr>
        <p:txBody>
          <a:bodyPr>
            <a:normAutofit/>
          </a:bodyPr>
          <a:lstStyle/>
          <a:p>
            <a:pPr algn="ctr"/>
            <a:r>
              <a:rPr lang="es-MX" sz="4000" b="1" dirty="0" smtClean="0">
                <a:solidFill>
                  <a:schemeClr val="tx1"/>
                </a:solidFill>
              </a:rPr>
              <a:t>Tipos</a:t>
            </a:r>
            <a:r>
              <a:rPr lang="es-MX" sz="4000" b="1" dirty="0" smtClean="0"/>
              <a:t> </a:t>
            </a:r>
            <a:endParaRPr lang="es-MX" sz="4000" b="1" dirty="0"/>
          </a:p>
        </p:txBody>
      </p:sp>
      <p:sp>
        <p:nvSpPr>
          <p:cNvPr id="7" name="6 Abrir llave"/>
          <p:cNvSpPr/>
          <p:nvPr/>
        </p:nvSpPr>
        <p:spPr>
          <a:xfrm>
            <a:off x="3786182" y="1357298"/>
            <a:ext cx="928694" cy="4071966"/>
          </a:xfrm>
          <a:prstGeom prst="leftBrac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2 Marcador de contenido"/>
          <p:cNvSpPr>
            <a:spLocks noGrp="1"/>
          </p:cNvSpPr>
          <p:nvPr>
            <p:ph idx="1"/>
          </p:nvPr>
        </p:nvSpPr>
        <p:spPr>
          <a:xfrm>
            <a:off x="4572000" y="1500174"/>
            <a:ext cx="4286280" cy="571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_tradnl" sz="2600" b="1" dirty="0" smtClean="0">
                <a:solidFill>
                  <a:schemeClr val="tx1"/>
                </a:solidFill>
                <a:latin typeface="+mn-lt"/>
              </a:rPr>
              <a:t>Acoso vertical descendente</a:t>
            </a:r>
            <a:endParaRPr lang="es-MX" sz="2600" b="1" dirty="0" smtClean="0">
              <a:solidFill>
                <a:schemeClr val="tx1"/>
              </a:solidFill>
              <a:latin typeface="+mn-lt"/>
            </a:endParaRPr>
          </a:p>
          <a:p>
            <a:pPr algn="just">
              <a:buNone/>
            </a:pPr>
            <a:endParaRPr lang="es-MX" dirty="0" smtClean="0"/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4572000" y="4429132"/>
            <a:ext cx="3971924" cy="64294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s-ES_tradnl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Acoso Horizontal.</a:t>
            </a:r>
            <a:r>
              <a:rPr kumimoji="0" lang="es-ES_tradnl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s-MX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>
          <a:xfrm>
            <a:off x="4572000" y="3000372"/>
            <a:ext cx="3971924" cy="7143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s-ES_tradnl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Acoso Ascendente.</a:t>
            </a:r>
            <a:r>
              <a:rPr kumimoji="0" lang="es-ES_tradnl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s-MX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endParaRPr kumimoji="0" lang="es-MX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Imagen" descr="Making great decisions. Young beautiful woman gesturing and discussing something with smile while her coworkers listening to her sitting at the office table - stock phot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285992"/>
            <a:ext cx="314327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1785918" y="121442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Evita comunicación</a:t>
            </a:r>
            <a:endParaRPr lang="es-MX" dirty="0"/>
          </a:p>
        </p:txBody>
      </p:sp>
      <p:sp>
        <p:nvSpPr>
          <p:cNvPr id="6" name="5 CuadroTexto"/>
          <p:cNvSpPr txBox="1"/>
          <p:nvPr/>
        </p:nvSpPr>
        <p:spPr>
          <a:xfrm>
            <a:off x="4429124" y="928670"/>
            <a:ext cx="1714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Se burla, le pone apodos </a:t>
            </a:r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6572264" y="1071546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Le asigna tareas que no puede cumplir</a:t>
            </a:r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6929454" y="2285992"/>
            <a:ext cx="1714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Esconde información importante</a:t>
            </a:r>
            <a:endParaRPr lang="es-MX" dirty="0"/>
          </a:p>
        </p:txBody>
      </p:sp>
      <p:sp>
        <p:nvSpPr>
          <p:cNvPr id="9" name="8 CuadroTexto"/>
          <p:cNvSpPr txBox="1"/>
          <p:nvPr/>
        </p:nvSpPr>
        <p:spPr>
          <a:xfrm>
            <a:off x="7143768" y="3786190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Prohíbe a sus compañeros hablarle</a:t>
            </a:r>
            <a:endParaRPr lang="es-MX" dirty="0"/>
          </a:p>
        </p:txBody>
      </p:sp>
      <p:sp>
        <p:nvSpPr>
          <p:cNvPr id="10" name="9 CuadroTexto"/>
          <p:cNvSpPr txBox="1"/>
          <p:nvPr/>
        </p:nvSpPr>
        <p:spPr>
          <a:xfrm>
            <a:off x="3929058" y="5286388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Menosprecia su trabajo</a:t>
            </a:r>
            <a:endParaRPr lang="es-MX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643042" y="5000636"/>
            <a:ext cx="1857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Amenaza con usar instrumentos disciplinarios </a:t>
            </a:r>
            <a:endParaRPr lang="es-MX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214414" y="3857628"/>
            <a:ext cx="2000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No le da trabajo o asigna tareas sin sentido </a:t>
            </a:r>
            <a:endParaRPr lang="es-MX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071538" y="2143116"/>
            <a:ext cx="1857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Asigna trabajos que van contra la moral del trabajador </a:t>
            </a:r>
            <a:endParaRPr lang="es-MX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786446" y="5357826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Le humilla frente a colegas, clientes y proveedores</a:t>
            </a:r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71802" y="3429000"/>
            <a:ext cx="3429024" cy="107157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MX" sz="3600" dirty="0" smtClean="0">
                <a:solidFill>
                  <a:schemeClr val="tx1"/>
                </a:solidFill>
              </a:rPr>
              <a:t>Algunas estrategias del acosador</a:t>
            </a:r>
            <a:endParaRPr lang="es-MX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1500166" y="1285860"/>
            <a:ext cx="2928958" cy="1571636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1785918" y="1714488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Consecuencias para el trabajador</a:t>
            </a:r>
            <a:endParaRPr lang="es-MX" b="1" dirty="0"/>
          </a:p>
        </p:txBody>
      </p:sp>
      <p:sp>
        <p:nvSpPr>
          <p:cNvPr id="6" name="5 Elipse"/>
          <p:cNvSpPr/>
          <p:nvPr/>
        </p:nvSpPr>
        <p:spPr>
          <a:xfrm>
            <a:off x="5675490" y="4509120"/>
            <a:ext cx="2928958" cy="1571636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5940152" y="5013176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Consecuencias para la empresa</a:t>
            </a:r>
            <a:endParaRPr lang="es-MX" b="1" dirty="0"/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4786314" y="571480"/>
            <a:ext cx="4000496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Físicas:</a:t>
            </a: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dolor de cabeza, náuseas, falta de apetito, acné, descuido personal, etc.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Psicológicas:</a:t>
            </a: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depresión, fobias,  frustración, problemas familiares, suicidio, etc.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Medicas:</a:t>
            </a: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gastritis, colitis, migrañas, asma, hipertensión, problemas cardiacos, etc. </a:t>
            </a:r>
            <a:endParaRPr kumimoji="0" lang="es-ES_tradn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1714480" y="4554994"/>
            <a:ext cx="35719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Disminución</a:t>
            </a:r>
            <a:r>
              <a:rPr kumimoji="0" lang="es-ES_tradnl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de Productividad</a:t>
            </a:r>
            <a:endParaRPr kumimoji="0" lang="es-ES_tradnl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_tradnl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Rotación de </a:t>
            </a:r>
            <a:r>
              <a:rPr lang="es-ES_tradnl" b="1" dirty="0" smtClean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Personal</a:t>
            </a:r>
            <a:endParaRPr kumimoji="0" lang="es-ES_tradnl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lang="es-ES_tradnl" b="1" dirty="0" smtClean="0">
                <a:solidFill>
                  <a:srgbClr val="000000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Empleados conflictivos y acosadores</a:t>
            </a:r>
            <a:r>
              <a:rPr kumimoji="0" lang="es-ES_tradnl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endParaRPr kumimoji="0" lang="es-ES_tradnl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357290" y="2571744"/>
            <a:ext cx="1857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/>
              <a:t>Si es victima </a:t>
            </a:r>
            <a:endParaRPr lang="es-MX" sz="3600" dirty="0"/>
          </a:p>
        </p:txBody>
      </p:sp>
      <p:sp>
        <p:nvSpPr>
          <p:cNvPr id="5" name="4 Abrir llave"/>
          <p:cNvSpPr/>
          <p:nvPr/>
        </p:nvSpPr>
        <p:spPr>
          <a:xfrm>
            <a:off x="3214678" y="714356"/>
            <a:ext cx="500066" cy="5500726"/>
          </a:xfrm>
          <a:prstGeom prst="leftBrace">
            <a:avLst/>
          </a:prstGeom>
          <a:ln w="381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714744" y="642918"/>
            <a:ext cx="500066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Enfrente la situación, descubra su juego y desde el primer momento trate de reunir toda la evidencia posible para hacerle ver que  está usted enterado de sus intenciones y no lo permitirá.</a:t>
            </a:r>
          </a:p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Ponga límites, claros y abiertamente frente a todos.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Limite su poder para que no le haga daño.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Sea claro en sus indicaciones y lo mejor es crear la cultura de que todo debe ir por escrito y debidamente sustentado.</a:t>
            </a: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No le demuestre que le altera su conducta.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57290" y="2571744"/>
            <a:ext cx="2214578" cy="10648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2400" dirty="0" smtClean="0"/>
              <a:t>Si es Administrador</a:t>
            </a:r>
            <a:endParaRPr lang="es-MX" sz="2400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857620" y="458252"/>
            <a:ext cx="4572032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Clarifique políticas y delas a conocer a todos los trabajadores de su empresa.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kumimoji="0" lang="es-MX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Es recomendable programar cursos de concientización entre todos los niveles de trabajadores, informándoles que es el mobbing y la línea tan delgada que existe entre un simple conflicto y el acoso laboral.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kumimoji="0" lang="es-MX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Trabaje en el liderazgo y la comunicación.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</a:t>
            </a:r>
            <a:endParaRPr kumimoji="0" lang="es-E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Abrir llave"/>
          <p:cNvSpPr/>
          <p:nvPr/>
        </p:nvSpPr>
        <p:spPr>
          <a:xfrm>
            <a:off x="3286116" y="714356"/>
            <a:ext cx="571504" cy="521497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728" y="2428868"/>
            <a:ext cx="2143140" cy="10001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MX" sz="2400" dirty="0" smtClean="0"/>
              <a:t>Si es Administrador</a:t>
            </a:r>
            <a:endParaRPr lang="es-MX" sz="2400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714744" y="1285860"/>
            <a:ext cx="4786346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No pase por alto cualquier </a:t>
            </a:r>
            <a:r>
              <a:rPr kumimoji="0" lang="es-ES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“problema”</a:t>
            </a: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 que se presente en su empresa, escuche ambas partes, es común que el acosador se convierta en victima ante las autoridades.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De oportunidad a que sus trabajadores expresen sus sentimientos, sus frustraciones y sus expectativas en el trabajo.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kumimoji="0" lang="es-MX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Maneje periódicamente entrevistas de ajuste. </a:t>
            </a:r>
            <a:endParaRPr kumimoji="0" lang="es-E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Abrir llave"/>
          <p:cNvSpPr/>
          <p:nvPr/>
        </p:nvSpPr>
        <p:spPr>
          <a:xfrm>
            <a:off x="3286116" y="714356"/>
            <a:ext cx="571504" cy="5214974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85852" y="2357430"/>
            <a:ext cx="3500462" cy="114300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chemeClr val="accent4">
                    <a:lumMod val="50000"/>
                  </a:schemeClr>
                </a:solidFill>
              </a:rPr>
              <a:t>Un buen ejemplo</a:t>
            </a:r>
            <a:endParaRPr lang="es-MX" sz="28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9698" name="AutoShape 2" descr="Resultado de imagen para el diablo viste de pr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dirty="0"/>
          </a:p>
        </p:txBody>
      </p:sp>
      <p:pic>
        <p:nvPicPr>
          <p:cNvPr id="5" name="4 Imagen" descr="http://image.casadellibro.com/a/l/t0/73/978840810167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1071546"/>
            <a:ext cx="3643338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1714480" y="1142984"/>
            <a:ext cx="6758006" cy="457203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" sz="2400" dirty="0" smtClean="0"/>
              <a:t>El Mobbing no es fácil de identificar, pero tampoco fácil de terminarlo una vez que es ejercido y las consecuencias pueden ser devastadoras para empleadores y subordinados, incidiendo en la productividad y con ello afectando también a la organización en su conjunto. </a:t>
            </a:r>
            <a:r>
              <a:rPr lang="es-ES" sz="2400" b="1" dirty="0" smtClean="0"/>
              <a:t>¡Identifíquelo y atáquelo frontalmente!, no lo deje prosperar ni extenderse. </a:t>
            </a:r>
            <a:endParaRPr lang="es-MX" sz="2400" dirty="0" smtClean="0"/>
          </a:p>
          <a:p>
            <a:pPr>
              <a:lnSpc>
                <a:spcPct val="150000"/>
              </a:lnSpc>
              <a:buNone/>
            </a:pPr>
            <a:endParaRPr lang="es-MX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Turismo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Mobbing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Profesores: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Noemi Vega Lugo, Jorge Hurtado Piña y Carolina González Espinoza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 – junio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idx="1"/>
          </p:nvPr>
        </p:nvSpPr>
        <p:spPr>
          <a:xfrm>
            <a:off x="1428728" y="2143116"/>
            <a:ext cx="7355160" cy="26860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MX" sz="3600" b="1" dirty="0" smtClean="0">
                <a:solidFill>
                  <a:schemeClr val="accent5">
                    <a:lumMod val="50000"/>
                  </a:schemeClr>
                </a:solidFill>
              </a:rPr>
              <a:t>El aprovecharse de otra persona no le hace ser mejor sino al contrario con ello solo demuestra su inferioridad. </a:t>
            </a:r>
            <a:endParaRPr lang="es-MX" sz="36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/>
          </a:bodyPr>
          <a:lstStyle/>
          <a:p>
            <a:pPr lvl="0" algn="just"/>
            <a:r>
              <a:rPr lang="es-MX" sz="2400" dirty="0" smtClean="0"/>
              <a:t>Valle Herrera, T. (2011). </a:t>
            </a:r>
            <a:r>
              <a:rPr lang="es-MX" sz="2400" i="1" dirty="0" smtClean="0"/>
              <a:t>No Tengo Ganas de ir a Trabajar</a:t>
            </a:r>
            <a:r>
              <a:rPr lang="es-MX" sz="2400" dirty="0" smtClean="0"/>
              <a:t>. México. Ed. Trillas.</a:t>
            </a:r>
          </a:p>
          <a:p>
            <a:pPr algn="just"/>
            <a:endParaRPr lang="es-ES" sz="2400" dirty="0" smtClean="0"/>
          </a:p>
          <a:p>
            <a:pPr lvl="0"/>
            <a:r>
              <a:rPr lang="es-MX" sz="2400" dirty="0" smtClean="0"/>
              <a:t>Mendizábal Bermúdez, G. (2013). </a:t>
            </a:r>
            <a:r>
              <a:rPr lang="es-MX" sz="2400" i="1" dirty="0" smtClean="0"/>
              <a:t>El Acoso Laboral y la Seguridad Social</a:t>
            </a:r>
            <a:r>
              <a:rPr lang="es-MX" sz="2400" dirty="0" smtClean="0"/>
              <a:t>. México. Ed. Porrúa.</a:t>
            </a:r>
          </a:p>
          <a:p>
            <a:pPr algn="just">
              <a:buNone/>
            </a:pPr>
            <a:endParaRPr lang="es-ES" sz="2400" dirty="0" smtClean="0"/>
          </a:p>
          <a:p>
            <a:pPr algn="just"/>
            <a:r>
              <a:rPr lang="es-MX" sz="2400" dirty="0" smtClean="0"/>
              <a:t>González Cornejo, A. (2013). </a:t>
            </a:r>
            <a:r>
              <a:rPr lang="es-MX" sz="2400" i="1" dirty="0" smtClean="0"/>
              <a:t>La Gestión Efectiva del Capital Humano: Un Enfoque por Competencias. </a:t>
            </a:r>
            <a:r>
              <a:rPr lang="es-MX" sz="2400" dirty="0" smtClean="0"/>
              <a:t>México. Ed. Publicaciones Administrativas Contables Jurídicas.</a:t>
            </a:r>
            <a:endParaRPr lang="en-US" sz="2400" dirty="0" smtClean="0"/>
          </a:p>
          <a:p>
            <a:pPr algn="just">
              <a:buNone/>
            </a:pPr>
            <a:endParaRPr lang="en-US" sz="2400" dirty="0" smtClean="0"/>
          </a:p>
          <a:p>
            <a:pPr algn="just">
              <a:buNone/>
            </a:pP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Referencias Electrónicas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71604" y="1357298"/>
            <a:ext cx="7115196" cy="4857784"/>
          </a:xfrm>
        </p:spPr>
        <p:txBody>
          <a:bodyPr>
            <a:normAutofit lnSpcReduction="10000"/>
          </a:bodyPr>
          <a:lstStyle/>
          <a:p>
            <a:pPr lvl="0"/>
            <a:r>
              <a:rPr lang="es-ES" sz="2200" dirty="0" smtClean="0">
                <a:hlinkClick r:id="rId2"/>
              </a:rPr>
              <a:t>http://biblio.juridicas.unam.mx/libros/7/3142/</a:t>
            </a:r>
            <a:r>
              <a:rPr lang="es-ES" sz="2200" dirty="0" smtClean="0">
                <a:hlinkClick r:id="rId2"/>
              </a:rPr>
              <a:t>15.pdf</a:t>
            </a:r>
            <a:endParaRPr lang="es-ES" sz="2200" dirty="0" smtClean="0"/>
          </a:p>
          <a:p>
            <a:pPr lvl="0">
              <a:buNone/>
            </a:pPr>
            <a:endParaRPr lang="es-MX" sz="2200" dirty="0" smtClean="0"/>
          </a:p>
          <a:p>
            <a:pPr lvl="0"/>
            <a:r>
              <a:rPr lang="es-ES" sz="2200" dirty="0" smtClean="0">
                <a:hlinkClick r:id="rId3"/>
              </a:rPr>
              <a:t>http://</a:t>
            </a:r>
            <a:r>
              <a:rPr lang="es-ES" sz="2200" dirty="0" err="1" smtClean="0">
                <a:hlinkClick r:id="rId3"/>
              </a:rPr>
              <a:t>www.elfinanciero.com.mx</a:t>
            </a:r>
            <a:r>
              <a:rPr lang="es-ES" sz="2200" dirty="0" smtClean="0">
                <a:hlinkClick r:id="rId3"/>
              </a:rPr>
              <a:t>/</a:t>
            </a:r>
            <a:r>
              <a:rPr lang="es-ES" sz="2200" dirty="0" err="1" smtClean="0">
                <a:hlinkClick r:id="rId3"/>
              </a:rPr>
              <a:t>economia</a:t>
            </a:r>
            <a:r>
              <a:rPr lang="es-ES" sz="2200" dirty="0" smtClean="0">
                <a:hlinkClick r:id="rId3"/>
              </a:rPr>
              <a:t>/44-de-los-profesionistas-en-</a:t>
            </a:r>
            <a:r>
              <a:rPr lang="es-ES" sz="2200" dirty="0" err="1" smtClean="0">
                <a:hlinkClick r:id="rId3"/>
              </a:rPr>
              <a:t>mexico</a:t>
            </a:r>
            <a:r>
              <a:rPr lang="es-ES" sz="2200" dirty="0" smtClean="0">
                <a:hlinkClick r:id="rId3"/>
              </a:rPr>
              <a:t>-ha-sufrido-acoso-</a:t>
            </a:r>
            <a:r>
              <a:rPr lang="es-ES" sz="2200" dirty="0" err="1" smtClean="0">
                <a:hlinkClick r:id="rId3"/>
              </a:rPr>
              <a:t>laboral.html</a:t>
            </a:r>
            <a:endParaRPr lang="es-ES" sz="2200" dirty="0" smtClean="0"/>
          </a:p>
          <a:p>
            <a:pPr lvl="0">
              <a:buNone/>
            </a:pPr>
            <a:endParaRPr lang="es-MX" sz="2200" dirty="0" smtClean="0"/>
          </a:p>
          <a:p>
            <a:pPr lvl="0"/>
            <a:r>
              <a:rPr lang="es-ES" sz="2200" dirty="0" err="1" smtClean="0">
                <a:hlinkClick r:id="rId4"/>
              </a:rPr>
              <a:t>http://www.mobbing.com.mx/</a:t>
            </a:r>
            <a:endParaRPr lang="es-ES" sz="2200" dirty="0" smtClean="0"/>
          </a:p>
          <a:p>
            <a:pPr lvl="0">
              <a:buNone/>
            </a:pPr>
            <a:endParaRPr lang="es-MX" sz="2200" dirty="0" smtClean="0"/>
          </a:p>
          <a:p>
            <a:pPr lvl="0"/>
            <a:r>
              <a:rPr lang="es-ES" sz="2200" dirty="0" err="1" smtClean="0">
                <a:hlinkClick r:id="rId5"/>
              </a:rPr>
              <a:t>http://www.tuabogadodefensor.com/mobbing-laboral/</a:t>
            </a:r>
            <a:endParaRPr lang="es-ES" sz="2200" dirty="0" smtClean="0"/>
          </a:p>
          <a:p>
            <a:pPr lvl="0">
              <a:buNone/>
            </a:pPr>
            <a:endParaRPr lang="es-MX" sz="2200" dirty="0" smtClean="0"/>
          </a:p>
          <a:p>
            <a:pPr lvl="0"/>
            <a:r>
              <a:rPr lang="es-ES" sz="2200" dirty="0" err="1" smtClean="0">
                <a:hlinkClick r:id="rId6"/>
              </a:rPr>
              <a:t>http://www.forodeseguridad.com/artic/discipl/4150.htm</a:t>
            </a:r>
            <a:endParaRPr lang="es-ES" sz="2200" dirty="0" smtClean="0"/>
          </a:p>
          <a:p>
            <a:pPr lvl="0">
              <a:buNone/>
            </a:pPr>
            <a:endParaRPr lang="es-MX" sz="2200" dirty="0" smtClean="0"/>
          </a:p>
          <a:p>
            <a:r>
              <a:rPr lang="es-ES" sz="2200" dirty="0" err="1" smtClean="0"/>
              <a:t>https</a:t>
            </a:r>
            <a:r>
              <a:rPr lang="es-ES" sz="2200" dirty="0" smtClean="0"/>
              <a:t>://</a:t>
            </a:r>
            <a:r>
              <a:rPr lang="es-ES" sz="2200" dirty="0" err="1" smtClean="0"/>
              <a:t>www.occ.com.mx</a:t>
            </a:r>
            <a:r>
              <a:rPr lang="es-ES" sz="2200" dirty="0" smtClean="0"/>
              <a:t>/empleos-en-</a:t>
            </a:r>
            <a:r>
              <a:rPr lang="es-ES" sz="2200" dirty="0" err="1" smtClean="0"/>
              <a:t>pachuca</a:t>
            </a:r>
            <a:r>
              <a:rPr lang="es-ES" sz="2200" dirty="0" smtClean="0"/>
              <a:t>-hidalgo-</a:t>
            </a:r>
            <a:r>
              <a:rPr lang="es-ES" sz="2200" dirty="0" err="1" smtClean="0"/>
              <a:t>mexico</a:t>
            </a:r>
            <a:endParaRPr lang="es-MX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939784"/>
          </a:xfrm>
        </p:spPr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sz="2400" b="1" u="sng" dirty="0" smtClean="0">
                <a:latin typeface="Arial" pitchFamily="34" charset="0"/>
                <a:cs typeface="Arial" pitchFamily="34" charset="0"/>
              </a:rPr>
              <a:t>Mobbing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28728" y="1357298"/>
            <a:ext cx="7286676" cy="528641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 indent="12700" algn="just">
              <a:lnSpc>
                <a:spcPct val="170000"/>
              </a:lnSpc>
              <a:buNone/>
            </a:pPr>
            <a:r>
              <a:rPr lang="en-US" sz="3300" dirty="0" smtClean="0">
                <a:latin typeface="Arial" pitchFamily="34" charset="0"/>
                <a:cs typeface="Arial" pitchFamily="34" charset="0"/>
              </a:rPr>
              <a:t>The topic to be discussed is extremely interesting in any company, we refer to violent and biased attitude of a boss to a subordinate, a colleague to another colleague or a subordinate to a head, where its main purpose is annular self-esteem and dignity to thereby leave the workplace, this attitude is what is called mobbing, harassment, mobbing or better known as mobbing. Given that bullying can occur in any company , at any time and affect anyone, it is important to know which is the mobbing, their characteristics and effects, as well as some strategies that support to prevent it.</a:t>
            </a:r>
          </a:p>
          <a:p>
            <a:pPr indent="12700" algn="just">
              <a:lnSpc>
                <a:spcPct val="170000"/>
              </a:lnSpc>
              <a:buNone/>
            </a:pPr>
            <a:endParaRPr lang="en-US" sz="33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M</a:t>
            </a:r>
            <a:r>
              <a:rPr lang="es-MX" sz="3300" dirty="0" smtClean="0">
                <a:latin typeface="Arial" pitchFamily="34" charset="0"/>
                <a:cs typeface="Arial" pitchFamily="34" charset="0"/>
              </a:rPr>
              <a:t>obbing, Harassing, Victim.</a:t>
            </a:r>
            <a:endParaRPr lang="es-MX" sz="33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547813" y="260350"/>
            <a:ext cx="4810137" cy="1143000"/>
          </a:xfrm>
        </p:spPr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Es el trabajo una pesadilla? </a:t>
            </a:r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6" name="5 Imagen" descr="Set of Emoticons. Set of Emoji. Isolated vector illustration on white background - stock vecto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500042"/>
            <a:ext cx="2286016" cy="2323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Rectángulo"/>
          <p:cNvSpPr/>
          <p:nvPr/>
        </p:nvSpPr>
        <p:spPr>
          <a:xfrm>
            <a:off x="1500166" y="164305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ES_tradnl" sz="2000" dirty="0"/>
              <a:t>En México, de acuerdo a datos revelados por la bolsa de trabajo OCCMundial,  en el diario el financiero</a:t>
            </a:r>
            <a:r>
              <a:rPr lang="es-ES_tradnl" sz="2000" dirty="0" smtClean="0"/>
              <a:t>, el </a:t>
            </a:r>
            <a:r>
              <a:rPr lang="es-ES_tradnl" sz="2000" dirty="0"/>
              <a:t>10 de julio de 2014, el 44% de los profesionistas mexicanos han sido víctimas de mobbing, de este porcentaje 22% son mujeres.</a:t>
            </a:r>
            <a:endParaRPr lang="es-MX" sz="2000" dirty="0"/>
          </a:p>
        </p:txBody>
      </p:sp>
      <p:sp>
        <p:nvSpPr>
          <p:cNvPr id="9" name="8 Rectángulo"/>
          <p:cNvSpPr/>
          <p:nvPr/>
        </p:nvSpPr>
        <p:spPr>
          <a:xfrm>
            <a:off x="3929058" y="4429132"/>
            <a:ext cx="485775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2000" dirty="0"/>
              <a:t>Por otra parte</a:t>
            </a:r>
            <a:r>
              <a:rPr lang="es-ES_tradnl" sz="2000" dirty="0" smtClean="0"/>
              <a:t>, el </a:t>
            </a:r>
            <a:r>
              <a:rPr lang="es-ES_tradnl" sz="2000" dirty="0"/>
              <a:t>resto de los encuestados 56%, se han convertido en actores pasivos del acoso, al ser testigos de actitudes violentas hacia sus compañeros y no hacer </a:t>
            </a:r>
            <a:r>
              <a:rPr lang="es-ES_tradnl" sz="2000" dirty="0" smtClean="0"/>
              <a:t>nada.</a:t>
            </a:r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1571604" y="1142984"/>
            <a:ext cx="7143800" cy="5000660"/>
          </a:xfrm>
        </p:spPr>
        <p:txBody>
          <a:bodyPr>
            <a:normAutofit/>
          </a:bodyPr>
          <a:lstStyle/>
          <a:p>
            <a:pPr algn="just"/>
            <a:r>
              <a:rPr lang="es-ES_tradnl" sz="2400" dirty="0" smtClean="0">
                <a:solidFill>
                  <a:schemeClr val="tx1"/>
                </a:solidFill>
                <a:latin typeface="+mn-lt"/>
              </a:rPr>
              <a:t>En esta misma fuente se rebeló que quienes realizan el acoso laboral en mayor medida son los supervisores (45%), seguido por los compañeros de trabajo (32%) y un 23% por los compañeros de su área laboral.</a:t>
            </a:r>
            <a:endParaRPr lang="es-MX" sz="2400" dirty="0" smtClean="0">
              <a:solidFill>
                <a:schemeClr val="tx1"/>
              </a:solidFill>
              <a:latin typeface="+mn-lt"/>
            </a:endParaRPr>
          </a:p>
          <a:p>
            <a:pPr algn="just"/>
            <a:endParaRPr lang="es-MX" sz="2400" dirty="0" smtClean="0">
              <a:solidFill>
                <a:schemeClr val="tx1"/>
              </a:solidFill>
              <a:latin typeface="+mn-lt"/>
            </a:endParaRPr>
          </a:p>
          <a:p>
            <a:pPr algn="just"/>
            <a:r>
              <a:rPr lang="es-ES_tradnl" sz="2400" dirty="0" smtClean="0">
                <a:solidFill>
                  <a:schemeClr val="tx1"/>
                </a:solidFill>
                <a:latin typeface="+mn-lt"/>
              </a:rPr>
              <a:t>Estas cifras denotan un problema muy serio dentro de las empresas, el cual no solo provoca que un trabajador termine con sus sueños e inicie el largo camino para buscar otro empleo, sino que genera problemas de salud y psicológicos que inclusive pueden llegar a traumar permanente al trabajador acosado o a orillarlo al suicidio.</a:t>
            </a:r>
            <a:endParaRPr lang="es-MX" sz="2400" dirty="0" smtClean="0">
              <a:solidFill>
                <a:schemeClr val="tx1"/>
              </a:solidFill>
              <a:latin typeface="+mn-lt"/>
            </a:endParaRPr>
          </a:p>
          <a:p>
            <a:endParaRPr lang="es-MX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sz="4000" dirty="0" smtClean="0"/>
              <a:t>Que es el Acoso Laboral o Mobbing</a:t>
            </a:r>
            <a:endParaRPr lang="es-MX" sz="4000" dirty="0"/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1285852" y="1785926"/>
            <a:ext cx="7443782" cy="457203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es-ES_tradnl" sz="3400" b="1" dirty="0" smtClean="0"/>
              <a:t>Según Heinz Leymann:</a:t>
            </a:r>
            <a:endParaRPr lang="es-ES_tradnl" i="1" dirty="0" smtClean="0"/>
          </a:p>
          <a:p>
            <a:pPr marL="0" indent="0" algn="just">
              <a:lnSpc>
                <a:spcPct val="160000"/>
              </a:lnSpc>
              <a:buNone/>
            </a:pPr>
            <a:r>
              <a:rPr lang="es-ES_tradnl" sz="2900" i="1" dirty="0" smtClean="0"/>
              <a:t>Es el encadenamiento sobre un periodo de tiempo bastante corto de intentos o acciones hostiles consumadas, expresadas o manifestadas, por una o varias personas, hacia una tercera: el objetivo. El mobbing es un proceso de destrucción; se compone de una serie de actuaciones hostiles que, tomadas de forma aislada, podrían parecer anodinas, pero cuya repetición constante tiene efectos perniciosos. </a:t>
            </a:r>
            <a:endParaRPr lang="es-MX" sz="2900" dirty="0" smtClean="0"/>
          </a:p>
          <a:p>
            <a:endParaRPr lang="es-MX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1643042" y="1071546"/>
            <a:ext cx="6872278" cy="407196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_tradnl" b="1" dirty="0" smtClean="0"/>
              <a:t>Marie France Hirigoyen lo define como:</a:t>
            </a:r>
          </a:p>
          <a:p>
            <a:pPr>
              <a:buNone/>
            </a:pPr>
            <a:endParaRPr lang="es-MX" dirty="0" smtClean="0"/>
          </a:p>
          <a:p>
            <a:pPr algn="just">
              <a:lnSpc>
                <a:spcPct val="150000"/>
              </a:lnSpc>
              <a:buNone/>
            </a:pPr>
            <a:r>
              <a:rPr lang="es-ES_tradnl" i="1" dirty="0" smtClean="0"/>
              <a:t>	“Cualquier manifestación de una conducta abusiva y, especialmente, los comportamientos, palabras, actos, gestos y escritos que puedan atentar contra la personalidad, la dignidad o la integridad física o psicológica de un individuo, o que puedan poner en peligro su empleo, o degradar el clima de trabajo.”</a:t>
            </a:r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00166" y="714356"/>
            <a:ext cx="7215206" cy="5863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ES_tradnl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Arial" pitchFamily="34" charset="0"/>
                <a:cs typeface="Arial" pitchFamily="34" charset="0"/>
              </a:rPr>
              <a:t>	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lang="es-ES_tradnl" sz="12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lang="es-ES_tradnl" sz="12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_tradnl" sz="2400" b="1" dirty="0" smtClean="0"/>
              <a:t>Para Marisa Bosqued, el acoso laboral es: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endParaRPr lang="es-MX" sz="2400" b="1" dirty="0" smtClean="0"/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lang="es-ES_tradnl" sz="2200" i="1" dirty="0" smtClean="0"/>
              <a:t>“</a:t>
            </a:r>
            <a:r>
              <a:rPr lang="es-ES_tradnl" sz="2200" i="1" dirty="0"/>
              <a:t>Unos actos (acciones, palabras, miradas, lenguaje corporal, etc.)que se producen por parte del acosador o acosadores de manera intencionada, y con el objeto de humillar y destrozar psicológicamente a la persona elegida como víctima… La situación creada mediante esos hechos tiene como objetivo que la víctima sea eliminada de la organización o, cuando ello no es posible, aislarla o marginarla en el seno de la </a:t>
            </a:r>
            <a:r>
              <a:rPr lang="es-ES_tradnl" sz="2200" i="1" dirty="0" smtClean="0"/>
              <a:t>misma.”</a:t>
            </a:r>
            <a:endParaRPr lang="es-MX" sz="2200" i="1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028700" algn="l"/>
                <a:tab pos="1714500" algn="l"/>
                <a:tab pos="1828800" algn="l"/>
              </a:tabLst>
            </a:pPr>
            <a:r>
              <a: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1571604" y="714356"/>
            <a:ext cx="7158030" cy="61436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_tradnl" sz="2000" b="1" dirty="0" smtClean="0"/>
              <a:t>Gabriela Mendizábal Bermúdez conceptualiza el acoso laboral como:</a:t>
            </a:r>
          </a:p>
          <a:p>
            <a:pPr marL="0" indent="0">
              <a:buNone/>
            </a:pPr>
            <a:endParaRPr lang="es-MX" sz="2000" b="1" dirty="0" smtClean="0"/>
          </a:p>
          <a:p>
            <a:pPr algn="just">
              <a:lnSpc>
                <a:spcPct val="170000"/>
              </a:lnSpc>
              <a:buNone/>
            </a:pPr>
            <a:r>
              <a:rPr lang="es-ES_tradnl" sz="2000" dirty="0" smtClean="0"/>
              <a:t>	</a:t>
            </a:r>
            <a:r>
              <a:rPr lang="es-ES_tradnl" sz="1900" i="1" dirty="0" smtClean="0"/>
              <a:t>“El fenómeno demostrable producido en el ejercicio o con motivo del trabajo que se caracteriza por una serie de comportamientos acosadores, que atentan contra la dignidad y la salud física o mental de un trabajador, de forma sistemática y recurrente, durante un tiempo prolongado, ejercida por parte de un empleador, un jefe o superior jerárquico inmediato o mediato, un compañero de trabajo o un subalterno, y tiene como objetivo que la víctima sea eliminada de la organización o del entorno laboral del acosador</a:t>
            </a:r>
            <a:endParaRPr lang="es-MX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1021</Words>
  <Application>Microsoft Office PowerPoint</Application>
  <PresentationFormat>Presentación en pantalla (4:3)</PresentationFormat>
  <Paragraphs>119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7" baseType="lpstr">
      <vt:lpstr>Arial</vt:lpstr>
      <vt:lpstr>Berlin Sans FB</vt:lpstr>
      <vt:lpstr>Calibri</vt:lpstr>
      <vt:lpstr>Wingdings 2</vt:lpstr>
      <vt:lpstr>Tema de Office</vt:lpstr>
      <vt:lpstr>UNIVERSIDAD AUTÓNOMA DEL ESTADO DE HIDALGO</vt:lpstr>
      <vt:lpstr>Presentación de PowerPoint</vt:lpstr>
      <vt:lpstr>Tema: Mobbing</vt:lpstr>
      <vt:lpstr>Es el trabajo una pesadilla? </vt:lpstr>
      <vt:lpstr>Presentación de PowerPoint</vt:lpstr>
      <vt:lpstr>Que es el Acoso Laboral o Mobbing</vt:lpstr>
      <vt:lpstr>Presentación de PowerPoint</vt:lpstr>
      <vt:lpstr>Presentación de PowerPoint</vt:lpstr>
      <vt:lpstr>Presentación de PowerPoint</vt:lpstr>
      <vt:lpstr>Presentación de PowerPoint</vt:lpstr>
      <vt:lpstr>Actores </vt:lpstr>
      <vt:lpstr>Tipos </vt:lpstr>
      <vt:lpstr>Algunas estrategias del acosador</vt:lpstr>
      <vt:lpstr>Presentación de PowerPoint</vt:lpstr>
      <vt:lpstr>Presentación de PowerPoint</vt:lpstr>
      <vt:lpstr>Presentación de PowerPoint</vt:lpstr>
      <vt:lpstr>Presentación de PowerPoint</vt:lpstr>
      <vt:lpstr>Un buen ejemplo</vt:lpstr>
      <vt:lpstr>Presentación de PowerPoint</vt:lpstr>
      <vt:lpstr>Presentación de PowerPoint</vt:lpstr>
      <vt:lpstr>Referencias Bibliográficas</vt:lpstr>
      <vt:lpstr>Referencias Electrónicas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63</cp:revision>
  <dcterms:created xsi:type="dcterms:W3CDTF">2014-12-12T16:57:31Z</dcterms:created>
  <dcterms:modified xsi:type="dcterms:W3CDTF">2016-05-16T14:05:49Z</dcterms:modified>
</cp:coreProperties>
</file>