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65" r:id="rId5"/>
    <p:sldId id="258" r:id="rId6"/>
    <p:sldId id="268" r:id="rId7"/>
    <p:sldId id="267" r:id="rId8"/>
    <p:sldId id="261"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A22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603" autoAdjust="0"/>
    <p:restoredTop sz="94660"/>
  </p:normalViewPr>
  <p:slideViewPr>
    <p:cSldViewPr>
      <p:cViewPr varScale="1">
        <p:scale>
          <a:sx n="67" d="100"/>
          <a:sy n="67" d="100"/>
        </p:scale>
        <p:origin x="1272"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1403648" y="2130425"/>
            <a:ext cx="7054552"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7088832" cy="1752600"/>
          </a:xfrm>
        </p:spPr>
        <p:txBody>
          <a:bodyPr/>
          <a:lstStyle>
            <a:lvl1pPr marL="0" indent="0" algn="ctr">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356357704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68310574"/>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3608" y="4077072"/>
            <a:ext cx="7772400" cy="2016224"/>
          </a:xfrm>
        </p:spPr>
        <p:txBody>
          <a:bodyPr anchor="t"/>
          <a:lstStyle>
            <a:lvl1pPr algn="ctr">
              <a:defRPr sz="36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115616" y="220486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11"/>
          </p:nvPr>
        </p:nvSpPr>
        <p:spPr/>
        <p:txBody>
          <a:bodyPr/>
          <a:lstStyle/>
          <a:p>
            <a:endParaRPr lang="es-MX" dirty="0"/>
          </a:p>
        </p:txBody>
      </p:sp>
      <p:sp>
        <p:nvSpPr>
          <p:cNvPr id="6" name="5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74808504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1475656" y="1600200"/>
            <a:ext cx="3456384"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5220072" y="1600200"/>
            <a:ext cx="346672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458498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1331640" y="1535113"/>
            <a:ext cx="3528392" cy="639762"/>
          </a:xfrm>
        </p:spPr>
        <p:txBody>
          <a:bodyPr anchor="b">
            <a:noAutofit/>
          </a:bodyPr>
          <a:lstStyle>
            <a:lvl1pPr marL="0" indent="0" algn="ctr">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4" name="3 Marcador de contenido"/>
          <p:cNvSpPr>
            <a:spLocks noGrp="1"/>
          </p:cNvSpPr>
          <p:nvPr>
            <p:ph sz="half" idx="2"/>
          </p:nvPr>
        </p:nvSpPr>
        <p:spPr>
          <a:xfrm>
            <a:off x="1331640" y="2174875"/>
            <a:ext cx="352839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5004048" y="1535113"/>
            <a:ext cx="3682752" cy="639762"/>
          </a:xfrm>
        </p:spPr>
        <p:txBody>
          <a:bodyPr anchor="b">
            <a:noAutofit/>
          </a:bodyPr>
          <a:lstStyle>
            <a:lvl1pPr marL="0" indent="0">
              <a:buNone/>
              <a:defRPr sz="1800" b="0">
                <a:effectLst>
                  <a:outerShdw blurRad="38100" dist="38100" dir="2700000" algn="tl">
                    <a:srgbClr val="000000">
                      <a:alpha val="43137"/>
                    </a:srgbClr>
                  </a:outerShdw>
                </a:effectLs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smtClean="0"/>
              <a:t>Haga clic para modificar el estilo de texto del patrón</a:t>
            </a:r>
          </a:p>
        </p:txBody>
      </p:sp>
      <p:sp>
        <p:nvSpPr>
          <p:cNvPr id="6" name="5 Marcador de contenido"/>
          <p:cNvSpPr>
            <a:spLocks noGrp="1"/>
          </p:cNvSpPr>
          <p:nvPr>
            <p:ph sz="quarter" idx="4"/>
          </p:nvPr>
        </p:nvSpPr>
        <p:spPr>
          <a:xfrm>
            <a:off x="5004048" y="2174875"/>
            <a:ext cx="368275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8" name="7 Marcador de pie de página"/>
          <p:cNvSpPr>
            <a:spLocks noGrp="1"/>
          </p:cNvSpPr>
          <p:nvPr>
            <p:ph type="ftr" sz="quarter" idx="11"/>
          </p:nvPr>
        </p:nvSpPr>
        <p:spPr/>
        <p:txBody>
          <a:bodyPr/>
          <a:lstStyle/>
          <a:p>
            <a:endParaRPr lang="es-MX" dirty="0"/>
          </a:p>
        </p:txBody>
      </p:sp>
      <p:sp>
        <p:nvSpPr>
          <p:cNvPr id="9" name="8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93429420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4" name="3 Marcador de pie de página"/>
          <p:cNvSpPr>
            <a:spLocks noGrp="1"/>
          </p:cNvSpPr>
          <p:nvPr>
            <p:ph type="ftr" sz="quarter" idx="11"/>
          </p:nvPr>
        </p:nvSpPr>
        <p:spPr/>
        <p:txBody>
          <a:bodyPr/>
          <a:lstStyle/>
          <a:p>
            <a:endParaRPr lang="es-MX" dirty="0"/>
          </a:p>
        </p:txBody>
      </p:sp>
      <p:sp>
        <p:nvSpPr>
          <p:cNvPr id="5" name="4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4409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3" name="2 Marcador de pie de página"/>
          <p:cNvSpPr>
            <a:spLocks noGrp="1"/>
          </p:cNvSpPr>
          <p:nvPr>
            <p:ph type="ftr" sz="quarter" idx="11"/>
          </p:nvPr>
        </p:nvSpPr>
        <p:spPr/>
        <p:txBody>
          <a:bodyPr/>
          <a:lstStyle/>
          <a:p>
            <a:endParaRPr lang="es-MX" dirty="0"/>
          </a:p>
        </p:txBody>
      </p:sp>
      <p:sp>
        <p:nvSpPr>
          <p:cNvPr id="4" name="3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5757295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16534036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109936" y="4800600"/>
            <a:ext cx="5486400" cy="566738"/>
          </a:xfrm>
        </p:spPr>
        <p:txBody>
          <a:bodyPr anchor="b"/>
          <a:lstStyle>
            <a:lvl1pPr algn="ctr">
              <a:defRPr sz="2000" b="0"/>
            </a:lvl1pPr>
          </a:lstStyle>
          <a:p>
            <a:r>
              <a:rPr lang="es-ES" dirty="0" smtClean="0"/>
              <a:t>Haga clic para modificar el estilo de título del patrón</a:t>
            </a:r>
            <a:endParaRPr lang="es-MX" dirty="0"/>
          </a:p>
        </p:txBody>
      </p:sp>
      <p:sp>
        <p:nvSpPr>
          <p:cNvPr id="3" name="2 Marcador de posición de imagen"/>
          <p:cNvSpPr>
            <a:spLocks noGrp="1"/>
          </p:cNvSpPr>
          <p:nvPr>
            <p:ph type="pic" idx="1"/>
          </p:nvPr>
        </p:nvSpPr>
        <p:spPr>
          <a:xfrm>
            <a:off x="2109936"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2109936"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dirty="0" smtClean="0"/>
              <a:t>Haga clic para modificar el estilo de texto del patrón</a:t>
            </a:r>
          </a:p>
        </p:txBody>
      </p:sp>
      <p:sp>
        <p:nvSpPr>
          <p:cNvPr id="5" name="4 Marcador de fecha"/>
          <p:cNvSpPr>
            <a:spLocks noGrp="1"/>
          </p:cNvSpPr>
          <p:nvPr>
            <p:ph type="dt" sz="half" idx="10"/>
          </p:nvPr>
        </p:nvSpPr>
        <p:spPr/>
        <p:txBody>
          <a:bodyPr/>
          <a:lstStyle/>
          <a:p>
            <a:fld id="{1757F3E5-681C-4C9D-BD31-99541B831678}" type="datetimeFigureOut">
              <a:rPr lang="es-MX" smtClean="0"/>
              <a:pPr/>
              <a:t>23/05/2016</a:t>
            </a:fld>
            <a:endParaRPr lang="es-MX" dirty="0"/>
          </a:p>
        </p:txBody>
      </p:sp>
      <p:sp>
        <p:nvSpPr>
          <p:cNvPr id="6" name="5 Marcador de pie de página"/>
          <p:cNvSpPr>
            <a:spLocks noGrp="1"/>
          </p:cNvSpPr>
          <p:nvPr>
            <p:ph type="ftr" sz="quarter" idx="11"/>
          </p:nvPr>
        </p:nvSpPr>
        <p:spPr/>
        <p:txBody>
          <a:bodyPr/>
          <a:lstStyle/>
          <a:p>
            <a:endParaRPr lang="es-MX" dirty="0"/>
          </a:p>
        </p:txBody>
      </p:sp>
      <p:sp>
        <p:nvSpPr>
          <p:cNvPr id="7" name="6 Marcador de número de diapositiva"/>
          <p:cNvSpPr>
            <a:spLocks noGrp="1"/>
          </p:cNvSpPr>
          <p:nvPr>
            <p:ph type="sldNum" sz="quarter" idx="12"/>
          </p:nvPr>
        </p:nvSpPr>
        <p:spPr/>
        <p:txBody>
          <a:body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87333854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691680" y="274638"/>
            <a:ext cx="6995120" cy="1143000"/>
          </a:xfrm>
          <a:prstGeom prst="rect">
            <a:avLst/>
          </a:prstGeom>
        </p:spPr>
        <p:txBody>
          <a:bodyPr vert="horz" lIns="91440" tIns="45720" rIns="91440" bIns="45720" rtlCol="0" anchor="ctr">
            <a:noAutofit/>
          </a:bodyPr>
          <a:lstStyle/>
          <a:p>
            <a:r>
              <a:rPr lang="es-ES" dirty="0" smtClean="0"/>
              <a:t>Haga clic para modificar el estilo de título del patrón</a:t>
            </a:r>
            <a:endParaRPr lang="es-MX" dirty="0"/>
          </a:p>
        </p:txBody>
      </p:sp>
      <p:sp>
        <p:nvSpPr>
          <p:cNvPr id="3" name="2 Marcador de texto"/>
          <p:cNvSpPr>
            <a:spLocks noGrp="1"/>
          </p:cNvSpPr>
          <p:nvPr>
            <p:ph type="body" idx="1"/>
          </p:nvPr>
        </p:nvSpPr>
        <p:spPr>
          <a:xfrm>
            <a:off x="1331640" y="1600200"/>
            <a:ext cx="735516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971600" y="6520259"/>
            <a:ext cx="2133600" cy="365125"/>
          </a:xfrm>
          <a:prstGeom prst="rect">
            <a:avLst/>
          </a:prstGeom>
        </p:spPr>
        <p:txBody>
          <a:bodyPr vert="horz" lIns="91440" tIns="45720" rIns="91440" bIns="45720" rtlCol="0" anchor="ctr"/>
          <a:lstStyle>
            <a:lvl1pPr algn="ctr">
              <a:defRPr sz="800">
                <a:solidFill>
                  <a:schemeClr val="tx1">
                    <a:tint val="75000"/>
                  </a:schemeClr>
                </a:solidFill>
                <a:latin typeface="Berlin Sans FB" panose="020E0602020502020306" pitchFamily="34" charset="0"/>
              </a:defRPr>
            </a:lvl1pPr>
          </a:lstStyle>
          <a:p>
            <a:fld id="{1757F3E5-681C-4C9D-BD31-99541B831678}" type="datetimeFigureOut">
              <a:rPr lang="es-MX" smtClean="0"/>
              <a:pPr/>
              <a:t>23/05/2016</a:t>
            </a:fld>
            <a:endParaRPr lang="es-MX" dirty="0"/>
          </a:p>
        </p:txBody>
      </p:sp>
      <p:sp>
        <p:nvSpPr>
          <p:cNvPr id="5" name="4 Marcador de pie de página"/>
          <p:cNvSpPr>
            <a:spLocks noGrp="1"/>
          </p:cNvSpPr>
          <p:nvPr>
            <p:ph type="ftr" sz="quarter" idx="3"/>
          </p:nvPr>
        </p:nvSpPr>
        <p:spPr>
          <a:xfrm>
            <a:off x="3476600" y="6525344"/>
            <a:ext cx="2895600" cy="365125"/>
          </a:xfrm>
          <a:prstGeom prst="rect">
            <a:avLst/>
          </a:prstGeom>
        </p:spPr>
        <p:txBody>
          <a:bodyPr vert="horz" lIns="91440" tIns="45720" rIns="91440" bIns="45720" rtlCol="0" anchor="ctr"/>
          <a:lstStyle>
            <a:lvl1pPr algn="ctr">
              <a:defRPr sz="1000">
                <a:solidFill>
                  <a:schemeClr val="tx1">
                    <a:tint val="75000"/>
                  </a:schemeClr>
                </a:solidFill>
                <a:latin typeface="Berlin Sans FB" panose="020E0602020502020306" pitchFamily="34" charset="0"/>
              </a:defRPr>
            </a:lvl1pPr>
          </a:lstStyle>
          <a:p>
            <a:endParaRPr lang="es-MX" dirty="0"/>
          </a:p>
        </p:txBody>
      </p:sp>
      <p:sp>
        <p:nvSpPr>
          <p:cNvPr id="6" name="5 Marcador de número de diapositiva"/>
          <p:cNvSpPr>
            <a:spLocks noGrp="1"/>
          </p:cNvSpPr>
          <p:nvPr>
            <p:ph type="sldNum" sz="quarter" idx="4"/>
          </p:nvPr>
        </p:nvSpPr>
        <p:spPr>
          <a:xfrm>
            <a:off x="6804248" y="6525344"/>
            <a:ext cx="2133600" cy="365125"/>
          </a:xfrm>
          <a:prstGeom prst="rect">
            <a:avLst/>
          </a:prstGeom>
        </p:spPr>
        <p:txBody>
          <a:bodyPr vert="horz" lIns="91440" tIns="45720" rIns="91440" bIns="45720" rtlCol="0" anchor="ctr"/>
          <a:lstStyle>
            <a:lvl1pPr algn="r">
              <a:defRPr sz="1000">
                <a:solidFill>
                  <a:schemeClr val="tx1">
                    <a:tint val="75000"/>
                  </a:schemeClr>
                </a:solidFill>
                <a:latin typeface="Berlin Sans FB" panose="020E0602020502020306" pitchFamily="34" charset="0"/>
              </a:defRPr>
            </a:lvl1pPr>
          </a:lstStyle>
          <a:p>
            <a:fld id="{A310D575-8EA1-43DE-A846-C4C5C2F41ADD}" type="slidenum">
              <a:rPr lang="es-MX" smtClean="0"/>
              <a:pPr/>
              <a:t>‹Nº›</a:t>
            </a:fld>
            <a:endParaRPr lang="es-MX" dirty="0"/>
          </a:p>
        </p:txBody>
      </p:sp>
    </p:spTree>
    <p:extLst>
      <p:ext uri="{BB962C8B-B14F-4D97-AF65-F5344CB8AC3E}">
        <p14:creationId xmlns:p14="http://schemas.microsoft.com/office/powerpoint/2010/main" val="20884496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txStyles>
    <p:titleStyle>
      <a:lvl1pPr algn="ctr" defTabSz="914400" rtl="0" eaLnBrk="1" latinLnBrk="0" hangingPunct="1">
        <a:spcBef>
          <a:spcPct val="0"/>
        </a:spcBef>
        <a:buNone/>
        <a:defRPr sz="3600" kern="1200">
          <a:solidFill>
            <a:srgbClr val="6A221D"/>
          </a:solidFill>
          <a:effectLst>
            <a:outerShdw blurRad="38100" dist="38100" dir="2700000" algn="tl">
              <a:srgbClr val="000000">
                <a:alpha val="43137"/>
              </a:srgbClr>
            </a:outerShdw>
          </a:effectLst>
          <a:latin typeface="Berlin Sans FB" panose="020E0602020502020306" pitchFamily="34" charset="0"/>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b="0" kern="1200">
          <a:solidFill>
            <a:srgbClr val="6A221D"/>
          </a:solidFill>
          <a:latin typeface="Berlin Sans FB" panose="020E0602020502020306" pitchFamily="34" charset="0"/>
          <a:ea typeface="+mn-ea"/>
          <a:cs typeface="+mn-cs"/>
        </a:defRPr>
      </a:lvl1pPr>
      <a:lvl2pPr marL="742950" indent="-285750" algn="l" defTabSz="914400" rtl="0" eaLnBrk="1" latinLnBrk="0" hangingPunct="1">
        <a:spcBef>
          <a:spcPct val="20000"/>
        </a:spcBef>
        <a:buFont typeface="Arial" panose="020B0604020202020204" pitchFamily="34" charset="0"/>
        <a:buChar char="–"/>
        <a:defRPr sz="2800" b="0" kern="1200">
          <a:solidFill>
            <a:srgbClr val="6A221D"/>
          </a:solidFill>
          <a:latin typeface="Berlin Sans FB" panose="020E0602020502020306"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b="0" kern="1200">
          <a:solidFill>
            <a:srgbClr val="6A221D"/>
          </a:solidFill>
          <a:latin typeface="Berlin Sans FB" panose="020E0602020502020306"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b="0" kern="1200">
          <a:solidFill>
            <a:srgbClr val="6A221D"/>
          </a:solidFill>
          <a:latin typeface="Berlin Sans FB" panose="020E0602020502020306"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diputados.gob.mx/LeyesBiblio/index.htm" TargetMode="External"/><Relationship Id="rId2" Type="http://schemas.openxmlformats.org/officeDocument/2006/relationships/hyperlink" Target="http://www.profeco.gob.mx/n_institucion/q_somos.asp"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ctrTitle"/>
          </p:nvPr>
        </p:nvSpPr>
        <p:spPr>
          <a:xfrm>
            <a:off x="1403648" y="1785926"/>
            <a:ext cx="7054552" cy="1470025"/>
          </a:xfrm>
        </p:spPr>
        <p:txBody>
          <a:bodyPr/>
          <a:lstStyle/>
          <a:p>
            <a:r>
              <a:rPr lang="es-ES" dirty="0" smtClean="0">
                <a:latin typeface="Arial" pitchFamily="34" charset="0"/>
                <a:cs typeface="Arial" pitchFamily="34" charset="0"/>
              </a:rPr>
              <a:t>UNIVERSIDAD AUTÓNOMA DEL ESTADO DE HIDALGO</a:t>
            </a:r>
            <a:endParaRPr lang="es-MX" dirty="0">
              <a:latin typeface="Arial" pitchFamily="34" charset="0"/>
              <a:cs typeface="Arial" pitchFamily="34" charset="0"/>
            </a:endParaRPr>
          </a:p>
        </p:txBody>
      </p:sp>
      <p:sp>
        <p:nvSpPr>
          <p:cNvPr id="5" name="4 Subtítulo"/>
          <p:cNvSpPr>
            <a:spLocks noGrp="1"/>
          </p:cNvSpPr>
          <p:nvPr>
            <p:ph type="subTitle" idx="1"/>
          </p:nvPr>
        </p:nvSpPr>
        <p:spPr>
          <a:xfrm>
            <a:off x="1371600" y="4105292"/>
            <a:ext cx="7088832" cy="1752600"/>
          </a:xfrm>
        </p:spPr>
        <p:txBody>
          <a:bodyPr/>
          <a:lstStyle/>
          <a:p>
            <a:r>
              <a:rPr lang="es-ES" b="1" dirty="0" smtClean="0">
                <a:latin typeface="Arial" pitchFamily="34" charset="0"/>
                <a:cs typeface="Arial" pitchFamily="34" charset="0"/>
              </a:rPr>
              <a:t>Instituto de Ciencias Económico Administrativas</a:t>
            </a:r>
            <a:endParaRPr lang="es-MX" b="1"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4 Subtítulo"/>
          <p:cNvSpPr>
            <a:spLocks noGrp="1"/>
          </p:cNvSpPr>
          <p:nvPr>
            <p:ph idx="1"/>
          </p:nvPr>
        </p:nvSpPr>
        <p:spPr>
          <a:xfrm>
            <a:off x="1331640" y="1285860"/>
            <a:ext cx="7643834" cy="4525963"/>
          </a:xfrm>
        </p:spPr>
        <p:txBody>
          <a:bodyPr>
            <a:normAutofit/>
          </a:bodyPr>
          <a:lstStyle/>
          <a:p>
            <a:pPr lvl="1"/>
            <a:r>
              <a:rPr lang="es-MX" dirty="0">
                <a:effectLst>
                  <a:outerShdw blurRad="38100" dist="38100" dir="2700000" algn="tl">
                    <a:srgbClr val="000000">
                      <a:alpha val="43137"/>
                    </a:srgbClr>
                  </a:outerShdw>
                </a:effectLst>
                <a:latin typeface="Arial" pitchFamily="34" charset="0"/>
                <a:cs typeface="Arial" pitchFamily="34" charset="0"/>
              </a:rPr>
              <a:t>Área </a:t>
            </a:r>
            <a:r>
              <a:rPr lang="es-MX" dirty="0" smtClean="0">
                <a:effectLst>
                  <a:outerShdw blurRad="38100" dist="38100" dir="2700000" algn="tl">
                    <a:srgbClr val="000000">
                      <a:alpha val="43137"/>
                    </a:srgbClr>
                  </a:outerShdw>
                </a:effectLst>
                <a:latin typeface="Arial" pitchFamily="34" charset="0"/>
                <a:cs typeface="Arial" pitchFamily="34" charset="0"/>
              </a:rPr>
              <a:t>Académica: Turismo</a:t>
            </a:r>
            <a:r>
              <a:rPr lang="es-MX" dirty="0" smtClean="0">
                <a:latin typeface="Arial" pitchFamily="34" charset="0"/>
                <a:cs typeface="Arial" pitchFamily="34" charset="0"/>
              </a:rPr>
              <a:t>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Tema:</a:t>
            </a:r>
            <a:r>
              <a:rPr lang="es-MX" dirty="0" smtClean="0">
                <a:latin typeface="Arial" pitchFamily="34" charset="0"/>
                <a:cs typeface="Arial" pitchFamily="34" charset="0"/>
              </a:rPr>
              <a:t> Ley Federal de Protección al Consumidor, art. 1 </a:t>
            </a:r>
          </a:p>
          <a:p>
            <a:pPr lvl="1"/>
            <a:endParaRPr lang="es-MX" sz="2000" b="1" dirty="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Profesores:</a:t>
            </a:r>
            <a:r>
              <a:rPr lang="es-MX" dirty="0" smtClean="0">
                <a:latin typeface="Arial" pitchFamily="34" charset="0"/>
                <a:cs typeface="Arial" pitchFamily="34" charset="0"/>
              </a:rPr>
              <a:t> </a:t>
            </a:r>
            <a:r>
              <a:rPr lang="es-MX" dirty="0">
                <a:latin typeface="Arial" pitchFamily="34" charset="0"/>
                <a:cs typeface="Arial" pitchFamily="34" charset="0"/>
              </a:rPr>
              <a:t>Jorge Hurtado </a:t>
            </a:r>
            <a:r>
              <a:rPr lang="es-MX" dirty="0" smtClean="0">
                <a:latin typeface="Arial" pitchFamily="34" charset="0"/>
                <a:cs typeface="Arial" pitchFamily="34" charset="0"/>
              </a:rPr>
              <a:t>Piña, </a:t>
            </a:r>
            <a:r>
              <a:rPr lang="es-MX" dirty="0" err="1">
                <a:latin typeface="Arial" pitchFamily="34" charset="0"/>
                <a:cs typeface="Arial" pitchFamily="34" charset="0"/>
              </a:rPr>
              <a:t>Noemi</a:t>
            </a:r>
            <a:r>
              <a:rPr lang="es-MX" dirty="0">
                <a:latin typeface="Arial" pitchFamily="34" charset="0"/>
                <a:cs typeface="Arial" pitchFamily="34" charset="0"/>
              </a:rPr>
              <a:t> </a:t>
            </a:r>
            <a:r>
              <a:rPr lang="es-MX" dirty="0" smtClean="0">
                <a:latin typeface="Arial" pitchFamily="34" charset="0"/>
                <a:cs typeface="Arial" pitchFamily="34" charset="0"/>
              </a:rPr>
              <a:t>Vega Lugo, Carolina González Espinoza, Angélica Ruth Terrazas Juárez</a:t>
            </a:r>
          </a:p>
          <a:p>
            <a:pPr lvl="1"/>
            <a:endParaRPr lang="es-MX" sz="2000" dirty="0" smtClean="0">
              <a:effectLst>
                <a:outerShdw blurRad="38100" dist="38100" dir="2700000" algn="tl">
                  <a:srgbClr val="000000">
                    <a:alpha val="43137"/>
                  </a:srgbClr>
                </a:outerShdw>
              </a:effectLst>
              <a:latin typeface="Arial" pitchFamily="34" charset="0"/>
              <a:cs typeface="Arial" pitchFamily="34" charset="0"/>
            </a:endParaRPr>
          </a:p>
          <a:p>
            <a:pPr lvl="1"/>
            <a:r>
              <a:rPr lang="es-MX" dirty="0" smtClean="0">
                <a:effectLst>
                  <a:outerShdw blurRad="38100" dist="38100" dir="2700000" algn="tl">
                    <a:srgbClr val="000000">
                      <a:alpha val="43137"/>
                    </a:srgbClr>
                  </a:outerShdw>
                </a:effectLst>
                <a:latin typeface="Arial" pitchFamily="34" charset="0"/>
                <a:cs typeface="Arial" pitchFamily="34" charset="0"/>
              </a:rPr>
              <a:t>Periodo:</a:t>
            </a:r>
            <a:r>
              <a:rPr lang="es-MX" dirty="0" smtClean="0">
                <a:latin typeface="Arial" pitchFamily="34" charset="0"/>
                <a:cs typeface="Arial" pitchFamily="34" charset="0"/>
              </a:rPr>
              <a:t> enero – junio 2016</a:t>
            </a:r>
            <a:endParaRPr lang="es-MX" sz="2000" dirty="0">
              <a:latin typeface="Arial" pitchFamily="34" charset="0"/>
              <a:cs typeface="Arial" pitchFamily="34" charset="0"/>
            </a:endParaRPr>
          </a:p>
          <a:p>
            <a:endParaRPr lang="es-MX" dirty="0"/>
          </a:p>
        </p:txBody>
      </p:sp>
    </p:spTree>
    <p:extLst>
      <p:ext uri="{BB962C8B-B14F-4D97-AF65-F5344CB8AC3E}">
        <p14:creationId xmlns:p14="http://schemas.microsoft.com/office/powerpoint/2010/main" val="425157474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fr-FR" b="1" u="sng" dirty="0">
                <a:latin typeface="Arial" pitchFamily="34" charset="0"/>
                <a:cs typeface="Arial" pitchFamily="34" charset="0"/>
              </a:rPr>
              <a:t>Tema</a:t>
            </a:r>
            <a:r>
              <a:rPr lang="fr-FR" b="1" u="sng" dirty="0" smtClean="0">
                <a:latin typeface="Arial" pitchFamily="34" charset="0"/>
                <a:cs typeface="Arial" pitchFamily="34" charset="0"/>
              </a:rPr>
              <a:t>: </a:t>
            </a:r>
            <a:r>
              <a:rPr lang="es-MX" dirty="0">
                <a:latin typeface="Arial" pitchFamily="34" charset="0"/>
                <a:cs typeface="Arial" pitchFamily="34" charset="0"/>
              </a:rPr>
              <a:t>Ley Federal de Protección al Consumidor. </a:t>
            </a:r>
          </a:p>
        </p:txBody>
      </p:sp>
      <p:sp>
        <p:nvSpPr>
          <p:cNvPr id="3" name="2 Marcador de contenido"/>
          <p:cNvSpPr>
            <a:spLocks noGrp="1"/>
          </p:cNvSpPr>
          <p:nvPr>
            <p:ph idx="1"/>
          </p:nvPr>
        </p:nvSpPr>
        <p:spPr/>
        <p:txBody>
          <a:bodyPr>
            <a:normAutofit lnSpcReduction="10000"/>
          </a:bodyPr>
          <a:lstStyle/>
          <a:p>
            <a:pPr algn="ctr">
              <a:lnSpc>
                <a:spcPct val="90000"/>
              </a:lnSpc>
              <a:buNone/>
            </a:pPr>
            <a:r>
              <a:rPr lang="fr-FR" b="1" u="sng" dirty="0">
                <a:effectLst>
                  <a:outerShdw blurRad="38100" dist="38100" dir="2700000" algn="tl">
                    <a:srgbClr val="000000">
                      <a:alpha val="43137"/>
                    </a:srgbClr>
                  </a:outerShdw>
                </a:effectLst>
                <a:latin typeface="Arial" pitchFamily="34" charset="0"/>
                <a:cs typeface="Arial" pitchFamily="34" charset="0"/>
              </a:rPr>
              <a:t> </a:t>
            </a:r>
            <a:r>
              <a:rPr lang="fr-FR" b="1" u="sng" dirty="0" smtClean="0">
                <a:effectLst>
                  <a:outerShdw blurRad="38100" dist="38100" dir="2700000" algn="tl">
                    <a:srgbClr val="000000">
                      <a:alpha val="43137"/>
                    </a:srgbClr>
                  </a:outerShdw>
                </a:effectLst>
                <a:latin typeface="Arial" pitchFamily="34" charset="0"/>
                <a:cs typeface="Arial" pitchFamily="34" charset="0"/>
              </a:rPr>
              <a:t>Abstract:</a:t>
            </a:r>
          </a:p>
          <a:p>
            <a:pPr>
              <a:lnSpc>
                <a:spcPct val="90000"/>
              </a:lnSpc>
              <a:buNone/>
            </a:pPr>
            <a:endParaRPr lang="fr-FR" dirty="0" smtClean="0">
              <a:latin typeface="Arial" pitchFamily="34" charset="0"/>
              <a:cs typeface="Arial" pitchFamily="34" charset="0"/>
            </a:endParaRPr>
          </a:p>
          <a:p>
            <a:pPr algn="just"/>
            <a:r>
              <a:rPr lang="en-US" dirty="0"/>
              <a:t>It is essential that providers of tourist services know the federal consumer protection law because tourists have rights that must be respected.</a:t>
            </a:r>
            <a:endParaRPr lang="es-MX" dirty="0"/>
          </a:p>
          <a:p>
            <a:pPr>
              <a:lnSpc>
                <a:spcPct val="90000"/>
              </a:lnSpc>
              <a:buNone/>
            </a:pPr>
            <a:endParaRPr lang="fr-FR" dirty="0">
              <a:latin typeface="Arial" pitchFamily="34" charset="0"/>
              <a:cs typeface="Arial" pitchFamily="34" charset="0"/>
            </a:endParaRPr>
          </a:p>
          <a:p>
            <a:r>
              <a:rPr lang="fr-FR" b="1" u="sng" dirty="0" smtClean="0">
                <a:effectLst>
                  <a:outerShdw blurRad="38100" dist="38100" dir="2700000" algn="tl">
                    <a:srgbClr val="000000">
                      <a:alpha val="43137"/>
                    </a:srgbClr>
                  </a:outerShdw>
                </a:effectLst>
                <a:latin typeface="Arial" pitchFamily="34" charset="0"/>
                <a:cs typeface="Arial" pitchFamily="34" charset="0"/>
              </a:rPr>
              <a:t>Keywords</a:t>
            </a:r>
            <a:r>
              <a:rPr lang="fr-FR" b="1" dirty="0" smtClean="0">
                <a:effectLst>
                  <a:outerShdw blurRad="38100" dist="38100" dir="2700000" algn="tl">
                    <a:srgbClr val="000000">
                      <a:alpha val="43137"/>
                    </a:srgbClr>
                  </a:outerShdw>
                </a:effectLst>
                <a:latin typeface="Arial" pitchFamily="34" charset="0"/>
                <a:cs typeface="Arial" pitchFamily="34" charset="0"/>
              </a:rPr>
              <a:t>:</a:t>
            </a:r>
            <a:r>
              <a:rPr lang="fr-FR" dirty="0" smtClean="0">
                <a:latin typeface="Arial" pitchFamily="34" charset="0"/>
                <a:cs typeface="Arial" pitchFamily="34" charset="0"/>
              </a:rPr>
              <a:t> </a:t>
            </a:r>
            <a:r>
              <a:rPr lang="es-MX" dirty="0"/>
              <a:t>Law, consumer protection, </a:t>
            </a:r>
            <a:r>
              <a:rPr lang="es-MX" dirty="0" err="1" smtClean="0"/>
              <a:t>rights</a:t>
            </a:r>
            <a:r>
              <a:rPr lang="es-MX" dirty="0"/>
              <a:t>.</a:t>
            </a:r>
          </a:p>
        </p:txBody>
      </p:sp>
    </p:spTree>
    <p:extLst>
      <p:ext uri="{BB962C8B-B14F-4D97-AF65-F5344CB8AC3E}">
        <p14:creationId xmlns:p14="http://schemas.microsoft.com/office/powerpoint/2010/main" val="1839356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Ley Federal de Protección al Consumidor, Art. </a:t>
            </a:r>
            <a:r>
              <a:rPr lang="es-MX" dirty="0"/>
              <a:t>1</a:t>
            </a:r>
          </a:p>
        </p:txBody>
      </p:sp>
      <p:sp>
        <p:nvSpPr>
          <p:cNvPr id="3" name="Marcador de contenido 2"/>
          <p:cNvSpPr>
            <a:spLocks noGrp="1"/>
          </p:cNvSpPr>
          <p:nvPr>
            <p:ph idx="1"/>
          </p:nvPr>
        </p:nvSpPr>
        <p:spPr/>
        <p:txBody>
          <a:bodyPr>
            <a:normAutofit fontScale="92500"/>
          </a:bodyPr>
          <a:lstStyle/>
          <a:p>
            <a:pPr marL="0" indent="0" algn="just">
              <a:lnSpc>
                <a:spcPct val="150000"/>
              </a:lnSpc>
              <a:buNone/>
            </a:pPr>
            <a:r>
              <a:rPr lang="es-ES" dirty="0" smtClean="0"/>
              <a:t>A la letra dice: </a:t>
            </a:r>
            <a:r>
              <a:rPr lang="es-ES" i="1" dirty="0" smtClean="0"/>
              <a:t>“La </a:t>
            </a:r>
            <a:r>
              <a:rPr lang="es-ES" i="1" dirty="0"/>
              <a:t>presente ley es de orden público e interés social y de observancia en toda la República. Sus disposiciones son irrenunciables y contra su observancia no podrán alegarse costumbres, usos, prácticas, convenios o estipulaciones en </a:t>
            </a:r>
            <a:r>
              <a:rPr lang="es-ES" i="1" dirty="0" smtClean="0"/>
              <a:t>contrario…”</a:t>
            </a:r>
            <a:r>
              <a:rPr lang="es-ES" dirty="0" smtClean="0"/>
              <a:t>.</a:t>
            </a:r>
            <a:endParaRPr lang="es-MX" dirty="0"/>
          </a:p>
          <a:p>
            <a:pPr marL="0" indent="0" algn="just">
              <a:lnSpc>
                <a:spcPct val="150000"/>
              </a:lnSpc>
              <a:buNone/>
            </a:pPr>
            <a:endParaRPr lang="es-MX" dirty="0"/>
          </a:p>
        </p:txBody>
      </p:sp>
    </p:spTree>
    <p:extLst>
      <p:ext uri="{BB962C8B-B14F-4D97-AF65-F5344CB8AC3E}">
        <p14:creationId xmlns:p14="http://schemas.microsoft.com/office/powerpoint/2010/main" val="29005011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lstStyle/>
          <a:p>
            <a:r>
              <a:rPr lang="es-MX" dirty="0" smtClean="0">
                <a:latin typeface="Arial" pitchFamily="34" charset="0"/>
                <a:cs typeface="Arial" pitchFamily="34" charset="0"/>
              </a:rPr>
              <a:t>Aplicación del articulo 1 de la LFPC, al turismo </a:t>
            </a:r>
            <a:endParaRPr lang="es-MX" dirty="0">
              <a:latin typeface="Arial" pitchFamily="34" charset="0"/>
              <a:cs typeface="Arial" pitchFamily="34" charset="0"/>
            </a:endParaRPr>
          </a:p>
        </p:txBody>
      </p:sp>
      <p:sp>
        <p:nvSpPr>
          <p:cNvPr id="6" name="5 Marcador de contenido"/>
          <p:cNvSpPr>
            <a:spLocks noGrp="1"/>
          </p:cNvSpPr>
          <p:nvPr>
            <p:ph idx="1"/>
          </p:nvPr>
        </p:nvSpPr>
        <p:spPr>
          <a:xfrm>
            <a:off x="1393304" y="1888232"/>
            <a:ext cx="7355160" cy="4421088"/>
          </a:xfrm>
        </p:spPr>
        <p:txBody>
          <a:bodyPr>
            <a:normAutofit/>
          </a:bodyPr>
          <a:lstStyle/>
          <a:p>
            <a:pPr marL="0" indent="0" algn="just">
              <a:buNone/>
            </a:pPr>
            <a:r>
              <a:rPr lang="es-MX" dirty="0"/>
              <a:t>El articulo </a:t>
            </a:r>
            <a:r>
              <a:rPr lang="es-MX" dirty="0" smtClean="0"/>
              <a:t>1 </a:t>
            </a:r>
            <a:r>
              <a:rPr lang="es-MX" dirty="0"/>
              <a:t>le otorga a esta ley una supremacía </a:t>
            </a:r>
            <a:r>
              <a:rPr lang="es-MX" dirty="0" smtClean="0"/>
              <a:t>sobre las </a:t>
            </a:r>
            <a:r>
              <a:rPr lang="es-MX" i="1" dirty="0" smtClean="0"/>
              <a:t>“costumbres</a:t>
            </a:r>
            <a:r>
              <a:rPr lang="es-MX" i="1" dirty="0"/>
              <a:t>, usos, prácticas, convenios o estipulaciones en </a:t>
            </a:r>
            <a:r>
              <a:rPr lang="es-MX" i="1" dirty="0" smtClean="0"/>
              <a:t>contrario”</a:t>
            </a:r>
            <a:r>
              <a:rPr lang="es-MX" dirty="0" smtClean="0"/>
              <a:t>, que </a:t>
            </a:r>
            <a:r>
              <a:rPr lang="es-MX" dirty="0"/>
              <a:t>significa que en aquellos contratos en los que los prestadores de servicios </a:t>
            </a:r>
            <a:r>
              <a:rPr lang="es-MX" dirty="0" smtClean="0"/>
              <a:t>inserten alguna </a:t>
            </a:r>
            <a:r>
              <a:rPr lang="es-MX" dirty="0"/>
              <a:t>clausula como </a:t>
            </a:r>
            <a:r>
              <a:rPr lang="es-MX" i="1" dirty="0" smtClean="0"/>
              <a:t>“</a:t>
            </a:r>
            <a:r>
              <a:rPr lang="es-MX" i="1" dirty="0"/>
              <a:t>el consumidor renuncia a sus derechos”</a:t>
            </a:r>
            <a:r>
              <a:rPr lang="es-MX" dirty="0"/>
              <a:t>, es </a:t>
            </a:r>
            <a:r>
              <a:rPr lang="es-MX" dirty="0" smtClean="0"/>
              <a:t>incorrecto. </a:t>
            </a:r>
            <a:endParaRPr lang="es-MX" dirty="0">
              <a:latin typeface="Arial" pitchFamily="34" charset="0"/>
              <a:cs typeface="Arial" pitchFamily="34" charset="0"/>
            </a:endParaRPr>
          </a:p>
        </p:txBody>
      </p:sp>
    </p:spTree>
    <p:extLst>
      <p:ext uri="{BB962C8B-B14F-4D97-AF65-F5344CB8AC3E}">
        <p14:creationId xmlns:p14="http://schemas.microsoft.com/office/powerpoint/2010/main" val="715038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l"/>
            <a:r>
              <a:rPr lang="es-MX" dirty="0" smtClean="0"/>
              <a:t>Art. 1…</a:t>
            </a:r>
            <a:endParaRPr lang="es-MX" dirty="0"/>
          </a:p>
        </p:txBody>
      </p:sp>
      <p:sp>
        <p:nvSpPr>
          <p:cNvPr id="3" name="Marcador de contenido 2"/>
          <p:cNvSpPr>
            <a:spLocks noGrp="1"/>
          </p:cNvSpPr>
          <p:nvPr>
            <p:ph idx="1"/>
          </p:nvPr>
        </p:nvSpPr>
        <p:spPr/>
        <p:txBody>
          <a:bodyPr/>
          <a:lstStyle/>
          <a:p>
            <a:pPr marL="0" indent="0" algn="just">
              <a:buNone/>
            </a:pPr>
            <a:r>
              <a:rPr lang="es-MX" dirty="0"/>
              <a:t>Este artículo protege totalmente a los consumidores al señalar que </a:t>
            </a:r>
            <a:r>
              <a:rPr lang="es-MX" i="1" dirty="0"/>
              <a:t>“sus disposiciones son irrenunciables”</a:t>
            </a:r>
            <a:r>
              <a:rPr lang="es-MX" dirty="0"/>
              <a:t>, esto es, que el consumidor aunque firme un contrato de prestación de un servicio y diga que renuncia a sus derechos, no procede.</a:t>
            </a:r>
          </a:p>
        </p:txBody>
      </p:sp>
    </p:spTree>
    <p:extLst>
      <p:ext uri="{BB962C8B-B14F-4D97-AF65-F5344CB8AC3E}">
        <p14:creationId xmlns:p14="http://schemas.microsoft.com/office/powerpoint/2010/main" val="4202436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CONCLUSIÓN</a:t>
            </a:r>
            <a:endParaRPr lang="es-MX" dirty="0"/>
          </a:p>
        </p:txBody>
      </p:sp>
      <p:sp>
        <p:nvSpPr>
          <p:cNvPr id="5" name="Marcador de contenido 4"/>
          <p:cNvSpPr>
            <a:spLocks noGrp="1"/>
          </p:cNvSpPr>
          <p:nvPr>
            <p:ph idx="1"/>
          </p:nvPr>
        </p:nvSpPr>
        <p:spPr>
          <a:xfrm>
            <a:off x="1465312" y="1556792"/>
            <a:ext cx="7355160" cy="4853136"/>
          </a:xfrm>
        </p:spPr>
        <p:txBody>
          <a:bodyPr>
            <a:normAutofit lnSpcReduction="10000"/>
          </a:bodyPr>
          <a:lstStyle/>
          <a:p>
            <a:pPr marL="0" indent="0" algn="just">
              <a:buNone/>
            </a:pPr>
            <a:r>
              <a:rPr lang="es-MX" dirty="0" smtClean="0"/>
              <a:t>Conocer la Ley Federal de Protección al Consumidor es obligación de todos los mexicanos porque todos somos consumidores, pero también es indispensable para los alumnos de turismo porque al prestar un servicio turístico seguramente tendrán que firmar un contrato con el consumidor turístico y en el mismo no deberán existir clausulas leoninas para éste ultimo.  </a:t>
            </a:r>
            <a:endParaRPr lang="es-MX" dirty="0"/>
          </a:p>
        </p:txBody>
      </p:sp>
    </p:spTree>
    <p:extLst>
      <p:ext uri="{BB962C8B-B14F-4D97-AF65-F5344CB8AC3E}">
        <p14:creationId xmlns:p14="http://schemas.microsoft.com/office/powerpoint/2010/main" val="34567303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Título"/>
          <p:cNvSpPr>
            <a:spLocks noGrp="1"/>
          </p:cNvSpPr>
          <p:nvPr>
            <p:ph type="title"/>
          </p:nvPr>
        </p:nvSpPr>
        <p:spPr/>
        <p:txBody>
          <a:bodyPr/>
          <a:lstStyle/>
          <a:p>
            <a:pPr algn="l"/>
            <a:r>
              <a:rPr lang="es-ES" dirty="0" smtClean="0">
                <a:latin typeface="Arial" pitchFamily="34" charset="0"/>
                <a:cs typeface="Arial" pitchFamily="34" charset="0"/>
              </a:rPr>
              <a:t>Referencias Bibliográficas</a:t>
            </a:r>
            <a:endParaRPr lang="es-MX" dirty="0">
              <a:latin typeface="Arial" pitchFamily="34" charset="0"/>
              <a:cs typeface="Arial" pitchFamily="34" charset="0"/>
            </a:endParaRPr>
          </a:p>
        </p:txBody>
      </p:sp>
      <p:sp>
        <p:nvSpPr>
          <p:cNvPr id="9" name="8 Marcador de contenido"/>
          <p:cNvSpPr>
            <a:spLocks noGrp="1"/>
          </p:cNvSpPr>
          <p:nvPr>
            <p:ph idx="1"/>
          </p:nvPr>
        </p:nvSpPr>
        <p:spPr>
          <a:xfrm>
            <a:off x="1643042" y="1600200"/>
            <a:ext cx="7043758" cy="4525963"/>
          </a:xfrm>
        </p:spPr>
        <p:txBody>
          <a:bodyPr>
            <a:normAutofit/>
          </a:bodyPr>
          <a:lstStyle/>
          <a:p>
            <a:r>
              <a:rPr lang="es-ES" sz="2400" dirty="0" smtClean="0">
                <a:latin typeface="Arial" pitchFamily="34" charset="0"/>
                <a:cs typeface="Arial" pitchFamily="34" charset="0"/>
              </a:rPr>
              <a:t>Ley Federal de Protección al Consumidor (2014). </a:t>
            </a:r>
          </a:p>
          <a:p>
            <a:endParaRPr lang="es-ES" sz="2400" dirty="0">
              <a:latin typeface="Arial" pitchFamily="34" charset="0"/>
              <a:cs typeface="Arial" pitchFamily="34" charset="0"/>
            </a:endParaRPr>
          </a:p>
          <a:p>
            <a:r>
              <a:rPr lang="es-MX" sz="2400" dirty="0" smtClean="0">
                <a:latin typeface="Arial" pitchFamily="34" charset="0"/>
                <a:cs typeface="Arial" pitchFamily="34" charset="0"/>
              </a:rPr>
              <a:t>Pagina web consultada el 5 de mayo del 2016:   </a:t>
            </a:r>
            <a:r>
              <a:rPr lang="es-MX" sz="2400" dirty="0" smtClean="0">
                <a:latin typeface="Arial" pitchFamily="34" charset="0"/>
                <a:cs typeface="Arial" pitchFamily="34" charset="0"/>
                <a:hlinkClick r:id="rId2"/>
              </a:rPr>
              <a:t>http</a:t>
            </a:r>
            <a:r>
              <a:rPr lang="es-MX" sz="2400" dirty="0">
                <a:latin typeface="Arial" pitchFamily="34" charset="0"/>
                <a:cs typeface="Arial" pitchFamily="34" charset="0"/>
                <a:hlinkClick r:id="rId2"/>
              </a:rPr>
              <a:t>://</a:t>
            </a:r>
            <a:r>
              <a:rPr lang="es-MX" sz="2400" dirty="0" err="1" smtClean="0">
                <a:latin typeface="Arial" pitchFamily="34" charset="0"/>
                <a:cs typeface="Arial" pitchFamily="34" charset="0"/>
                <a:hlinkClick r:id="rId2"/>
              </a:rPr>
              <a:t>www.profeco.gob.mx</a:t>
            </a:r>
            <a:r>
              <a:rPr lang="es-MX" sz="2400" dirty="0" smtClean="0">
                <a:latin typeface="Arial" pitchFamily="34" charset="0"/>
                <a:cs typeface="Arial" pitchFamily="34" charset="0"/>
                <a:hlinkClick r:id="rId2"/>
              </a:rPr>
              <a:t>/</a:t>
            </a:r>
            <a:r>
              <a:rPr lang="es-MX" sz="2400" dirty="0" err="1" smtClean="0">
                <a:latin typeface="Arial" pitchFamily="34" charset="0"/>
                <a:cs typeface="Arial" pitchFamily="34" charset="0"/>
                <a:hlinkClick r:id="rId2"/>
              </a:rPr>
              <a:t>n_institucion</a:t>
            </a:r>
            <a:r>
              <a:rPr lang="es-MX" sz="2400" dirty="0" smtClean="0">
                <a:latin typeface="Arial" pitchFamily="34" charset="0"/>
                <a:cs typeface="Arial" pitchFamily="34" charset="0"/>
                <a:hlinkClick r:id="rId2"/>
              </a:rPr>
              <a:t>/</a:t>
            </a:r>
            <a:r>
              <a:rPr lang="es-MX" sz="2400" dirty="0" err="1" smtClean="0">
                <a:latin typeface="Arial" pitchFamily="34" charset="0"/>
                <a:cs typeface="Arial" pitchFamily="34" charset="0"/>
                <a:hlinkClick r:id="rId2"/>
              </a:rPr>
              <a:t>q_somos.asp</a:t>
            </a:r>
            <a:endParaRPr lang="es-MX" sz="2400" dirty="0" smtClean="0">
              <a:latin typeface="Arial" pitchFamily="34" charset="0"/>
              <a:cs typeface="Arial" pitchFamily="34" charset="0"/>
            </a:endParaRPr>
          </a:p>
          <a:p>
            <a:endParaRPr lang="es-MX" sz="2400" dirty="0">
              <a:latin typeface="Arial" pitchFamily="34" charset="0"/>
              <a:cs typeface="Arial" pitchFamily="34" charset="0"/>
            </a:endParaRPr>
          </a:p>
          <a:p>
            <a:r>
              <a:rPr lang="es-MX" sz="2400" dirty="0" smtClean="0">
                <a:latin typeface="Arial" pitchFamily="34" charset="0"/>
                <a:cs typeface="Arial" pitchFamily="34" charset="0"/>
              </a:rPr>
              <a:t>Pagina web consultada el 5 </a:t>
            </a:r>
            <a:r>
              <a:rPr lang="es-MX" sz="2400" dirty="0">
                <a:latin typeface="Arial" pitchFamily="34" charset="0"/>
                <a:cs typeface="Arial" pitchFamily="34" charset="0"/>
              </a:rPr>
              <a:t>de mayo del 2016: </a:t>
            </a:r>
            <a:r>
              <a:rPr lang="es-MX" sz="2400" dirty="0">
                <a:latin typeface="Arial" pitchFamily="34" charset="0"/>
                <a:cs typeface="Arial" pitchFamily="34" charset="0"/>
                <a:hlinkClick r:id="rId3"/>
              </a:rPr>
              <a:t>http://</a:t>
            </a:r>
            <a:r>
              <a:rPr lang="es-MX" sz="2400" dirty="0" err="1" smtClean="0">
                <a:latin typeface="Arial" pitchFamily="34" charset="0"/>
                <a:cs typeface="Arial" pitchFamily="34" charset="0"/>
                <a:hlinkClick r:id="rId3"/>
              </a:rPr>
              <a:t>www.diputados.gob.mx</a:t>
            </a:r>
            <a:r>
              <a:rPr lang="es-MX" sz="2400" dirty="0" smtClean="0">
                <a:latin typeface="Arial" pitchFamily="34" charset="0"/>
                <a:cs typeface="Arial" pitchFamily="34" charset="0"/>
                <a:hlinkClick r:id="rId3"/>
              </a:rPr>
              <a:t>/</a:t>
            </a:r>
            <a:r>
              <a:rPr lang="es-MX" sz="2400" dirty="0" err="1" smtClean="0">
                <a:latin typeface="Arial" pitchFamily="34" charset="0"/>
                <a:cs typeface="Arial" pitchFamily="34" charset="0"/>
                <a:hlinkClick r:id="rId3"/>
              </a:rPr>
              <a:t>LeyesBiblio</a:t>
            </a:r>
            <a:r>
              <a:rPr lang="es-MX" sz="2400" dirty="0" smtClean="0">
                <a:latin typeface="Arial" pitchFamily="34" charset="0"/>
                <a:cs typeface="Arial" pitchFamily="34" charset="0"/>
                <a:hlinkClick r:id="rId3"/>
              </a:rPr>
              <a:t>/</a:t>
            </a:r>
            <a:r>
              <a:rPr lang="es-MX" sz="2400" dirty="0" err="1" smtClean="0">
                <a:latin typeface="Arial" pitchFamily="34" charset="0"/>
                <a:cs typeface="Arial" pitchFamily="34" charset="0"/>
                <a:hlinkClick r:id="rId3"/>
              </a:rPr>
              <a:t>index.htm</a:t>
            </a:r>
            <a:r>
              <a:rPr lang="es-MX" sz="2400" dirty="0" smtClean="0">
                <a:latin typeface="Arial" pitchFamily="34" charset="0"/>
                <a:cs typeface="Arial" pitchFamily="34" charset="0"/>
              </a:rPr>
              <a:t> </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364425620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TotalTime>
  <Words>356</Words>
  <Application>Microsoft Office PowerPoint</Application>
  <PresentationFormat>Presentación en pantalla (4:3)</PresentationFormat>
  <Paragraphs>29</Paragraphs>
  <Slides>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8</vt:i4>
      </vt:variant>
    </vt:vector>
  </HeadingPairs>
  <TitlesOfParts>
    <vt:vector size="11" baseType="lpstr">
      <vt:lpstr>Arial</vt:lpstr>
      <vt:lpstr>Berlin Sans FB</vt:lpstr>
      <vt:lpstr>Tema de Office</vt:lpstr>
      <vt:lpstr>UNIVERSIDAD AUTÓNOMA DEL ESTADO DE HIDALGO</vt:lpstr>
      <vt:lpstr>Presentación de PowerPoint</vt:lpstr>
      <vt:lpstr>Tema: Ley Federal de Protección al Consumidor. </vt:lpstr>
      <vt:lpstr>Ley Federal de Protección al Consumidor, Art. 1</vt:lpstr>
      <vt:lpstr>Aplicación del articulo 1 de la LFPC, al turismo </vt:lpstr>
      <vt:lpstr>Art. 1…</vt:lpstr>
      <vt:lpstr>CONCLUSIÓN</vt:lpstr>
      <vt:lpstr>Referencias Bibliográficas</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Full name</cp:lastModifiedBy>
  <cp:revision>35</cp:revision>
  <dcterms:created xsi:type="dcterms:W3CDTF">2014-12-12T16:57:31Z</dcterms:created>
  <dcterms:modified xsi:type="dcterms:W3CDTF">2016-05-24T00:22:24Z</dcterms:modified>
</cp:coreProperties>
</file>