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6" r:id="rId3"/>
    <p:sldId id="257" r:id="rId4"/>
    <p:sldId id="287" r:id="rId5"/>
    <p:sldId id="288" r:id="rId6"/>
    <p:sldId id="289" r:id="rId7"/>
    <p:sldId id="290" r:id="rId8"/>
    <p:sldId id="291" r:id="rId9"/>
    <p:sldId id="292" r:id="rId10"/>
    <p:sldId id="293" r:id="rId11"/>
    <p:sldId id="294" r:id="rId12"/>
    <p:sldId id="295" r:id="rId13"/>
    <p:sldId id="296" r:id="rId14"/>
    <p:sldId id="297" r:id="rId15"/>
    <p:sldId id="261" r:id="rId16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A22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39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403648" y="2130425"/>
            <a:ext cx="7054552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7088832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7F3E5-681C-4C9D-BD31-99541B831678}" type="datetimeFigureOut">
              <a:rPr lang="es-MX" smtClean="0"/>
              <a:pPr/>
              <a:t>16/05/2016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0D575-8EA1-43DE-A846-C4C5C2F41ADD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5635770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7F3E5-681C-4C9D-BD31-99541B831678}" type="datetimeFigureOut">
              <a:rPr lang="es-MX" smtClean="0"/>
              <a:pPr/>
              <a:t>16/05/2016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0D575-8EA1-43DE-A846-C4C5C2F41ADD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683105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43608" y="4077072"/>
            <a:ext cx="7772400" cy="2016224"/>
          </a:xfrm>
        </p:spPr>
        <p:txBody>
          <a:bodyPr anchor="t"/>
          <a:lstStyle>
            <a:lvl1pPr algn="ctr">
              <a:defRPr sz="36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115616" y="220486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7F3E5-681C-4C9D-BD31-99541B831678}" type="datetimeFigureOut">
              <a:rPr lang="es-MX" smtClean="0"/>
              <a:pPr/>
              <a:t>16/05/2016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0D575-8EA1-43DE-A846-C4C5C2F41ADD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748085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475656" y="1600200"/>
            <a:ext cx="3456384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220072" y="1600200"/>
            <a:ext cx="346672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7F3E5-681C-4C9D-BD31-99541B831678}" type="datetimeFigureOut">
              <a:rPr lang="es-MX" smtClean="0"/>
              <a:pPr/>
              <a:t>16/05/2016</a:t>
            </a:fld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0D575-8EA1-43DE-A846-C4C5C2F41ADD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458498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331640" y="1535113"/>
            <a:ext cx="352839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1800"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1331640" y="2174875"/>
            <a:ext cx="352839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04048" y="1535113"/>
            <a:ext cx="3682752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04048" y="2174875"/>
            <a:ext cx="368275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7F3E5-681C-4C9D-BD31-99541B831678}" type="datetimeFigureOut">
              <a:rPr lang="es-MX" smtClean="0"/>
              <a:pPr/>
              <a:t>16/05/2016</a:t>
            </a:fld>
            <a:endParaRPr lang="es-MX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0D575-8EA1-43DE-A846-C4C5C2F41ADD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9342942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7F3E5-681C-4C9D-BD31-99541B831678}" type="datetimeFigureOut">
              <a:rPr lang="es-MX" smtClean="0"/>
              <a:pPr/>
              <a:t>16/05/2016</a:t>
            </a:fld>
            <a:endParaRPr lang="es-MX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0D575-8EA1-43DE-A846-C4C5C2F41ADD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409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7F3E5-681C-4C9D-BD31-99541B831678}" type="datetimeFigureOut">
              <a:rPr lang="es-MX" smtClean="0"/>
              <a:pPr/>
              <a:t>16/05/2016</a:t>
            </a:fld>
            <a:endParaRPr lang="es-MX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0D575-8EA1-43DE-A846-C4C5C2F41ADD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5757295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7F3E5-681C-4C9D-BD31-99541B831678}" type="datetimeFigureOut">
              <a:rPr lang="es-MX" smtClean="0"/>
              <a:pPr/>
              <a:t>16/05/2016</a:t>
            </a:fld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0D575-8EA1-43DE-A846-C4C5C2F41ADD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653403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09936" y="4800600"/>
            <a:ext cx="5486400" cy="566738"/>
          </a:xfrm>
        </p:spPr>
        <p:txBody>
          <a:bodyPr anchor="b"/>
          <a:lstStyle>
            <a:lvl1pPr algn="ctr">
              <a:defRPr sz="2000" b="0"/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MX" dirty="0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109936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109936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7F3E5-681C-4C9D-BD31-99541B831678}" type="datetimeFigureOut">
              <a:rPr lang="es-MX" smtClean="0"/>
              <a:pPr/>
              <a:t>16/05/2016</a:t>
            </a:fld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0D575-8EA1-43DE-A846-C4C5C2F41ADD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8733385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1691680" y="274638"/>
            <a:ext cx="699512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dirty="0" smtClean="0"/>
              <a:t>Haga clic para modificar el estilo de título del patrón</a:t>
            </a:r>
            <a:endParaRPr lang="es-MX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331640" y="1600200"/>
            <a:ext cx="735516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971600" y="652025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  <a:latin typeface="Berlin Sans FB" panose="020E0602020502020306" pitchFamily="34" charset="0"/>
              </a:defRPr>
            </a:lvl1pPr>
          </a:lstStyle>
          <a:p>
            <a:fld id="{1757F3E5-681C-4C9D-BD31-99541B831678}" type="datetimeFigureOut">
              <a:rPr lang="es-MX" smtClean="0"/>
              <a:pPr/>
              <a:t>16/05/2016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476600" y="652534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  <a:latin typeface="Berlin Sans FB" panose="020E0602020502020306" pitchFamily="34" charset="0"/>
              </a:defRPr>
            </a:lvl1pPr>
          </a:lstStyle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804248" y="652534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Berlin Sans FB" panose="020E0602020502020306" pitchFamily="34" charset="0"/>
              </a:defRPr>
            </a:lvl1pPr>
          </a:lstStyle>
          <a:p>
            <a:fld id="{A310D575-8EA1-43DE-A846-C4C5C2F41ADD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088449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rgbClr val="6A221D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Berlin Sans FB" panose="020E0602020502020306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b="0" kern="1200">
          <a:solidFill>
            <a:srgbClr val="6A221D"/>
          </a:solidFill>
          <a:latin typeface="Berlin Sans FB" panose="020E0602020502020306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b="0" kern="1200">
          <a:solidFill>
            <a:srgbClr val="6A221D"/>
          </a:solidFill>
          <a:latin typeface="Berlin Sans FB" panose="020E0602020502020306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b="0" kern="1200">
          <a:solidFill>
            <a:srgbClr val="6A221D"/>
          </a:solidFill>
          <a:latin typeface="Berlin Sans FB" panose="020E0602020502020306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b="0" kern="1200">
          <a:solidFill>
            <a:srgbClr val="6A221D"/>
          </a:solidFill>
          <a:latin typeface="Berlin Sans FB" panose="020E0602020502020306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b="0" kern="1200">
          <a:solidFill>
            <a:srgbClr val="6A221D"/>
          </a:solidFill>
          <a:latin typeface="Berlin Sans FB" panose="020E0602020502020306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/>
          </p:nvPr>
        </p:nvSpPr>
        <p:spPr>
          <a:xfrm>
            <a:off x="1403648" y="1785926"/>
            <a:ext cx="7054552" cy="1470025"/>
          </a:xfrm>
        </p:spPr>
        <p:txBody>
          <a:bodyPr/>
          <a:lstStyle/>
          <a:p>
            <a:r>
              <a:rPr lang="es-ES" dirty="0" smtClean="0">
                <a:latin typeface="Arial" pitchFamily="34" charset="0"/>
                <a:cs typeface="Arial" pitchFamily="34" charset="0"/>
              </a:rPr>
              <a:t>UNIVERSIDAD AUTÓNOMA DEL ESTADO DE HIDALGO</a:t>
            </a:r>
            <a:endParaRPr lang="es-MX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Subtítulo"/>
          <p:cNvSpPr>
            <a:spLocks noGrp="1"/>
          </p:cNvSpPr>
          <p:nvPr>
            <p:ph type="subTitle" idx="1"/>
          </p:nvPr>
        </p:nvSpPr>
        <p:spPr>
          <a:xfrm>
            <a:off x="1371600" y="4105292"/>
            <a:ext cx="7088832" cy="1752600"/>
          </a:xfrm>
        </p:spPr>
        <p:txBody>
          <a:bodyPr/>
          <a:lstStyle/>
          <a:p>
            <a:r>
              <a:rPr lang="es-ES" b="1" dirty="0" smtClean="0">
                <a:latin typeface="Arial" pitchFamily="34" charset="0"/>
                <a:cs typeface="Arial" pitchFamily="34" charset="0"/>
              </a:rPr>
              <a:t>Instituto de Ciencias Económico Administrativas</a:t>
            </a:r>
            <a:endParaRPr lang="es-MX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4256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17 Rectángulo"/>
          <p:cNvSpPr/>
          <p:nvPr/>
        </p:nvSpPr>
        <p:spPr>
          <a:xfrm>
            <a:off x="3071802" y="692696"/>
            <a:ext cx="567666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dirty="0" smtClean="0"/>
              <a:t>Taparse la boca es uno de los gestos que suele denotar que no estamos siendo sinceros con lo que estamos diciendo y que suprimamos las palabras engañosas que se acaban de decir.</a:t>
            </a:r>
            <a:endParaRPr lang="es-ES" sz="2000" dirty="0"/>
          </a:p>
        </p:txBody>
      </p:sp>
      <p:sp>
        <p:nvSpPr>
          <p:cNvPr id="19" name="18 Rectángulo"/>
          <p:cNvSpPr/>
          <p:nvPr/>
        </p:nvSpPr>
        <p:spPr>
          <a:xfrm>
            <a:off x="1428728" y="2643182"/>
            <a:ext cx="700092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dirty="0" smtClean="0"/>
              <a:t>El rascarse el cuello indica duda, incertidumbre, y es característico de la persona que dice: “No sé si estoy de acuerdo”. Es muy notorio cuando el lenguaje verbal contradice el gesto; por ejemplo, cuando la persona dice: “Entiendo cómo se siente”.</a:t>
            </a:r>
            <a:endParaRPr lang="es-ES" sz="2000" dirty="0"/>
          </a:p>
        </p:txBody>
      </p:sp>
      <p:sp>
        <p:nvSpPr>
          <p:cNvPr id="20" name="19 Rectángulo"/>
          <p:cNvSpPr/>
          <p:nvPr/>
        </p:nvSpPr>
        <p:spPr>
          <a:xfrm>
            <a:off x="5364088" y="4509120"/>
            <a:ext cx="309634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dirty="0" smtClean="0"/>
              <a:t>La mano cerrada apoyada en la mejilla con el dedo índice hacia arriba, es un gesto que significa que evalúa lo que le están diciendo.</a:t>
            </a:r>
            <a:endParaRPr lang="es-ES" sz="2000" dirty="0"/>
          </a:p>
        </p:txBody>
      </p:sp>
      <p:pic>
        <p:nvPicPr>
          <p:cNvPr id="8" name="7 Imagen" descr="http://thumb7.shutterstock.com/display_pic_with_logo/83939/83939,1258504596,1/stock-photo-the-emotional-face-on-a-light-background-41125516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357166"/>
            <a:ext cx="1237894" cy="1931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8 Imagen" descr="http://thumb9.shutterstock.com/display_pic_with_logo/384643/385865356/stock-photo-beautiful-face-of-young-adult-woman-with-clean-fresh-skin-385865356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6050" y="4429132"/>
            <a:ext cx="2214578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3071802" y="836712"/>
            <a:ext cx="5572164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s-ES" sz="2000" dirty="0" smtClean="0"/>
              <a:t>El cruzarse de piernas, tobillos o manos  indica una actitud negativa o defensiva. Para el hombre por ejemplo, el cruce de tobillos comúnmente se combina con los puños apoyados sobre las rodillas o con las manos cogiendo con fuerza los brazos del sillón. La mujer normalmente mantiene las rodillas juntas; los pies pueden estar hacia un costado, y las manos descansan una al lado de la otra o una sobre la otra, apoyadas en los muslos.</a:t>
            </a:r>
          </a:p>
        </p:txBody>
      </p:sp>
      <p:sp>
        <p:nvSpPr>
          <p:cNvPr id="14" name="13 Rectángulo"/>
          <p:cNvSpPr/>
          <p:nvPr/>
        </p:nvSpPr>
        <p:spPr>
          <a:xfrm>
            <a:off x="1571604" y="4357694"/>
            <a:ext cx="5328592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 smtClean="0"/>
              <a:t> </a:t>
            </a:r>
            <a:r>
              <a:rPr lang="es-ES" sz="2000" dirty="0" smtClean="0"/>
              <a:t>Cuando colocamos las manos en las caderas se busca parecer más grande que nuestro interlocutor. El saco abierto y echado hacia atrás señala una actitud de agresión directa, ya que el individuo expone el corazón y la garganta en un despliegue no verbal de valor.</a:t>
            </a:r>
            <a:endParaRPr lang="es-ES" sz="2000" dirty="0"/>
          </a:p>
        </p:txBody>
      </p:sp>
      <p:pic>
        <p:nvPicPr>
          <p:cNvPr id="6" name="5 Imagen" descr="Full length of businesspeople doing various activities while sitting on chairs against white background - stock photo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928802"/>
            <a:ext cx="1785950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6 Imagen" descr="Back pose, full length shot of a young man looks ahead - stock photo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15206" y="4429132"/>
            <a:ext cx="1285884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2000232" y="714356"/>
            <a:ext cx="65310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400" dirty="0" smtClean="0"/>
              <a:t>Como seres humanos juzgamos de acuerdo a la primera impresión y como sociedad marcamos estereotipos o normas a seguir para pertenecer a un grupo.</a:t>
            </a:r>
            <a:endParaRPr lang="es-ES" sz="2400" dirty="0"/>
          </a:p>
        </p:txBody>
      </p:sp>
      <p:pic>
        <p:nvPicPr>
          <p:cNvPr id="6" name="5 Imagen" descr="http://thumb9.shutterstock.com/display_pic_with_logo/375274/375274,1289106027,2/stock-photo-amsterdam-the-netherlands-nov-mourners-pay-their-respects-at-the-funeral-of-dutch-author-64524259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2500306"/>
            <a:ext cx="3071834" cy="2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8 Imagen" descr="http://thumb7.shutterstock.com/display_pic_with_logo/719740/156386081/stock-photo-young-sexy-woman-in-blue-cap-and-jeans-jacket-looking-through-sunglasses-outdoors-lifestyle-156386081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74" y="3000372"/>
            <a:ext cx="2093788" cy="3285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571500" y="500063"/>
            <a:ext cx="8429625" cy="1219200"/>
          </a:xfrm>
        </p:spPr>
        <p:txBody>
          <a:bodyPr>
            <a:normAutofit/>
          </a:bodyPr>
          <a:lstStyle/>
          <a:p>
            <a:pPr eaLnBrk="1" hangingPunct="1">
              <a:lnSpc>
                <a:spcPct val="130000"/>
              </a:lnSpc>
            </a:pPr>
            <a:r>
              <a:rPr lang="es-MX" sz="2000" i="1" dirty="0" smtClean="0">
                <a:latin typeface="Tahoma" pitchFamily="34" charset="0"/>
                <a:cs typeface="Tahoma" pitchFamily="34" charset="0"/>
              </a:rPr>
              <a:t>Sociedad = Cultura </a:t>
            </a:r>
            <a:endParaRPr lang="es-ES" sz="2000" b="1" i="1" u="sng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4067944" y="3212976"/>
            <a:ext cx="13681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 smtClean="0">
                <a:solidFill>
                  <a:schemeClr val="bg1"/>
                </a:solidFill>
              </a:rPr>
              <a:t>Turismo para todos </a:t>
            </a:r>
            <a:endParaRPr lang="es-ES" sz="2000" dirty="0">
              <a:solidFill>
                <a:schemeClr val="bg1"/>
              </a:solidFill>
            </a:endParaRPr>
          </a:p>
        </p:txBody>
      </p:sp>
      <p:pic>
        <p:nvPicPr>
          <p:cNvPr id="6" name="5 Imagen" descr="Multicultural character on planet earth cultural diversity traditional folk costumes. Different culture standing together holding hands. Unity people from around the world. Vector illustration - stock vector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89464" y="1785926"/>
            <a:ext cx="3682866" cy="3429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357158" y="428604"/>
            <a:ext cx="56886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 smtClean="0"/>
              <a:t>Conclusiones </a:t>
            </a:r>
            <a:endParaRPr lang="es-ES" sz="3200" dirty="0"/>
          </a:p>
        </p:txBody>
      </p:sp>
      <p:sp>
        <p:nvSpPr>
          <p:cNvPr id="9" name="8 Flecha abajo"/>
          <p:cNvSpPr/>
          <p:nvPr/>
        </p:nvSpPr>
        <p:spPr>
          <a:xfrm rot="2408817">
            <a:off x="2573906" y="2862484"/>
            <a:ext cx="576064" cy="1008112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0" name="9 Flecha abajo"/>
          <p:cNvSpPr/>
          <p:nvPr/>
        </p:nvSpPr>
        <p:spPr>
          <a:xfrm rot="19299566">
            <a:off x="6822829" y="2998904"/>
            <a:ext cx="576064" cy="1008112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1" name="10 Flecha abajo"/>
          <p:cNvSpPr/>
          <p:nvPr/>
        </p:nvSpPr>
        <p:spPr>
          <a:xfrm>
            <a:off x="4286248" y="3571876"/>
            <a:ext cx="576064" cy="936104"/>
          </a:xfrm>
          <a:prstGeom prst="down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2" name="11 CuadroTexto"/>
          <p:cNvSpPr txBox="1"/>
          <p:nvPr/>
        </p:nvSpPr>
        <p:spPr>
          <a:xfrm>
            <a:off x="1285852" y="3786190"/>
            <a:ext cx="23042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 smtClean="0"/>
              <a:t>Actividad y servicios que se ofrecen</a:t>
            </a:r>
            <a:endParaRPr lang="es-ES" sz="1600" dirty="0"/>
          </a:p>
        </p:txBody>
      </p:sp>
      <p:sp>
        <p:nvSpPr>
          <p:cNvPr id="13" name="12 CuadroTexto"/>
          <p:cNvSpPr txBox="1"/>
          <p:nvPr/>
        </p:nvSpPr>
        <p:spPr>
          <a:xfrm>
            <a:off x="3500430" y="4572008"/>
            <a:ext cx="23042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 smtClean="0"/>
              <a:t>Conducta no verbal</a:t>
            </a:r>
          </a:p>
          <a:p>
            <a:pPr algn="ctr"/>
            <a:r>
              <a:rPr lang="es-ES" sz="1600" dirty="0" smtClean="0"/>
              <a:t>Arreglo personal</a:t>
            </a:r>
            <a:endParaRPr lang="es-ES" sz="1600" dirty="0"/>
          </a:p>
        </p:txBody>
      </p:sp>
      <p:sp>
        <p:nvSpPr>
          <p:cNvPr id="14" name="13 CuadroTexto"/>
          <p:cNvSpPr txBox="1"/>
          <p:nvPr/>
        </p:nvSpPr>
        <p:spPr>
          <a:xfrm>
            <a:off x="6429388" y="4000504"/>
            <a:ext cx="23042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 smtClean="0"/>
              <a:t>Diversidad Cultural</a:t>
            </a:r>
            <a:endParaRPr lang="es-ES" sz="1600" dirty="0"/>
          </a:p>
        </p:txBody>
      </p:sp>
      <p:sp>
        <p:nvSpPr>
          <p:cNvPr id="17" name="16 Elipse"/>
          <p:cNvSpPr/>
          <p:nvPr/>
        </p:nvSpPr>
        <p:spPr>
          <a:xfrm>
            <a:off x="6000760" y="4643446"/>
            <a:ext cx="2664296" cy="177281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8" name="17 CuadroTexto"/>
          <p:cNvSpPr txBox="1"/>
          <p:nvPr/>
        </p:nvSpPr>
        <p:spPr>
          <a:xfrm>
            <a:off x="6429388" y="4786322"/>
            <a:ext cx="18722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>
                <a:solidFill>
                  <a:srgbClr val="FF0000"/>
                </a:solidFill>
              </a:rPr>
              <a:t>Como te ven te tratan</a:t>
            </a:r>
            <a:endParaRPr lang="es-ES" sz="2800" b="1" dirty="0">
              <a:solidFill>
                <a:srgbClr val="FF0000"/>
              </a:solidFill>
            </a:endParaRPr>
          </a:p>
        </p:txBody>
      </p:sp>
      <p:pic>
        <p:nvPicPr>
          <p:cNvPr id="15" name="14 Imagen" descr="Looking for check-in information. Young handsome businessman in classical blue suit looks at his tablet device standing just in front of the hotel reception desk where young receptionists welcomes him - stock photo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7554" y="1071546"/>
            <a:ext cx="3286148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S" dirty="0" smtClean="0">
                <a:latin typeface="Arial" pitchFamily="34" charset="0"/>
                <a:cs typeface="Arial" pitchFamily="34" charset="0"/>
              </a:rPr>
              <a:t>Referencias Bibliográficas</a:t>
            </a:r>
            <a:endParaRPr lang="es-MX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8 Marcador de contenido"/>
          <p:cNvSpPr>
            <a:spLocks noGrp="1"/>
          </p:cNvSpPr>
          <p:nvPr>
            <p:ph idx="1"/>
          </p:nvPr>
        </p:nvSpPr>
        <p:spPr>
          <a:xfrm>
            <a:off x="1643042" y="1357298"/>
            <a:ext cx="7043758" cy="4768865"/>
          </a:xfrm>
        </p:spPr>
        <p:txBody>
          <a:bodyPr>
            <a:normAutofit/>
          </a:bodyPr>
          <a:lstStyle/>
          <a:p>
            <a:pPr algn="just"/>
            <a:r>
              <a:rPr lang="es-ES" sz="2000" dirty="0" smtClean="0"/>
              <a:t>Hôchsmann, F. (2014). </a:t>
            </a:r>
            <a:r>
              <a:rPr lang="es-ES" sz="2000" i="1" dirty="0" smtClean="0"/>
              <a:t>“Servicio de calidad desde el punto de vista del huésped y del comensal”. </a:t>
            </a:r>
            <a:r>
              <a:rPr lang="es-ES" sz="2000" dirty="0" smtClean="0"/>
              <a:t>Alemania. Ed. Biblioteca Nacional Alemana.</a:t>
            </a:r>
          </a:p>
          <a:p>
            <a:pPr algn="just">
              <a:buNone/>
            </a:pPr>
            <a:endParaRPr lang="es-ES" sz="2000" dirty="0" smtClean="0"/>
          </a:p>
          <a:p>
            <a:pPr lvl="0" algn="just"/>
            <a:r>
              <a:rPr lang="es-ES" sz="2000" dirty="0" smtClean="0"/>
              <a:t>Puig-Duran, J. (2011). “</a:t>
            </a:r>
            <a:r>
              <a:rPr lang="es-ES" sz="2000" i="1" dirty="0" smtClean="0"/>
              <a:t>Certificación y Modelos de Calidad en Hostelería y Restauración</a:t>
            </a:r>
            <a:r>
              <a:rPr lang="es-ES" sz="2000" dirty="0" smtClean="0"/>
              <a:t>”. Madrid. Ed. Díaz de Santos.</a:t>
            </a:r>
          </a:p>
          <a:p>
            <a:pPr lvl="0" algn="just">
              <a:buNone/>
            </a:pPr>
            <a:endParaRPr lang="es-ES" sz="2000" dirty="0" smtClean="0"/>
          </a:p>
          <a:p>
            <a:pPr lvl="0" algn="just"/>
            <a:r>
              <a:rPr lang="es-ES" sz="2000" dirty="0" smtClean="0"/>
              <a:t>Rodríguez Escanciano, I. (2010). “</a:t>
            </a:r>
            <a:r>
              <a:rPr lang="es-ES" sz="2000" i="1" dirty="0" smtClean="0"/>
              <a:t>Lenguaje no verbal como gestionar una comunicación con éxito</a:t>
            </a:r>
            <a:r>
              <a:rPr lang="es-ES" sz="2000" dirty="0" smtClean="0"/>
              <a:t>”. España. Ed. Instituto Tecnológico Empresarial. </a:t>
            </a:r>
          </a:p>
          <a:p>
            <a:pPr lvl="0" algn="just">
              <a:buNone/>
            </a:pPr>
            <a:endParaRPr lang="es-ES" sz="2000" dirty="0" smtClean="0"/>
          </a:p>
          <a:p>
            <a:pPr lvl="0" algn="just"/>
            <a:r>
              <a:rPr lang="es-ES" sz="2000" dirty="0" smtClean="0"/>
              <a:t>Matschning, M. (2011) “</a:t>
            </a:r>
            <a:r>
              <a:rPr lang="es-ES" sz="2000" i="1" dirty="0" smtClean="0"/>
              <a:t>El lenguaje del cuerpo</a:t>
            </a:r>
            <a:r>
              <a:rPr lang="es-ES" sz="2000" dirty="0" smtClean="0"/>
              <a:t>”. Argentina. Ed. Albatros, </a:t>
            </a:r>
            <a:endParaRPr lang="es-MX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4256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Subtítulo"/>
          <p:cNvSpPr>
            <a:spLocks noGrp="1"/>
          </p:cNvSpPr>
          <p:nvPr>
            <p:ph idx="1"/>
          </p:nvPr>
        </p:nvSpPr>
        <p:spPr>
          <a:xfrm>
            <a:off x="1500166" y="1285860"/>
            <a:ext cx="7355160" cy="4525963"/>
          </a:xfrm>
        </p:spPr>
        <p:txBody>
          <a:bodyPr>
            <a:normAutofit fontScale="92500" lnSpcReduction="10000"/>
          </a:bodyPr>
          <a:lstStyle/>
          <a:p>
            <a:pPr lvl="1"/>
            <a:r>
              <a:rPr lang="es-MX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Área </a:t>
            </a:r>
            <a:r>
              <a:rPr lang="es-MX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Académica: Turismo</a:t>
            </a:r>
            <a:r>
              <a:rPr lang="es-MX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lvl="1"/>
            <a:endParaRPr lang="es-MX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1"/>
            <a:r>
              <a:rPr lang="es-MX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Tema:</a:t>
            </a:r>
            <a:r>
              <a:rPr lang="es-MX" dirty="0" smtClean="0">
                <a:latin typeface="Arial" pitchFamily="34" charset="0"/>
                <a:cs typeface="Arial" pitchFamily="34" charset="0"/>
              </a:rPr>
              <a:t> La Importancia de la Imagen del Personal de Contacto en Empresas Turísticas. </a:t>
            </a:r>
          </a:p>
          <a:p>
            <a:pPr lvl="1"/>
            <a:endParaRPr lang="es-MX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1"/>
            <a:r>
              <a:rPr lang="es-MX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Profesores:</a:t>
            </a:r>
            <a:r>
              <a:rPr lang="es-MX" dirty="0" smtClean="0">
                <a:latin typeface="Arial" pitchFamily="34" charset="0"/>
                <a:cs typeface="Arial" pitchFamily="34" charset="0"/>
              </a:rPr>
              <a:t> Noemi Vega Lugo, Jorge Hurtado Piña y Carolina González Espinoza</a:t>
            </a:r>
          </a:p>
          <a:p>
            <a:pPr lvl="1"/>
            <a:endParaRPr lang="es-MX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1"/>
            <a:r>
              <a:rPr lang="es-MX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Periodo:</a:t>
            </a:r>
            <a:r>
              <a:rPr lang="es-MX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dirty="0" smtClean="0">
                <a:latin typeface="Arial" pitchFamily="34" charset="0"/>
                <a:cs typeface="Arial" pitchFamily="34" charset="0"/>
              </a:rPr>
              <a:t>enero – junio 2016</a:t>
            </a:r>
            <a:endParaRPr lang="es-MX" sz="2000" dirty="0">
              <a:latin typeface="Arial" pitchFamily="34" charset="0"/>
              <a:cs typeface="Arial" pitchFamily="34" charset="0"/>
            </a:endParaRP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251574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91680" y="274638"/>
            <a:ext cx="6995120" cy="939784"/>
          </a:xfrm>
        </p:spPr>
        <p:txBody>
          <a:bodyPr/>
          <a:lstStyle/>
          <a:p>
            <a:r>
              <a:rPr lang="fr-FR" sz="2000" b="1" u="sng" dirty="0">
                <a:latin typeface="Arial" pitchFamily="34" charset="0"/>
                <a:cs typeface="Arial" pitchFamily="34" charset="0"/>
              </a:rPr>
              <a:t>Tema</a:t>
            </a:r>
            <a:r>
              <a:rPr lang="fr-FR" sz="2000" b="1" u="sng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s-MX" sz="2000" b="1" u="sng" dirty="0" smtClean="0">
                <a:latin typeface="Arial" pitchFamily="34" charset="0"/>
                <a:cs typeface="Arial" pitchFamily="34" charset="0"/>
              </a:rPr>
              <a:t>La Importancia de la Imagen del Personal de Contacto en Empresas Turísticas </a:t>
            </a:r>
            <a:endParaRPr lang="es-MX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28728" y="1357298"/>
            <a:ext cx="7286676" cy="5286412"/>
          </a:xfrm>
        </p:spPr>
        <p:txBody>
          <a:bodyPr>
            <a:normAutofit fontScale="62500" lnSpcReduction="20000"/>
          </a:bodyPr>
          <a:lstStyle/>
          <a:p>
            <a:pPr algn="ctr">
              <a:lnSpc>
                <a:spcPct val="90000"/>
              </a:lnSpc>
              <a:buNone/>
            </a:pPr>
            <a:r>
              <a:rPr lang="fr-FR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Abstract:</a:t>
            </a:r>
          </a:p>
          <a:p>
            <a:pPr indent="12700" algn="just">
              <a:lnSpc>
                <a:spcPct val="170000"/>
              </a:lnSpc>
              <a:buNone/>
            </a:pPr>
            <a:r>
              <a:rPr lang="en-US" sz="3600" dirty="0" smtClean="0"/>
              <a:t>This paper aims to show the reader the importance of image and non- verbal conduct in the provision of tourism services and the need for companies to prepare their staff by providing tools that contribute to a better interface with the customer , something that will allow the total satisfaction of this and help to improve the image of the organization and the host community.</a:t>
            </a:r>
            <a:endParaRPr lang="en-US" sz="3300" dirty="0" smtClean="0">
              <a:latin typeface="Arial" pitchFamily="34" charset="0"/>
              <a:cs typeface="Arial" pitchFamily="34" charset="0"/>
            </a:endParaRPr>
          </a:p>
          <a:p>
            <a:pPr indent="12700" algn="just">
              <a:lnSpc>
                <a:spcPct val="170000"/>
              </a:lnSpc>
              <a:buNone/>
            </a:pPr>
            <a:endParaRPr lang="en-US" sz="33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buNone/>
            </a:pPr>
            <a:r>
              <a:rPr lang="fr-FR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Keywords</a:t>
            </a:r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dirty="0" smtClean="0"/>
              <a:t>Service , Image, Customer Satisfaction</a:t>
            </a:r>
            <a:r>
              <a:rPr lang="es-MX" sz="3300" dirty="0" smtClean="0">
                <a:latin typeface="Arial" pitchFamily="34" charset="0"/>
                <a:cs typeface="Arial" pitchFamily="34" charset="0"/>
              </a:rPr>
              <a:t>.</a:t>
            </a:r>
            <a:endParaRPr lang="es-MX" sz="33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9356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20 Flecha abajo"/>
          <p:cNvSpPr/>
          <p:nvPr/>
        </p:nvSpPr>
        <p:spPr>
          <a:xfrm>
            <a:off x="3143240" y="4929198"/>
            <a:ext cx="432048" cy="720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3" name="22 Flecha abajo"/>
          <p:cNvSpPr/>
          <p:nvPr/>
        </p:nvSpPr>
        <p:spPr>
          <a:xfrm rot="10800000">
            <a:off x="3000364" y="1785926"/>
            <a:ext cx="432048" cy="720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5" name="24 Flecha abajo"/>
          <p:cNvSpPr/>
          <p:nvPr/>
        </p:nvSpPr>
        <p:spPr>
          <a:xfrm rot="16200000">
            <a:off x="5073776" y="3070100"/>
            <a:ext cx="360040" cy="7920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6" name="25 CuadroTexto"/>
          <p:cNvSpPr txBox="1"/>
          <p:nvPr/>
        </p:nvSpPr>
        <p:spPr>
          <a:xfrm>
            <a:off x="1571604" y="1285860"/>
            <a:ext cx="33123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 smtClean="0"/>
              <a:t>Calidad en el Servicio </a:t>
            </a:r>
            <a:endParaRPr lang="es-ES" sz="2000" dirty="0"/>
          </a:p>
        </p:txBody>
      </p:sp>
      <p:sp>
        <p:nvSpPr>
          <p:cNvPr id="27" name="26 CuadroTexto"/>
          <p:cNvSpPr txBox="1"/>
          <p:nvPr/>
        </p:nvSpPr>
        <p:spPr>
          <a:xfrm>
            <a:off x="5572132" y="3214686"/>
            <a:ext cx="30963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 smtClean="0"/>
              <a:t>Excelencia en el Servicio</a:t>
            </a:r>
            <a:endParaRPr lang="es-ES" sz="2000" dirty="0"/>
          </a:p>
        </p:txBody>
      </p:sp>
      <p:sp>
        <p:nvSpPr>
          <p:cNvPr id="28" name="27 CuadroTexto"/>
          <p:cNvSpPr txBox="1"/>
          <p:nvPr/>
        </p:nvSpPr>
        <p:spPr>
          <a:xfrm>
            <a:off x="1643042" y="5643578"/>
            <a:ext cx="34563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 smtClean="0"/>
              <a:t>Arte en el Servicio</a:t>
            </a:r>
            <a:endParaRPr lang="es-ES" sz="2000" dirty="0"/>
          </a:p>
        </p:txBody>
      </p:sp>
      <p:pic>
        <p:nvPicPr>
          <p:cNvPr id="9" name="8 Imagen" descr="Global logistics network Flat 3d isometric vector illustration Set of air cargo trucking rail transportation maritime shipping On-time delivery Vehicles designed to carry large numbers of China cargo - stock vector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2500306"/>
            <a:ext cx="3286148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Título"/>
          <p:cNvSpPr>
            <a:spLocks noGrp="1"/>
          </p:cNvSpPr>
          <p:nvPr>
            <p:ph type="title"/>
          </p:nvPr>
        </p:nvSpPr>
        <p:spPr>
          <a:xfrm>
            <a:off x="928662" y="1714488"/>
            <a:ext cx="2286016" cy="857256"/>
          </a:xfrm>
        </p:spPr>
        <p:txBody>
          <a:bodyPr>
            <a:normAutofit/>
          </a:bodyPr>
          <a:lstStyle/>
          <a:p>
            <a:pPr algn="ctr"/>
            <a:r>
              <a:rPr lang="es-ES" sz="1800" dirty="0" smtClean="0"/>
              <a:t>Calidad en el Servicio </a:t>
            </a:r>
            <a:endParaRPr lang="es-ES" sz="1800" dirty="0"/>
          </a:p>
        </p:txBody>
      </p:sp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3286116" y="857232"/>
            <a:ext cx="5256584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“Toda conducta que se repite en tiempo y forma dentro de una organización permitiendo interpretar las necesidades y expectativas de los clientes para ofrecerles en consecuencia un servicio accesible, adecuado, flexible, útil, oportuno, seguro y confiable, aun bajo situaciones imprevistas, de tal forma que el cliente se sienta comprendido y atendido en forma personalizada</a:t>
            </a:r>
            <a:r>
              <a:rPr kumimoji="0" lang="es-MX" sz="1600" b="0" i="0" u="none" strike="noStrike" cap="none" normalizeH="0" baseline="0" dirty="0" smtClean="0">
                <a:ln>
                  <a:noFill/>
                </a:ln>
                <a:solidFill>
                  <a:srgbClr val="3170C9"/>
                </a:solidFill>
                <a:effectLst/>
                <a:latin typeface="inheri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s-MX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con eficacia, procurando así proporcionar un valor adicional al esperado, lo que se reflejará en mayores ingresos y un menor costo para la empresa”.</a:t>
            </a:r>
            <a:r>
              <a:rPr kumimoji="0" lang="es-MX" sz="1600" b="0" i="0" u="none" strike="noStrike" cap="none" normalizeH="0" baseline="0" dirty="0" smtClean="0">
                <a:ln>
                  <a:noFill/>
                </a:ln>
                <a:solidFill>
                  <a:srgbClr val="3170C9"/>
                </a:solidFill>
                <a:effectLst/>
                <a:latin typeface="inherit"/>
                <a:ea typeface="Times New Roman" pitchFamily="18" charset="0"/>
                <a:cs typeface="Arial" pitchFamily="34" charset="0"/>
              </a:rPr>
              <a:t> </a:t>
            </a:r>
            <a:endParaRPr kumimoji="0" lang="es-MX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1142976" y="3857628"/>
            <a:ext cx="357304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La comparación que realiza el cliente de la apreciación del servicio proporcionado con la percepción que tenia de éste</a:t>
            </a:r>
            <a:endParaRPr kumimoji="0" lang="es-MX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10 Título"/>
          <p:cNvSpPr txBox="1">
            <a:spLocks/>
          </p:cNvSpPr>
          <p:nvPr/>
        </p:nvSpPr>
        <p:spPr>
          <a:xfrm>
            <a:off x="4932040" y="3643314"/>
            <a:ext cx="3211860" cy="1432742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Excelencia en el servicio  </a:t>
            </a:r>
            <a:endParaRPr kumimoji="0" lang="es-ES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" name="13 Abrir llave"/>
          <p:cNvSpPr/>
          <p:nvPr/>
        </p:nvSpPr>
        <p:spPr>
          <a:xfrm>
            <a:off x="3071802" y="714356"/>
            <a:ext cx="216024" cy="2664296"/>
          </a:xfrm>
          <a:prstGeom prst="leftBrac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5" name="14 Abrir llave"/>
          <p:cNvSpPr/>
          <p:nvPr/>
        </p:nvSpPr>
        <p:spPr>
          <a:xfrm>
            <a:off x="4932040" y="3645024"/>
            <a:ext cx="216024" cy="1800200"/>
          </a:xfrm>
          <a:prstGeom prst="leftBrac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9" name="8 Imagen" descr="Brainstorming session with post it notes on desk - stock photo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00826" y="4929198"/>
            <a:ext cx="1857388" cy="1330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ChangeArrowheads="1"/>
          </p:cNvSpPr>
          <p:nvPr/>
        </p:nvSpPr>
        <p:spPr bwMode="auto">
          <a:xfrm rot="10800000" flipV="1">
            <a:off x="1928794" y="1071546"/>
            <a:ext cx="321471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eaLnBrk="0" hangingPunct="0"/>
            <a:r>
              <a:rPr lang="es-MX" dirty="0" smtClean="0">
                <a:latin typeface="+mj-lt"/>
                <a:ea typeface="Calibri" pitchFamily="34" charset="0"/>
                <a:cs typeface="Times New Roman" pitchFamily="18" charset="0"/>
              </a:rPr>
              <a:t>La voluntad de las personas para atender a los clientes de manera especial.</a:t>
            </a:r>
            <a:endParaRPr kumimoji="0" lang="es-E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2555776" y="4906615"/>
            <a:ext cx="576064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El “personal de contacto” es aquel que tienen relación directa con el público, son en otras palabras, “la carta de presentación de la empresa” o “los embajadores de la empresa ante los clientes”. </a:t>
            </a:r>
            <a:endParaRPr kumimoji="0" lang="es-MX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5500694" y="1214422"/>
            <a:ext cx="2520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/>
              <a:t>Arte en el Servicio </a:t>
            </a:r>
            <a:endParaRPr lang="es-ES" sz="2000" dirty="0"/>
          </a:p>
        </p:txBody>
      </p:sp>
      <p:sp>
        <p:nvSpPr>
          <p:cNvPr id="18" name="17 Abrir llave"/>
          <p:cNvSpPr/>
          <p:nvPr/>
        </p:nvSpPr>
        <p:spPr>
          <a:xfrm>
            <a:off x="5214942" y="714356"/>
            <a:ext cx="360040" cy="1440160"/>
          </a:xfrm>
          <a:prstGeom prst="lef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8" name="7 Imagen" descr="photo copyright Adrian van Leen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3000372"/>
            <a:ext cx="4357718" cy="1826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1500166" y="548681"/>
            <a:ext cx="71762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400" dirty="0" smtClean="0"/>
              <a:t>Psicológicamente ¿que decimos con nuestro cuerpo? </a:t>
            </a:r>
            <a:endParaRPr lang="es-ES" sz="2400" dirty="0"/>
          </a:p>
        </p:txBody>
      </p:sp>
      <p:sp>
        <p:nvSpPr>
          <p:cNvPr id="9" name="8 Rectángulo"/>
          <p:cNvSpPr/>
          <p:nvPr/>
        </p:nvSpPr>
        <p:spPr>
          <a:xfrm>
            <a:off x="2714612" y="1556792"/>
            <a:ext cx="58898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 smtClean="0"/>
              <a:t>El exhibir la palma de la mano es signo de verdad, honestidad y lealtad.</a:t>
            </a:r>
          </a:p>
        </p:txBody>
      </p:sp>
      <p:sp>
        <p:nvSpPr>
          <p:cNvPr id="11" name="10 Rectángulo"/>
          <p:cNvSpPr/>
          <p:nvPr/>
        </p:nvSpPr>
        <p:spPr>
          <a:xfrm>
            <a:off x="1043608" y="3212976"/>
            <a:ext cx="53285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 smtClean="0"/>
              <a:t>La palma hacia abajo denota contención, autoridad, el receptor siente que se le está dando una orden. </a:t>
            </a:r>
          </a:p>
        </p:txBody>
      </p:sp>
      <p:sp>
        <p:nvSpPr>
          <p:cNvPr id="13" name="12 Rectángulo"/>
          <p:cNvSpPr/>
          <p:nvPr/>
        </p:nvSpPr>
        <p:spPr>
          <a:xfrm>
            <a:off x="3131840" y="4869160"/>
            <a:ext cx="547260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dirty="0" smtClean="0"/>
              <a:t>La palma cerrada en un puño, con el dedo señalando la dirección, es el plano simbólico con el que uno golpea al que lo escucha para hacer que le obedezca. </a:t>
            </a:r>
            <a:endParaRPr lang="es-ES" sz="2000" dirty="0"/>
          </a:p>
        </p:txBody>
      </p:sp>
      <p:pic>
        <p:nvPicPr>
          <p:cNvPr id="14" name="13 Imagen" descr="http://thumb9.shutterstock.com/display_pic_with_logo/2685508/311757332/stock-vector-hand-icon-31175733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1428736"/>
            <a:ext cx="1021308" cy="1068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14 Imagen" descr="http://thumb9.shutterstock.com/display_pic_with_logo/459187/221886616/stock-photo-beautiful-young-happy-couple-smiling-man-and-woman-looking-at-camera-isolated-over-white-22188661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3702" y="3000372"/>
            <a:ext cx="1571636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15 Imagen" descr="http://thumb7.shutterstock.com/display_pic_with_logo/3186179/380384089/stock-photo-man-s-hands-380384089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57356" y="5000636"/>
            <a:ext cx="114300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25 Rectángulo"/>
          <p:cNvSpPr/>
          <p:nvPr/>
        </p:nvSpPr>
        <p:spPr>
          <a:xfrm>
            <a:off x="3786182" y="1000108"/>
            <a:ext cx="48965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 smtClean="0"/>
              <a:t>Esta posición le indica a uno que el otro quiere tomar el control de esa reunión.</a:t>
            </a:r>
            <a:endParaRPr lang="es-ES" dirty="0"/>
          </a:p>
        </p:txBody>
      </p:sp>
      <p:sp>
        <p:nvSpPr>
          <p:cNvPr id="28" name="27 Rectángulo"/>
          <p:cNvSpPr/>
          <p:nvPr/>
        </p:nvSpPr>
        <p:spPr>
          <a:xfrm>
            <a:off x="3857620" y="2357430"/>
            <a:ext cx="471490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dirty="0" smtClean="0"/>
              <a:t>La inversa del apretón dominante es ofrecer la mano con la palma hacia arriba. Este gesto resulta especialmente efectivo cuando se desea ceder al otro el control de la situación, o hacerle sentir que lo tiene. </a:t>
            </a:r>
            <a:endParaRPr lang="es-ES" sz="2000" dirty="0"/>
          </a:p>
        </p:txBody>
      </p:sp>
      <p:sp>
        <p:nvSpPr>
          <p:cNvPr id="9224" name="Rectangle 8"/>
          <p:cNvSpPr>
            <a:spLocks noChangeArrowheads="1"/>
          </p:cNvSpPr>
          <p:nvPr/>
        </p:nvSpPr>
        <p:spPr bwMode="auto">
          <a:xfrm>
            <a:off x="1643042" y="4714884"/>
            <a:ext cx="435771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s-E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El apretón de mano en forma vertical transmite un sentimiento de respeto y simpatía. </a:t>
            </a:r>
            <a:endParaRPr kumimoji="0" lang="es-E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7 Imagen" descr="Caring nurse or doctor holding elderly lady's hand with care. - stock photo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1000108"/>
            <a:ext cx="2143140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8 Imagen" descr="http://thumb101.shutterstock.com/display_pic_with_logo/1389595/306860177/stock-photo-double-exposure-of-handshake-and-city-306860177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98" y="4357694"/>
            <a:ext cx="2500330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3000364" y="836712"/>
            <a:ext cx="5316052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Extender el brazo con la mano estirada y la palma hacia abajo es el estilo más agresivo del saludo, pues no da oportunidad a la otra persona de establecer una relación en igualdad de condiciones. Esa forma de dar la mano es típica de la persona dominante y agresiva.</a:t>
            </a:r>
            <a:endParaRPr kumimoji="0" lang="es-E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1403648" y="3904891"/>
            <a:ext cx="4248472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s-E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El apretón de manos “estilo guante” da la impresión de ser una persona digna de confianza y honesta, sin embargo cuando se utiliza con alguien que se acaba de conocer, el efecto es opuesto. </a:t>
            </a:r>
            <a:endParaRPr kumimoji="0" lang="es-E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5 Imagen" descr="http://thumb101.shutterstock.com/display_pic_with_logo/461077/283412723/stock-photo-handshake-of-businessmen-greeting-each-other-283412723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928802"/>
            <a:ext cx="1714512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6 Imagen" descr="http://thumb101.shutterstock.com/display_pic_with_logo/91282/158366633/stock-photo-close-up-of-psychiatrist-keeping-her-hands-together-while-listening-to-her-patient-158366633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22" y="3929066"/>
            <a:ext cx="2357454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830</TotalTime>
  <Words>968</Words>
  <Application>Microsoft Office PowerPoint</Application>
  <PresentationFormat>Presentación en pantalla (4:3)</PresentationFormat>
  <Paragraphs>55</Paragraphs>
  <Slides>15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2" baseType="lpstr">
      <vt:lpstr>Arial</vt:lpstr>
      <vt:lpstr>Berlin Sans FB</vt:lpstr>
      <vt:lpstr>Calibri</vt:lpstr>
      <vt:lpstr>inherit</vt:lpstr>
      <vt:lpstr>Tahoma</vt:lpstr>
      <vt:lpstr>Times New Roman</vt:lpstr>
      <vt:lpstr>Tema de Office</vt:lpstr>
      <vt:lpstr>UNIVERSIDAD AUTÓNOMA DEL ESTADO DE HIDALGO</vt:lpstr>
      <vt:lpstr>Presentación de PowerPoint</vt:lpstr>
      <vt:lpstr>Tema: La Importancia de la Imagen del Personal de Contacto en Empresas Turísticas </vt:lpstr>
      <vt:lpstr>Presentación de PowerPoint</vt:lpstr>
      <vt:lpstr>Calidad en el Servicio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Sociedad = Cultura </vt:lpstr>
      <vt:lpstr>Presentación de PowerPoint</vt:lpstr>
      <vt:lpstr>Referencias Bibliográficas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uaeh</dc:creator>
  <cp:lastModifiedBy>Full name</cp:lastModifiedBy>
  <cp:revision>71</cp:revision>
  <dcterms:created xsi:type="dcterms:W3CDTF">2014-12-12T16:57:31Z</dcterms:created>
  <dcterms:modified xsi:type="dcterms:W3CDTF">2016-05-16T14:02:17Z</dcterms:modified>
</cp:coreProperties>
</file>