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media/image7.jpg" ContentType="image/pn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73" r:id="rId3"/>
    <p:sldId id="257" r:id="rId4"/>
    <p:sldId id="260" r:id="rId5"/>
    <p:sldId id="258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2" r:id="rId16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A22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403648" y="2130425"/>
            <a:ext cx="7054552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7088832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23/05/2016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635770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23/05/2016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8310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608" y="4077072"/>
            <a:ext cx="7772400" cy="2016224"/>
          </a:xfrm>
        </p:spPr>
        <p:txBody>
          <a:bodyPr anchor="t"/>
          <a:lstStyle>
            <a:lvl1pPr algn="ctr">
              <a:defRPr sz="36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115616" y="220486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23/05/2016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480850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75656" y="1600200"/>
            <a:ext cx="3456384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20072" y="1600200"/>
            <a:ext cx="346672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23/05/2016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458498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31640" y="1535113"/>
            <a:ext cx="352839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1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331640" y="2174875"/>
            <a:ext cx="352839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5004048" y="1535113"/>
            <a:ext cx="3682752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004048" y="2174875"/>
            <a:ext cx="368275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23/05/2016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342942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23/05/2016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409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23/05/2016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75729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23/05/2016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65340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09936" y="4800600"/>
            <a:ext cx="5486400" cy="566738"/>
          </a:xfrm>
        </p:spPr>
        <p:txBody>
          <a:bodyPr anchor="b"/>
          <a:lstStyle>
            <a:lvl1pPr algn="ctr">
              <a:defRPr sz="2000" b="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109936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109936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23/05/2016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733385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31640" y="1600200"/>
            <a:ext cx="735516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971600" y="65202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fld id="{1757F3E5-681C-4C9D-BD31-99541B831678}" type="datetimeFigureOut">
              <a:rPr lang="es-MX" smtClean="0"/>
              <a:pPr/>
              <a:t>23/05/2016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476600" y="652534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804248" y="652534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088449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rgbClr val="6A221D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Berlin Sans FB" panose="020E0602020502020306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3.jp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1403648" y="1785926"/>
            <a:ext cx="7054552" cy="1470025"/>
          </a:xfrm>
        </p:spPr>
        <p:txBody>
          <a:bodyPr/>
          <a:lstStyle/>
          <a:p>
            <a:r>
              <a:rPr lang="es-ES" dirty="0" smtClean="0">
                <a:latin typeface="Arial" pitchFamily="34" charset="0"/>
                <a:cs typeface="Arial" pitchFamily="34" charset="0"/>
              </a:rPr>
              <a:t>UNIVERSIDAD AUTÓNOMA DEL ESTADO DE HIDALGO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1371600" y="4105292"/>
            <a:ext cx="7088832" cy="1752600"/>
          </a:xfrm>
        </p:spPr>
        <p:txBody>
          <a:bodyPr/>
          <a:lstStyle/>
          <a:p>
            <a:r>
              <a:rPr lang="es-ES" b="1" dirty="0" smtClean="0">
                <a:latin typeface="Arial" pitchFamily="34" charset="0"/>
                <a:cs typeface="Arial" pitchFamily="34" charset="0"/>
              </a:rPr>
              <a:t>Instituto de Ciencias Económico Administrativas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25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Marcador de contenido 3"/>
          <p:cNvSpPr>
            <a:spLocks noGrp="1"/>
          </p:cNvSpPr>
          <p:nvPr>
            <p:ph idx="1"/>
          </p:nvPr>
        </p:nvSpPr>
        <p:spPr>
          <a:xfrm>
            <a:off x="1619672" y="908720"/>
            <a:ext cx="7200800" cy="3024336"/>
          </a:xfrm>
        </p:spPr>
        <p:txBody>
          <a:bodyPr anchor="ctr">
            <a:noAutofit/>
          </a:bodyPr>
          <a:lstStyle/>
          <a:p>
            <a:pPr algn="just"/>
            <a:r>
              <a:rPr lang="es-MX" sz="2000" dirty="0">
                <a:latin typeface="Arial" pitchFamily="34" charset="0"/>
                <a:cs typeface="Arial" pitchFamily="34" charset="0"/>
              </a:rPr>
              <a:t>Esto implica que una sociedad sustentable será aquella en la cual: </a:t>
            </a:r>
            <a:endParaRPr lang="es-MX" sz="2000" dirty="0" smtClean="0">
              <a:latin typeface="Arial" pitchFamily="34" charset="0"/>
              <a:cs typeface="Arial" pitchFamily="34" charset="0"/>
            </a:endParaRPr>
          </a:p>
          <a:p>
            <a:pPr lvl="1" algn="just"/>
            <a:r>
              <a:rPr lang="es-MX" sz="2000" dirty="0" smtClean="0">
                <a:latin typeface="Arial" pitchFamily="34" charset="0"/>
                <a:cs typeface="Arial" pitchFamily="34" charset="0"/>
              </a:rPr>
              <a:t>La </a:t>
            </a:r>
            <a:r>
              <a:rPr lang="es-MX" sz="2000" dirty="0">
                <a:latin typeface="Arial" pitchFamily="34" charset="0"/>
                <a:cs typeface="Arial" pitchFamily="34" charset="0"/>
              </a:rPr>
              <a:t>gente se preocupa por los demás y valora la justicia social y la paz. </a:t>
            </a:r>
          </a:p>
          <a:p>
            <a:pPr lvl="1" algn="just"/>
            <a:r>
              <a:rPr lang="es-MX" sz="2000" dirty="0" smtClean="0">
                <a:latin typeface="Arial" pitchFamily="34" charset="0"/>
                <a:cs typeface="Arial" pitchFamily="34" charset="0"/>
              </a:rPr>
              <a:t>Se </a:t>
            </a:r>
            <a:r>
              <a:rPr lang="es-MX" sz="2000" dirty="0">
                <a:latin typeface="Arial" pitchFamily="34" charset="0"/>
                <a:cs typeface="Arial" pitchFamily="34" charset="0"/>
              </a:rPr>
              <a:t>protegen los sistemas naturales y se utilizan </a:t>
            </a:r>
            <a:r>
              <a:rPr lang="es-MX" sz="2000" dirty="0" smtClean="0">
                <a:latin typeface="Arial" pitchFamily="34" charset="0"/>
                <a:cs typeface="Arial" pitchFamily="34" charset="0"/>
              </a:rPr>
              <a:t>los recursos </a:t>
            </a:r>
            <a:r>
              <a:rPr lang="es-MX" sz="2000" dirty="0">
                <a:latin typeface="Arial" pitchFamily="34" charset="0"/>
                <a:cs typeface="Arial" pitchFamily="34" charset="0"/>
              </a:rPr>
              <a:t>sabiamente. </a:t>
            </a:r>
            <a:endParaRPr lang="es-MX" sz="2000" dirty="0" smtClean="0">
              <a:latin typeface="Arial" pitchFamily="34" charset="0"/>
              <a:cs typeface="Arial" pitchFamily="34" charset="0"/>
            </a:endParaRPr>
          </a:p>
          <a:p>
            <a:pPr lvl="1" algn="just"/>
            <a:r>
              <a:rPr lang="es-MX" sz="2000" dirty="0" smtClean="0">
                <a:latin typeface="Arial" pitchFamily="34" charset="0"/>
                <a:cs typeface="Arial" pitchFamily="34" charset="0"/>
              </a:rPr>
              <a:t>Se </a:t>
            </a:r>
            <a:r>
              <a:rPr lang="es-MX" sz="2000" dirty="0">
                <a:latin typeface="Arial" pitchFamily="34" charset="0"/>
                <a:cs typeface="Arial" pitchFamily="34" charset="0"/>
              </a:rPr>
              <a:t>valora el desarrollo adecuado y la satisfacción de las necesidades básicas para </a:t>
            </a:r>
            <a:r>
              <a:rPr lang="es-MX" sz="2000" dirty="0" smtClean="0">
                <a:latin typeface="Arial" pitchFamily="34" charset="0"/>
                <a:cs typeface="Arial" pitchFamily="34" charset="0"/>
              </a:rPr>
              <a:t>todos.</a:t>
            </a:r>
          </a:p>
          <a:p>
            <a:pPr lvl="1" algn="just"/>
            <a:r>
              <a:rPr lang="es-MX" sz="2000" dirty="0" smtClean="0">
                <a:latin typeface="Arial" pitchFamily="34" charset="0"/>
                <a:cs typeface="Arial" pitchFamily="34" charset="0"/>
              </a:rPr>
              <a:t>Toman </a:t>
            </a:r>
            <a:r>
              <a:rPr lang="es-MX" sz="2000" dirty="0">
                <a:latin typeface="Arial" pitchFamily="34" charset="0"/>
                <a:cs typeface="Arial" pitchFamily="34" charset="0"/>
              </a:rPr>
              <a:t>sus decisiones por medios justos y democráticos.  </a:t>
            </a:r>
            <a:br>
              <a:rPr lang="es-MX" sz="2000" dirty="0">
                <a:latin typeface="Arial" pitchFamily="34" charset="0"/>
                <a:cs typeface="Arial" pitchFamily="34" charset="0"/>
              </a:rPr>
            </a:br>
            <a:endParaRPr lang="es-MX" sz="2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4062181"/>
            <a:ext cx="4392488" cy="2317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6687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2411760" y="980728"/>
            <a:ext cx="5040560" cy="922986"/>
          </a:xfrm>
        </p:spPr>
        <p:txBody>
          <a:bodyPr>
            <a:normAutofit fontScale="90000"/>
          </a:bodyPr>
          <a:lstStyle/>
          <a:p>
            <a:pPr algn="ctr"/>
            <a:r>
              <a:rPr lang="es-MX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FACTORES DE LA SUSTENTABILIDAD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MX" dirty="0" smtClean="0">
                <a:latin typeface="Arial" pitchFamily="34" charset="0"/>
                <a:cs typeface="Arial" pitchFamily="34" charset="0"/>
              </a:rPr>
            </a:b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Marcador de contenido 2"/>
          <p:cNvSpPr>
            <a:spLocks noGrp="1"/>
          </p:cNvSpPr>
          <p:nvPr>
            <p:ph sz="half" idx="1"/>
          </p:nvPr>
        </p:nvSpPr>
        <p:spPr>
          <a:xfrm>
            <a:off x="971600" y="1988840"/>
            <a:ext cx="3750650" cy="4056654"/>
          </a:xfrm>
        </p:spPr>
        <p:txBody>
          <a:bodyPr>
            <a:normAutofit fontScale="92500"/>
          </a:bodyPr>
          <a:lstStyle/>
          <a:p>
            <a:pPr algn="just"/>
            <a:r>
              <a:rPr lang="es-MX" sz="2400" dirty="0">
                <a:latin typeface="Arial" pitchFamily="34" charset="0"/>
                <a:cs typeface="Arial" pitchFamily="34" charset="0"/>
              </a:rPr>
              <a:t>E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l </a:t>
            </a:r>
            <a:r>
              <a:rPr lang="es-MX" sz="2400" dirty="0">
                <a:latin typeface="Arial" pitchFamily="34" charset="0"/>
                <a:cs typeface="Arial" pitchFamily="34" charset="0"/>
              </a:rPr>
              <a:t>desarrollo sustentable tiene tres componentes esenciales que deben tenerse en cuenta y son igualmente importantes para lograr un futuro mejor: </a:t>
            </a:r>
            <a:endParaRPr lang="es-MX" sz="24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400" dirty="0" smtClean="0">
              <a:latin typeface="Arial" pitchFamily="34" charset="0"/>
              <a:cs typeface="Arial" pitchFamily="34" charset="0"/>
            </a:endParaRPr>
          </a:p>
          <a:p>
            <a:pPr lvl="1" algn="just"/>
            <a:r>
              <a:rPr lang="es-MX" sz="2000" b="1" dirty="0" smtClean="0">
                <a:latin typeface="Arial" pitchFamily="34" charset="0"/>
                <a:cs typeface="Arial" pitchFamily="34" charset="0"/>
              </a:rPr>
              <a:t>El ambiente</a:t>
            </a:r>
          </a:p>
          <a:p>
            <a:pPr lvl="1" algn="just"/>
            <a:r>
              <a:rPr lang="es-MX" sz="2000" b="1" dirty="0">
                <a:latin typeface="Arial" pitchFamily="34" charset="0"/>
                <a:cs typeface="Arial" pitchFamily="34" charset="0"/>
              </a:rPr>
              <a:t>L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a </a:t>
            </a:r>
            <a:r>
              <a:rPr lang="es-MX" sz="2000" b="1" dirty="0">
                <a:latin typeface="Arial" pitchFamily="34" charset="0"/>
                <a:cs typeface="Arial" pitchFamily="34" charset="0"/>
              </a:rPr>
              <a:t>sociedad </a:t>
            </a:r>
            <a:endParaRPr lang="es-MX" sz="2000" b="1" dirty="0" smtClean="0">
              <a:latin typeface="Arial" pitchFamily="34" charset="0"/>
              <a:cs typeface="Arial" pitchFamily="34" charset="0"/>
            </a:endParaRPr>
          </a:p>
          <a:p>
            <a:pPr lvl="1" algn="just"/>
            <a:r>
              <a:rPr lang="es-MX" sz="2000" b="1" dirty="0">
                <a:latin typeface="Arial" pitchFamily="34" charset="0"/>
                <a:cs typeface="Arial" pitchFamily="34" charset="0"/>
              </a:rPr>
              <a:t>L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a </a:t>
            </a:r>
            <a:r>
              <a:rPr lang="es-MX" sz="2000" b="1" dirty="0">
                <a:latin typeface="Arial" pitchFamily="34" charset="0"/>
                <a:cs typeface="Arial" pitchFamily="34" charset="0"/>
              </a:rPr>
              <a:t>economía.</a:t>
            </a:r>
          </a:p>
        </p:txBody>
      </p:sp>
      <p:pic>
        <p:nvPicPr>
          <p:cNvPr id="8" name="Marcador de contenido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2519185"/>
            <a:ext cx="3739732" cy="2948254"/>
          </a:xfrm>
        </p:spPr>
      </p:pic>
    </p:spTree>
    <p:extLst>
      <p:ext uri="{BB962C8B-B14F-4D97-AF65-F5344CB8AC3E}">
        <p14:creationId xmlns:p14="http://schemas.microsoft.com/office/powerpoint/2010/main" val="1568634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Marcador de contenido 6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2245149"/>
            <a:ext cx="2012838" cy="1986118"/>
          </a:xfrm>
        </p:spPr>
      </p:pic>
      <p:pic>
        <p:nvPicPr>
          <p:cNvPr id="11" name="Marcador de contenido 7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9128" y="4231267"/>
            <a:ext cx="1944216" cy="2116030"/>
          </a:xfrm>
        </p:spPr>
      </p:pic>
      <p:pic>
        <p:nvPicPr>
          <p:cNvPr id="12" name="Imagen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12" y="2342256"/>
            <a:ext cx="2226660" cy="1889011"/>
          </a:xfrm>
          <a:prstGeom prst="rect">
            <a:avLst/>
          </a:prstGeom>
        </p:spPr>
      </p:pic>
      <p:sp>
        <p:nvSpPr>
          <p:cNvPr id="13" name="Rectángulo 4"/>
          <p:cNvSpPr/>
          <p:nvPr/>
        </p:nvSpPr>
        <p:spPr>
          <a:xfrm>
            <a:off x="2123728" y="404664"/>
            <a:ext cx="589906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5400" b="1" cap="none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APLICACIÓN DE LA SUSTENTABILIDAD:</a:t>
            </a:r>
            <a:endParaRPr lang="es-MX" sz="54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66071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ítulo 1"/>
          <p:cNvSpPr>
            <a:spLocks noGrp="1"/>
          </p:cNvSpPr>
          <p:nvPr>
            <p:ph type="title"/>
          </p:nvPr>
        </p:nvSpPr>
        <p:spPr>
          <a:xfrm>
            <a:off x="677334" y="62207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APLICACIÓN:</a:t>
            </a:r>
            <a:endParaRPr lang="es-MX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Marcador de contenido 3"/>
          <p:cNvSpPr txBox="1">
            <a:spLocks/>
          </p:cNvSpPr>
          <p:nvPr/>
        </p:nvSpPr>
        <p:spPr>
          <a:xfrm>
            <a:off x="827584" y="1897531"/>
            <a:ext cx="3528392" cy="388077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MX" sz="2000" dirty="0" smtClean="0">
                <a:latin typeface="Arial" pitchFamily="34" charset="0"/>
                <a:cs typeface="Arial" pitchFamily="34" charset="0"/>
              </a:rPr>
              <a:t>Desarrollar actitudes responsables en relación con la protección al medio ambiente.</a:t>
            </a:r>
          </a:p>
          <a:p>
            <a:pPr algn="just"/>
            <a:r>
              <a:rPr lang="es-MX" sz="2000" dirty="0" smtClean="0">
                <a:latin typeface="Arial" pitchFamily="34" charset="0"/>
                <a:cs typeface="Arial" pitchFamily="34" charset="0"/>
              </a:rPr>
              <a:t>Adquirir hábitos y costumbres acordes con una apropiación cuidadosa de los recursos de uso cotidiano y los medios de transporte.</a:t>
            </a:r>
          </a:p>
          <a:p>
            <a:pPr algn="just"/>
            <a:r>
              <a:rPr lang="es-MX" sz="2000" dirty="0" smtClean="0">
                <a:latin typeface="Arial" pitchFamily="34" charset="0"/>
                <a:cs typeface="Arial" pitchFamily="34" charset="0"/>
              </a:rPr>
              <a:t>Distinguir las causas que alteran al ambiente.</a:t>
            </a:r>
          </a:p>
        </p:txBody>
      </p:sp>
      <p:pic>
        <p:nvPicPr>
          <p:cNvPr id="15" name="Imagen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6" y="1268760"/>
            <a:ext cx="4527380" cy="4896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0255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677334" y="62207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APLICACIÓN:</a:t>
            </a:r>
            <a:endParaRPr lang="es-MX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Marcador de contenido 3"/>
          <p:cNvSpPr>
            <a:spLocks noGrp="1"/>
          </p:cNvSpPr>
          <p:nvPr>
            <p:ph sz="half" idx="2"/>
          </p:nvPr>
        </p:nvSpPr>
        <p:spPr>
          <a:xfrm>
            <a:off x="1043608" y="1988840"/>
            <a:ext cx="4184034" cy="3880773"/>
          </a:xfrm>
        </p:spPr>
        <p:txBody>
          <a:bodyPr>
            <a:normAutofit/>
          </a:bodyPr>
          <a:lstStyle/>
          <a:p>
            <a:pPr algn="just"/>
            <a:r>
              <a:rPr lang="es-MX" sz="2000" dirty="0" smtClean="0">
                <a:latin typeface="Arial" pitchFamily="34" charset="0"/>
                <a:cs typeface="Arial" pitchFamily="34" charset="0"/>
              </a:rPr>
              <a:t>Identificar la interacción entre los factores naturales y la intervención humana.</a:t>
            </a:r>
          </a:p>
          <a:p>
            <a:pPr algn="just"/>
            <a:r>
              <a:rPr lang="es-MX" sz="2000" dirty="0" smtClean="0">
                <a:latin typeface="Arial" pitchFamily="34" charset="0"/>
                <a:cs typeface="Arial" pitchFamily="34" charset="0"/>
              </a:rPr>
              <a:t>Reconocer la importancia del impacto que ejercen los diferentes modelos económicos en el ambiente.</a:t>
            </a:r>
          </a:p>
          <a:p>
            <a:pPr algn="just"/>
            <a:r>
              <a:rPr lang="es-MX" sz="2000" dirty="0" smtClean="0">
                <a:latin typeface="Arial" pitchFamily="34" charset="0"/>
                <a:cs typeface="Arial" pitchFamily="34" charset="0"/>
              </a:rPr>
              <a:t>Examinar las formas de apropiación de los recurso naturales y el impacto ambiental que las misma generan.</a:t>
            </a:r>
            <a:endParaRPr lang="es-MX" sz="2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Imagen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2132856"/>
            <a:ext cx="3354353" cy="3405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4589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1763688" y="1268760"/>
            <a:ext cx="4752528" cy="504056"/>
          </a:xfrm>
        </p:spPr>
        <p:txBody>
          <a:bodyPr>
            <a:normAutofit/>
          </a:bodyPr>
          <a:lstStyle/>
          <a:p>
            <a:r>
              <a:rPr lang="es-ES" sz="2400" b="1" dirty="0" smtClean="0">
                <a:latin typeface="Arial" pitchFamily="34" charset="0"/>
                <a:cs typeface="Arial" panose="020B0604020202020204" pitchFamily="34" charset="0"/>
              </a:rPr>
              <a:t>Referencias bibliográficas:</a:t>
            </a:r>
            <a:endParaRPr lang="es-E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2 Marcador de contenido"/>
          <p:cNvSpPr>
            <a:spLocks noGrp="1"/>
          </p:cNvSpPr>
          <p:nvPr>
            <p:ph idx="1"/>
          </p:nvPr>
        </p:nvSpPr>
        <p:spPr>
          <a:xfrm>
            <a:off x="1403648" y="1844824"/>
            <a:ext cx="7320408" cy="3960440"/>
          </a:xfrm>
        </p:spPr>
        <p:txBody>
          <a:bodyPr>
            <a:normAutofit/>
          </a:bodyPr>
          <a:lstStyle/>
          <a:p>
            <a:pPr algn="just"/>
            <a:endParaRPr lang="es-MX" sz="20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000" dirty="0">
                <a:latin typeface="Arial" pitchFamily="34" charset="0"/>
                <a:cs typeface="Arial" pitchFamily="34" charset="0"/>
              </a:rPr>
              <a:t>Torre Padilla, O. D. L. (1997). El turismo. Fenómeno social. </a:t>
            </a:r>
            <a:r>
              <a:rPr lang="es-MX" sz="2000" i="1" dirty="0">
                <a:latin typeface="Arial" pitchFamily="34" charset="0"/>
                <a:cs typeface="Arial" pitchFamily="34" charset="0"/>
              </a:rPr>
              <a:t>Sección de obras de sociología</a:t>
            </a:r>
            <a:r>
              <a:rPr lang="es-MX" sz="2000" i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s-MX" sz="2000" dirty="0">
                <a:latin typeface="Arial" pitchFamily="34" charset="0"/>
                <a:cs typeface="Arial" pitchFamily="34" charset="0"/>
              </a:rPr>
              <a:t>Zamorano Casal, F. M. (2002). Turismo alternativo. </a:t>
            </a:r>
            <a:r>
              <a:rPr lang="es-MX" sz="2000" i="1" dirty="0">
                <a:latin typeface="Arial" pitchFamily="34" charset="0"/>
                <a:cs typeface="Arial" pitchFamily="34" charset="0"/>
              </a:rPr>
              <a:t>Servicios turísticos diferenciados: animación, turismo de aventura, turismo cultural, ecoturismo, turismo recreativo. Editorial Trillas, México</a:t>
            </a:r>
            <a:r>
              <a:rPr lang="es-MX" sz="2000" dirty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s-MX" sz="2000" dirty="0">
                <a:latin typeface="Arial" pitchFamily="34" charset="0"/>
                <a:cs typeface="Arial" pitchFamily="34" charset="0"/>
              </a:rPr>
              <a:t>Zamorano Casal, F. M., &amp; Casal, F. M. Z. (2002). </a:t>
            </a:r>
            <a:r>
              <a:rPr lang="es-MX" sz="2000" i="1" dirty="0">
                <a:latin typeface="Arial" pitchFamily="34" charset="0"/>
                <a:cs typeface="Arial" pitchFamily="34" charset="0"/>
              </a:rPr>
              <a:t>Turismo alternativo: Servicios turísticos diferenciados</a:t>
            </a:r>
            <a:r>
              <a:rPr lang="es-MX" sz="2000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68580" indent="0" algn="just">
              <a:buNone/>
            </a:pPr>
            <a:endParaRPr lang="es-MX" sz="2000" dirty="0">
              <a:latin typeface="Arial" pitchFamily="34" charset="0"/>
              <a:cs typeface="Arial" pitchFamily="34" charset="0"/>
            </a:endParaRPr>
          </a:p>
          <a:p>
            <a:pPr marL="68580" indent="0" algn="just">
              <a:buNone/>
            </a:pP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946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4 Subtítulo"/>
          <p:cNvSpPr>
            <a:spLocks noGrp="1"/>
          </p:cNvSpPr>
          <p:nvPr/>
        </p:nvSpPr>
        <p:spPr>
          <a:xfrm>
            <a:off x="1187624" y="1700808"/>
            <a:ext cx="7782036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b="0" kern="1200">
                <a:solidFill>
                  <a:srgbClr val="6A221D"/>
                </a:solidFill>
                <a:latin typeface="Berlin Sans FB" panose="020E0602020502020306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b="0" kern="1200">
                <a:solidFill>
                  <a:srgbClr val="6A221D"/>
                </a:solidFill>
                <a:latin typeface="Berlin Sans FB" panose="020E0602020502020306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b="0" kern="1200">
                <a:solidFill>
                  <a:srgbClr val="6A221D"/>
                </a:solidFill>
                <a:latin typeface="Berlin Sans FB" panose="020E0602020502020306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b="0" kern="1200">
                <a:solidFill>
                  <a:srgbClr val="6A221D"/>
                </a:solidFill>
                <a:latin typeface="Berlin Sans FB" panose="020E0602020502020306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b="0" kern="1200">
                <a:solidFill>
                  <a:srgbClr val="6A221D"/>
                </a:solidFill>
                <a:latin typeface="Berlin Sans FB" panose="020E0602020502020306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s-MX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Área </a:t>
            </a:r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Académica: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Turismo</a:t>
            </a:r>
          </a:p>
          <a:p>
            <a:pPr lvl="1"/>
            <a:endParaRPr lang="es-MX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Tema: </a:t>
            </a:r>
            <a:r>
              <a:rPr lang="es-ES" dirty="0">
                <a:latin typeface="Arial" pitchFamily="34" charset="0"/>
                <a:cs typeface="Arial" pitchFamily="34" charset="0"/>
              </a:rPr>
              <a:t>El DESARROLLO 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SUSTENTABLE</a:t>
            </a:r>
            <a:endParaRPr lang="es-ES" dirty="0">
              <a:latin typeface="Arial" pitchFamily="34" charset="0"/>
              <a:cs typeface="Arial" pitchFamily="34" charset="0"/>
            </a:endParaRPr>
          </a:p>
          <a:p>
            <a:pPr lvl="1"/>
            <a:endParaRPr lang="es-MX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Profesor: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Pedro Alfonso Ramos Sánchez</a:t>
            </a:r>
          </a:p>
          <a:p>
            <a:pPr lvl="1"/>
            <a:endParaRPr lang="es-MX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Periodo: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enero – junio 2016</a:t>
            </a:r>
            <a:endParaRPr lang="es-MX" sz="2000" dirty="0">
              <a:latin typeface="Arial" pitchFamily="34" charset="0"/>
              <a:cs typeface="Arial" pitchFamily="34" charset="0"/>
            </a:endParaRP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8560228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63688" y="548680"/>
            <a:ext cx="6995120" cy="994122"/>
          </a:xfrm>
        </p:spPr>
        <p:txBody>
          <a:bodyPr/>
          <a:lstStyle/>
          <a:p>
            <a:pPr marL="0" indent="0"/>
            <a:r>
              <a:rPr lang="fr-FR" sz="2000" b="1" u="sng" dirty="0" smtClean="0">
                <a:latin typeface="Arial" pitchFamily="34" charset="0"/>
                <a:cs typeface="Arial" pitchFamily="34" charset="0"/>
              </a:rPr>
              <a:t>Tema: </a:t>
            </a:r>
            <a:r>
              <a:rPr lang="es-ES" sz="1800" b="1" dirty="0" smtClean="0">
                <a:latin typeface="Arial" pitchFamily="34" charset="0"/>
                <a:cs typeface="Arial" pitchFamily="34" charset="0"/>
              </a:rPr>
              <a:t>EL DESARROLLO SUSTENTABLE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331640" y="1600200"/>
            <a:ext cx="7632848" cy="4525963"/>
          </a:xfrm>
        </p:spPr>
        <p:txBody>
          <a:bodyPr>
            <a:normAutofit fontScale="92500" lnSpcReduction="10000"/>
          </a:bodyPr>
          <a:lstStyle/>
          <a:p>
            <a:pPr algn="ctr">
              <a:lnSpc>
                <a:spcPct val="90000"/>
              </a:lnSpc>
              <a:buNone/>
            </a:pPr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Abstract:</a:t>
            </a:r>
          </a:p>
          <a:p>
            <a:pPr marL="68580" indent="0" algn="just"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As more regions and countries develop their tourism industry, it produces significant impacts on natural resources,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consumption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patterns, pollution </a:t>
            </a:r>
            <a:r>
              <a:rPr lang="en-US" dirty="0">
                <a:latin typeface="Arial" pitchFamily="34" charset="0"/>
                <a:cs typeface="Arial" pitchFamily="34" charset="0"/>
              </a:rPr>
              <a:t>and social systems.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n-US" dirty="0">
                <a:latin typeface="Arial" pitchFamily="34" charset="0"/>
                <a:cs typeface="Arial" pitchFamily="34" charset="0"/>
              </a:rPr>
              <a:t>need for sustainable/responsible planning and management is imperative for the industry to survive as a whole.</a:t>
            </a:r>
          </a:p>
          <a:p>
            <a:pPr>
              <a:lnSpc>
                <a:spcPct val="90000"/>
              </a:lnSpc>
              <a:buNone/>
            </a:pPr>
            <a:endParaRPr lang="fr-FR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r>
              <a:rPr lang="fr-FR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Keywords</a:t>
            </a:r>
            <a:r>
              <a:rPr lang="fr-F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</a:t>
            </a:r>
            <a:r>
              <a:rPr lang="fr-FR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Tourism</a:t>
            </a:r>
            <a:r>
              <a:rPr lang="fr-F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, </a:t>
            </a:r>
            <a:r>
              <a:rPr lang="fr-FR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sustainable</a:t>
            </a:r>
            <a:r>
              <a:rPr lang="fr-F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fr-FR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development</a:t>
            </a:r>
            <a:r>
              <a:rPr lang="fr-F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.</a:t>
            </a:r>
            <a:endParaRPr lang="es-MX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9356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latin typeface="Arial" pitchFamily="34" charset="0"/>
                <a:cs typeface="Arial" pitchFamily="34" charset="0"/>
              </a:rPr>
              <a:t>Unidad 2 </a:t>
            </a:r>
            <a:br>
              <a:rPr lang="es-ES" dirty="0" smtClean="0">
                <a:latin typeface="Arial" pitchFamily="34" charset="0"/>
                <a:cs typeface="Arial" pitchFamily="34" charset="0"/>
              </a:rPr>
            </a:br>
            <a:r>
              <a:rPr lang="es-ES" dirty="0" smtClean="0">
                <a:latin typeface="Arial" pitchFamily="34" charset="0"/>
                <a:cs typeface="Arial" pitchFamily="34" charset="0"/>
              </a:rPr>
              <a:t>Desarrollo sustentable 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Imagen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1916832"/>
            <a:ext cx="7471020" cy="3335277"/>
          </a:xfrm>
          <a:prstGeom prst="rect">
            <a:avLst/>
          </a:prstGeom>
        </p:spPr>
      </p:pic>
      <p:sp>
        <p:nvSpPr>
          <p:cNvPr id="10" name="9 CuadroTexto"/>
          <p:cNvSpPr txBox="1"/>
          <p:nvPr/>
        </p:nvSpPr>
        <p:spPr>
          <a:xfrm>
            <a:off x="3995936" y="5705822"/>
            <a:ext cx="4896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" pitchFamily="34" charset="0"/>
                <a:cs typeface="Arial" pitchFamily="34" charset="0"/>
              </a:rPr>
              <a:t>Pensando en las generaciones futuras hoy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25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1700808"/>
            <a:ext cx="6198096" cy="3486429"/>
          </a:xfrm>
          <a:prstGeom prst="rect">
            <a:avLst/>
          </a:prstGeom>
        </p:spPr>
      </p:pic>
      <p:sp>
        <p:nvSpPr>
          <p:cNvPr id="3" name="2 CuadroTexto"/>
          <p:cNvSpPr txBox="1"/>
          <p:nvPr/>
        </p:nvSpPr>
        <p:spPr>
          <a:xfrm>
            <a:off x="5940152" y="5652710"/>
            <a:ext cx="2810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" pitchFamily="34" charset="0"/>
                <a:cs typeface="Arial" pitchFamily="34" charset="0"/>
              </a:rPr>
              <a:t>Para un mañana sin colapso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03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1"/>
          <p:cNvSpPr txBox="1">
            <a:spLocks/>
          </p:cNvSpPr>
          <p:nvPr/>
        </p:nvSpPr>
        <p:spPr>
          <a:xfrm>
            <a:off x="2561766" y="468968"/>
            <a:ext cx="6558962" cy="1320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anose="020E0602020502020306" pitchFamily="34" charset="0"/>
                <a:ea typeface="+mj-ea"/>
                <a:cs typeface="+mj-cs"/>
              </a:defRPr>
            </a:lvl1pPr>
          </a:lstStyle>
          <a:p>
            <a:r>
              <a:rPr lang="es-MX" b="1" dirty="0" smtClean="0">
                <a:latin typeface="Arial Narrow" panose="020B0606020202030204" pitchFamily="34" charset="0"/>
              </a:rPr>
              <a:t>¿DESARROLLO SUSTENTABLE?</a:t>
            </a:r>
            <a:endParaRPr lang="es-MX" b="1" dirty="0">
              <a:latin typeface="Arial Narrow" panose="020B0606020202030204" pitchFamily="34" charset="0"/>
            </a:endParaRPr>
          </a:p>
        </p:txBody>
      </p:sp>
      <p:sp>
        <p:nvSpPr>
          <p:cNvPr id="9" name="Marcador de contenido 2"/>
          <p:cNvSpPr>
            <a:spLocks noGrp="1"/>
          </p:cNvSpPr>
          <p:nvPr>
            <p:ph sz="half" idx="1"/>
          </p:nvPr>
        </p:nvSpPr>
        <p:spPr>
          <a:xfrm>
            <a:off x="5148064" y="2420888"/>
            <a:ext cx="3620788" cy="2736304"/>
          </a:xfrm>
        </p:spPr>
        <p:txBody>
          <a:bodyPr>
            <a:noAutofit/>
          </a:bodyPr>
          <a:lstStyle/>
          <a:p>
            <a:pPr marL="457200" lvl="1" indent="0" algn="just">
              <a:buNone/>
            </a:pPr>
            <a:r>
              <a:rPr lang="es-ES" dirty="0">
                <a:latin typeface="Arial" pitchFamily="34" charset="0"/>
                <a:cs typeface="Arial" pitchFamily="34" charset="0"/>
              </a:rPr>
              <a:t>T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érmino 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aplicado al desarrollo económico y social que permite hacer frente a las necesidades del presente sin poner en peligro la capacidad de  las futuras generaciones para satisfacer sus propias necesidades.</a:t>
            </a:r>
            <a:endParaRPr lang="es-MX" sz="2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Marcador de contenido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1963152"/>
            <a:ext cx="3771144" cy="3830597"/>
          </a:xfrm>
        </p:spPr>
      </p:pic>
    </p:spTree>
    <p:extLst>
      <p:ext uri="{BB962C8B-B14F-4D97-AF65-F5344CB8AC3E}">
        <p14:creationId xmlns:p14="http://schemas.microsoft.com/office/powerpoint/2010/main" val="2326698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2"/>
          <p:cNvSpPr/>
          <p:nvPr/>
        </p:nvSpPr>
        <p:spPr>
          <a:xfrm>
            <a:off x="1056360" y="571865"/>
            <a:ext cx="801867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SOCIEDAD SUSTENTABLE</a:t>
            </a:r>
            <a:endParaRPr lang="es-ES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pic>
        <p:nvPicPr>
          <p:cNvPr id="7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1" y="1502795"/>
            <a:ext cx="4545703" cy="4545703"/>
          </a:xfrm>
          <a:prstGeom prst="rect">
            <a:avLst/>
          </a:prstGeom>
        </p:spPr>
      </p:pic>
      <p:sp>
        <p:nvSpPr>
          <p:cNvPr id="8" name="7 CuadroTexto"/>
          <p:cNvSpPr txBox="1"/>
          <p:nvPr/>
        </p:nvSpPr>
        <p:spPr>
          <a:xfrm>
            <a:off x="6588224" y="2420888"/>
            <a:ext cx="20162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dirty="0" smtClean="0">
                <a:latin typeface="Arial" pitchFamily="34" charset="0"/>
                <a:cs typeface="Arial" pitchFamily="34" charset="0"/>
              </a:rPr>
              <a:t>La meta deseada</a:t>
            </a:r>
            <a:endParaRPr lang="es-MX" sz="36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4670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2320" y="4941168"/>
            <a:ext cx="1403648" cy="1570278"/>
          </a:xfrm>
          <a:prstGeom prst="rect">
            <a:avLst/>
          </a:prstGeom>
        </p:spPr>
      </p:pic>
      <p:pic>
        <p:nvPicPr>
          <p:cNvPr id="8" name="7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838592"/>
            <a:ext cx="7185602" cy="439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5336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10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721648"/>
            <a:ext cx="5550220" cy="5537160"/>
          </a:xfrm>
          <a:prstGeom prst="rect">
            <a:avLst/>
          </a:prstGeom>
        </p:spPr>
      </p:pic>
      <p:sp>
        <p:nvSpPr>
          <p:cNvPr id="12" name="Marcador de contenido 2"/>
          <p:cNvSpPr>
            <a:spLocks noGrp="1"/>
          </p:cNvSpPr>
          <p:nvPr>
            <p:ph sz="half" idx="1"/>
          </p:nvPr>
        </p:nvSpPr>
        <p:spPr>
          <a:xfrm>
            <a:off x="6732240" y="1004000"/>
            <a:ext cx="2203447" cy="4972456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es-MX" sz="2600" dirty="0">
                <a:latin typeface="Arial Narrow" panose="020B0606020202030204" pitchFamily="34" charset="0"/>
              </a:rPr>
              <a:t>De acuerdo con el  Programa UNESCO </a:t>
            </a:r>
            <a:r>
              <a:rPr lang="es-MX" sz="2600" b="1" dirty="0">
                <a:latin typeface="Arial Narrow" panose="020B0606020202030204" pitchFamily="34" charset="0"/>
              </a:rPr>
              <a:t>"</a:t>
            </a:r>
            <a:r>
              <a:rPr lang="es-MX" sz="2600" b="1" dirty="0" err="1">
                <a:latin typeface="Arial Narrow" panose="020B0606020202030204" pitchFamily="34" charset="0"/>
              </a:rPr>
              <a:t>Educating</a:t>
            </a:r>
            <a:r>
              <a:rPr lang="es-MX" sz="2600" b="1" dirty="0">
                <a:latin typeface="Arial Narrow" panose="020B0606020202030204" pitchFamily="34" charset="0"/>
              </a:rPr>
              <a:t> </a:t>
            </a:r>
            <a:r>
              <a:rPr lang="es-MX" sz="2600" b="1" dirty="0" err="1">
                <a:latin typeface="Arial Narrow" panose="020B0606020202030204" pitchFamily="34" charset="0"/>
              </a:rPr>
              <a:t>for</a:t>
            </a:r>
            <a:r>
              <a:rPr lang="es-MX" sz="2600" b="1" dirty="0">
                <a:latin typeface="Arial Narrow" panose="020B0606020202030204" pitchFamily="34" charset="0"/>
              </a:rPr>
              <a:t> a </a:t>
            </a:r>
            <a:r>
              <a:rPr lang="es-MX" sz="2600" b="1" dirty="0" err="1">
                <a:latin typeface="Arial Narrow" panose="020B0606020202030204" pitchFamily="34" charset="0"/>
              </a:rPr>
              <a:t>Sustainable</a:t>
            </a:r>
            <a:r>
              <a:rPr lang="es-MX" sz="2600" b="1" dirty="0">
                <a:latin typeface="Arial Narrow" panose="020B0606020202030204" pitchFamily="34" charset="0"/>
              </a:rPr>
              <a:t> </a:t>
            </a:r>
            <a:r>
              <a:rPr lang="es-MX" sz="2600" b="1" dirty="0" err="1">
                <a:latin typeface="Arial Narrow" panose="020B0606020202030204" pitchFamily="34" charset="0"/>
              </a:rPr>
              <a:t>Future</a:t>
            </a:r>
            <a:r>
              <a:rPr lang="es-MX" sz="2600" b="1" dirty="0">
                <a:latin typeface="Arial Narrow" panose="020B0606020202030204" pitchFamily="34" charset="0"/>
              </a:rPr>
              <a:t>" </a:t>
            </a:r>
            <a:r>
              <a:rPr lang="es-MX" sz="2600" dirty="0">
                <a:latin typeface="Arial Narrow" panose="020B0606020202030204" pitchFamily="34" charset="0"/>
              </a:rPr>
              <a:t>(educando para un futuro sustentable) existen cuatro dimensiones de la sustentabilidad: </a:t>
            </a:r>
            <a:endParaRPr lang="es-MX" sz="2600" dirty="0" smtClean="0">
              <a:latin typeface="Arial Narrow" panose="020B0606020202030204" pitchFamily="34" charset="0"/>
            </a:endParaRPr>
          </a:p>
          <a:p>
            <a:pPr algn="just"/>
            <a:endParaRPr lang="es-MX" sz="2600" dirty="0" smtClean="0">
              <a:latin typeface="Arial Narrow" panose="020B0606020202030204" pitchFamily="34" charset="0"/>
            </a:endParaRPr>
          </a:p>
          <a:p>
            <a:pPr lvl="1" algn="just"/>
            <a:r>
              <a:rPr lang="es-MX" sz="2600" b="1" dirty="0" smtClean="0">
                <a:latin typeface="Arial Narrow" panose="020B0606020202030204" pitchFamily="34" charset="0"/>
              </a:rPr>
              <a:t>Social: </a:t>
            </a:r>
            <a:r>
              <a:rPr lang="es-MX" sz="2600" dirty="0" smtClean="0">
                <a:latin typeface="Arial Narrow" panose="020B0606020202030204" pitchFamily="34" charset="0"/>
              </a:rPr>
              <a:t>Se vincula </a:t>
            </a:r>
            <a:r>
              <a:rPr lang="es-MX" sz="2600" dirty="0">
                <a:latin typeface="Arial Narrow" panose="020B0606020202030204" pitchFamily="34" charset="0"/>
              </a:rPr>
              <a:t>con los </a:t>
            </a:r>
            <a:r>
              <a:rPr lang="es-MX" sz="2600" dirty="0" smtClean="0">
                <a:latin typeface="Arial Narrow" panose="020B0606020202030204" pitchFamily="34" charset="0"/>
              </a:rPr>
              <a:t>valores/</a:t>
            </a:r>
            <a:r>
              <a:rPr lang="es-MX" sz="2600" dirty="0">
                <a:latin typeface="Arial Narrow" panose="020B0606020202030204" pitchFamily="34" charset="0"/>
              </a:rPr>
              <a:t> principios de la paz y la </a:t>
            </a:r>
            <a:r>
              <a:rPr lang="es-MX" sz="2600" dirty="0" smtClean="0">
                <a:latin typeface="Arial Narrow" panose="020B0606020202030204" pitchFamily="34" charset="0"/>
              </a:rPr>
              <a:t>equidad.</a:t>
            </a:r>
          </a:p>
          <a:p>
            <a:pPr lvl="1" algn="just"/>
            <a:r>
              <a:rPr lang="es-MX" sz="2600" b="1" dirty="0" smtClean="0">
                <a:latin typeface="Arial Narrow" panose="020B0606020202030204" pitchFamily="34" charset="0"/>
              </a:rPr>
              <a:t>Ecológica</a:t>
            </a:r>
            <a:r>
              <a:rPr lang="es-MX" sz="2600" dirty="0" smtClean="0">
                <a:latin typeface="Arial Narrow" panose="020B0606020202030204" pitchFamily="34" charset="0"/>
              </a:rPr>
              <a:t>: La conservación.</a:t>
            </a:r>
          </a:p>
          <a:p>
            <a:pPr lvl="1" algn="just"/>
            <a:r>
              <a:rPr lang="es-MX" sz="2600" b="1" dirty="0" smtClean="0">
                <a:latin typeface="Arial Narrow" panose="020B0606020202030204" pitchFamily="34" charset="0"/>
              </a:rPr>
              <a:t>Económica: </a:t>
            </a:r>
            <a:r>
              <a:rPr lang="es-MX" sz="2600" dirty="0" smtClean="0">
                <a:latin typeface="Arial Narrow" panose="020B0606020202030204" pitchFamily="34" charset="0"/>
              </a:rPr>
              <a:t>Con el desarrollo adecuado.</a:t>
            </a:r>
          </a:p>
          <a:p>
            <a:pPr lvl="1" algn="just"/>
            <a:r>
              <a:rPr lang="es-MX" sz="2600" b="1" dirty="0" smtClean="0">
                <a:latin typeface="Arial Narrow" panose="020B0606020202030204" pitchFamily="34" charset="0"/>
              </a:rPr>
              <a:t>Política: </a:t>
            </a:r>
            <a:r>
              <a:rPr lang="es-MX" sz="2600" dirty="0" smtClean="0">
                <a:latin typeface="Arial Narrow" panose="020B0606020202030204" pitchFamily="34" charset="0"/>
              </a:rPr>
              <a:t>Con la democracia. </a:t>
            </a:r>
            <a:endParaRPr lang="es-MX" sz="2600" dirty="0">
              <a:latin typeface="Arial Narrow" panose="020B0606020202030204" pitchFamily="34" charset="0"/>
            </a:endParaRP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949506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369</Words>
  <Application>Microsoft Office PowerPoint</Application>
  <PresentationFormat>Presentación en pantalla (4:3)</PresentationFormat>
  <Paragraphs>52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1" baseType="lpstr">
      <vt:lpstr>Arial</vt:lpstr>
      <vt:lpstr>Arial Narrow</vt:lpstr>
      <vt:lpstr>Berlin Sans FB</vt:lpstr>
      <vt:lpstr>Calibri</vt:lpstr>
      <vt:lpstr>Wingdings 3</vt:lpstr>
      <vt:lpstr>Tema de Office</vt:lpstr>
      <vt:lpstr>UNIVERSIDAD AUTÓNOMA DEL ESTADO DE HIDALGO</vt:lpstr>
      <vt:lpstr>Presentación de PowerPoint</vt:lpstr>
      <vt:lpstr>Tema: EL DESARROLLO SUSTENTABLE</vt:lpstr>
      <vt:lpstr>Unidad 2  Desarrollo sustentable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FACTORES DE LA SUSTENTABILIDAD </vt:lpstr>
      <vt:lpstr>Presentación de PowerPoint</vt:lpstr>
      <vt:lpstr>APLICACIÓN:</vt:lpstr>
      <vt:lpstr>APLICACIÓN:</vt:lpstr>
      <vt:lpstr>Referencias bibliográficas: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uaeh</dc:creator>
  <cp:lastModifiedBy>Full name</cp:lastModifiedBy>
  <cp:revision>44</cp:revision>
  <dcterms:created xsi:type="dcterms:W3CDTF">2014-12-12T16:57:31Z</dcterms:created>
  <dcterms:modified xsi:type="dcterms:W3CDTF">2016-05-23T23:57:04Z</dcterms:modified>
</cp:coreProperties>
</file>