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71" r:id="rId5"/>
    <p:sldId id="276" r:id="rId6"/>
    <p:sldId id="277" r:id="rId7"/>
    <p:sldId id="278" r:id="rId8"/>
    <p:sldId id="279" r:id="rId9"/>
    <p:sldId id="269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 Turismo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>
                <a:latin typeface="Arial" pitchFamily="34" charset="0"/>
                <a:cs typeface="Arial" pitchFamily="34" charset="0"/>
              </a:rPr>
              <a:t> Características de un Congreso.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>
                <a:latin typeface="Arial" pitchFamily="34" charset="0"/>
                <a:cs typeface="Arial" pitchFamily="34" charset="0"/>
              </a:rPr>
              <a:t> Olga Gabriela Isabel de la Concepción Aceves Chavolla, Noemi Vega Lugo, Ernesto R. Ahumada López.</a:t>
            </a:r>
          </a:p>
          <a:p>
            <a:pPr lvl="1"/>
            <a:endParaRPr lang="es-MX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>
                <a:latin typeface="Arial" pitchFamily="34" charset="0"/>
                <a:cs typeface="Arial" pitchFamily="34" charset="0"/>
              </a:rPr>
              <a:t> Enero-Junio 2017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9803" y="645840"/>
            <a:ext cx="6995120" cy="910952"/>
          </a:xfrm>
        </p:spPr>
        <p:txBody>
          <a:bodyPr/>
          <a:lstStyle/>
          <a:p>
            <a:r>
              <a:rPr lang="fr-FR" sz="2800" b="1" u="sng" dirty="0">
                <a:latin typeface="Arial" pitchFamily="34" charset="0"/>
                <a:cs typeface="Arial" pitchFamily="34" charset="0"/>
              </a:rPr>
              <a:t>Tema: </a:t>
            </a:r>
            <a:r>
              <a:rPr lang="fr-FR" sz="2800" b="1" u="sng" dirty="0" err="1">
                <a:latin typeface="Arial" pitchFamily="34" charset="0"/>
                <a:cs typeface="Arial" pitchFamily="34" charset="0"/>
              </a:rPr>
              <a:t>Caracteristicas</a:t>
            </a:r>
            <a:r>
              <a:rPr lang="fr-FR" sz="2800" b="1" u="sng" dirty="0">
                <a:latin typeface="Arial" pitchFamily="34" charset="0"/>
                <a:cs typeface="Arial" pitchFamily="34" charset="0"/>
              </a:rPr>
              <a:t> de un </a:t>
            </a:r>
            <a:r>
              <a:rPr lang="fr-FR" sz="2800" b="1" u="sng" dirty="0" err="1">
                <a:latin typeface="Arial" pitchFamily="34" charset="0"/>
                <a:cs typeface="Arial" pitchFamily="34" charset="0"/>
              </a:rPr>
              <a:t>Congreso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79802" y="1788841"/>
            <a:ext cx="6852637" cy="4304455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r>
              <a:rPr lang="fr-FR" sz="1400" dirty="0">
                <a:latin typeface="Arial" pitchFamily="34" charset="0"/>
                <a:cs typeface="Arial" pitchFamily="34" charset="0"/>
              </a:rPr>
              <a:t>(Resumen en </a:t>
            </a:r>
            <a:r>
              <a:rPr lang="fr-FR" sz="14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92075" indent="-92075" algn="just">
              <a:lnSpc>
                <a:spcPct val="170000"/>
              </a:lnSpc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In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order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to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understand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the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purpose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of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what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a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congress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is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important to know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is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characteristics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that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define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sinse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requires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a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greater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organization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to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operate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efficiently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the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development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of the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same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92075" indent="-92075" algn="just">
              <a:lnSpc>
                <a:spcPct val="170000"/>
              </a:lnSpc>
              <a:buNone/>
            </a:pPr>
            <a:endParaRPr lang="fr-FR" sz="2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92075" indent="-92075" algn="just">
              <a:lnSpc>
                <a:spcPct val="170000"/>
              </a:lnSpc>
              <a:buNone/>
            </a:pPr>
            <a:r>
              <a:rPr lang="fr-FR" sz="1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Keywords: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  </a:t>
            </a:r>
            <a:r>
              <a:rPr lang="fr-FR" sz="1300" dirty="0">
                <a:latin typeface="Arial" pitchFamily="34" charset="0"/>
                <a:cs typeface="Arial" pitchFamily="34" charset="0"/>
              </a:rPr>
              <a:t>(Palabras clave en </a:t>
            </a:r>
            <a:r>
              <a:rPr lang="fr-FR" sz="13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300" dirty="0">
                <a:latin typeface="Arial" pitchFamily="34" charset="0"/>
                <a:cs typeface="Arial" pitchFamily="34" charset="0"/>
              </a:rPr>
              <a:t>):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  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Congress, Meetings, Event.</a:t>
            </a:r>
            <a:endParaRPr lang="es-MX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Características</a:t>
            </a:r>
          </a:p>
        </p:txBody>
      </p:sp>
      <p:sp>
        <p:nvSpPr>
          <p:cNvPr id="11" name="Marcador de conteni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lphaUcParenR"/>
            </a:pPr>
            <a:endParaRPr lang="es-MX" dirty="0"/>
          </a:p>
          <a:p>
            <a:pPr marL="514350" indent="-514350" algn="just">
              <a:buFont typeface="+mj-lt"/>
              <a:buAutoNum type="alphaUcPeriod"/>
            </a:pPr>
            <a:r>
              <a:rPr lang="es-MX" dirty="0"/>
              <a:t>Gira en torno a una disciplina que agrupa una gran variedad de temas.</a:t>
            </a:r>
          </a:p>
          <a:p>
            <a:pPr marL="514350" indent="-514350" algn="just">
              <a:buAutoNum type="alphaUcPeriod"/>
            </a:pPr>
            <a:endParaRPr lang="es-MX" dirty="0"/>
          </a:p>
          <a:p>
            <a:pPr marL="514350" indent="-514350" algn="just">
              <a:buAutoNum type="alphaUcPeriod"/>
            </a:pPr>
            <a:r>
              <a:rPr lang="es-MX" dirty="0"/>
              <a:t>Va dirigido a un gremio, cuyo interés o actividad se basa en la disciplina que le da origen.</a:t>
            </a:r>
          </a:p>
        </p:txBody>
      </p:sp>
    </p:spTree>
    <p:extLst>
      <p:ext uri="{BB962C8B-B14F-4D97-AF65-F5344CB8AC3E}">
        <p14:creationId xmlns:p14="http://schemas.microsoft.com/office/powerpoint/2010/main" xmlns="" val="12700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contenido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lphaUcPeriod" startAt="3"/>
            </a:pPr>
            <a:r>
              <a:rPr lang="es-MX" dirty="0" smtClean="0"/>
              <a:t>Desde </a:t>
            </a:r>
            <a:r>
              <a:rPr lang="es-MX" dirty="0"/>
              <a:t>el punto de vista organizativo, es el evento mas complicado, se pueden incluir: cursos, mesas redondas, exposiciones y talleres.</a:t>
            </a:r>
          </a:p>
          <a:p>
            <a:pPr marL="514350" indent="-514350" algn="just">
              <a:buFont typeface="+mj-lt"/>
              <a:buAutoNum type="alphaUcPeriod" startAt="3"/>
            </a:pPr>
            <a:endParaRPr lang="es-MX" dirty="0"/>
          </a:p>
          <a:p>
            <a:pPr marL="514350" indent="-514350" algn="just">
              <a:buFont typeface="+mj-lt"/>
              <a:buAutoNum type="alphaUcPeriod" startAt="3"/>
            </a:pPr>
            <a:r>
              <a:rPr lang="es-MX" dirty="0"/>
              <a:t>La mayoría de los grandes congresos son acompañados de una exposición.</a:t>
            </a:r>
          </a:p>
        </p:txBody>
      </p:sp>
    </p:spTree>
    <p:extLst>
      <p:ext uri="{BB962C8B-B14F-4D97-AF65-F5344CB8AC3E}">
        <p14:creationId xmlns:p14="http://schemas.microsoft.com/office/powerpoint/2010/main" xmlns="" val="40044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1660" y="764704"/>
            <a:ext cx="6995120" cy="1143000"/>
          </a:xfrm>
        </p:spPr>
        <p:txBody>
          <a:bodyPr/>
          <a:lstStyle/>
          <a:p>
            <a:r>
              <a:rPr lang="es-MX" dirty="0"/>
              <a:t>Generalidades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r>
              <a:rPr lang="es-MX" sz="2400" dirty="0"/>
              <a:t>1.- Un congreso lo organiza generalmente una asociación, cámara o institución educativa, haciendo una convocatoria en algunas ocasiones con un año de anticipación, de igual manera se puede solicitar el apoyo de un operador profesional de congresos OPC.</a:t>
            </a:r>
          </a:p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r>
              <a:rPr lang="es-MX" sz="2400" dirty="0"/>
              <a:t>2.- Su objetivo es académico para compartir sus conocimientos pero también con fines de lucro y poder recabar fondos para la institución o asociaciones. </a:t>
            </a:r>
          </a:p>
        </p:txBody>
      </p:sp>
    </p:spTree>
    <p:extLst>
      <p:ext uri="{BB962C8B-B14F-4D97-AF65-F5344CB8AC3E}">
        <p14:creationId xmlns:p14="http://schemas.microsoft.com/office/powerpoint/2010/main" xmlns="" val="188861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03648" y="1124744"/>
            <a:ext cx="7355160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r>
              <a:rPr lang="es-MX" sz="2400" dirty="0"/>
              <a:t>3.- La convocatoria se realiza de manera abierta para que pueda haber un mayor numero de participantes.</a:t>
            </a:r>
          </a:p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r>
              <a:rPr lang="es-MX" sz="2400" dirty="0"/>
              <a:t>4.- El promedio de asistentes al congreso es de entre 500 personas en adelante.</a:t>
            </a:r>
          </a:p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r>
              <a:rPr lang="es-MX" sz="2400" dirty="0"/>
              <a:t>5.- Muchos de estos congresos son rotativos, buscando realizarlos en ciudades donde se pueda contar con un mayor numero de asistentes.</a:t>
            </a:r>
          </a:p>
        </p:txBody>
      </p:sp>
    </p:spTree>
    <p:extLst>
      <p:ext uri="{BB962C8B-B14F-4D97-AF65-F5344CB8AC3E}">
        <p14:creationId xmlns:p14="http://schemas.microsoft.com/office/powerpoint/2010/main" xmlns="" val="3412456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1640" y="1268760"/>
            <a:ext cx="7355160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r>
              <a:rPr lang="es-MX" sz="2400" dirty="0"/>
              <a:t>6.- Los participantes cubrirán los gastos referentes a inscripción y viáticos, aunque en ocasiones son solventados por la empresa en donde laboran. Los gastos de salón, conferencias, eventos culturales y sociales, son cubiertos por el organizador.</a:t>
            </a:r>
          </a:p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r>
              <a:rPr lang="es-MX" sz="2400" dirty="0"/>
              <a:t>7.-  Generalmente los congresos van acompañados de diferentes exposiciones complementarias al evento como pueden ser fotográficas, gastronómicas, artesanales, etc. </a:t>
            </a:r>
          </a:p>
        </p:txBody>
      </p:sp>
    </p:spTree>
    <p:extLst>
      <p:ext uri="{BB962C8B-B14F-4D97-AF65-F5344CB8AC3E}">
        <p14:creationId xmlns:p14="http://schemas.microsoft.com/office/powerpoint/2010/main" xmlns="" val="1420087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6995120" cy="1080120"/>
          </a:xfrm>
        </p:spPr>
        <p:txBody>
          <a:bodyPr/>
          <a:lstStyle/>
          <a:p>
            <a:r>
              <a:rPr lang="es-ES" sz="2800" dirty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03648" y="1556792"/>
            <a:ext cx="7355160" cy="4752528"/>
          </a:xfrm>
        </p:spPr>
        <p:txBody>
          <a:bodyPr>
            <a:noAutofit/>
          </a:bodyPr>
          <a:lstStyle/>
          <a:p>
            <a:pPr algn="just"/>
            <a:endParaRPr lang="es-MX" sz="2000" dirty="0"/>
          </a:p>
          <a:p>
            <a:pPr algn="just"/>
            <a:r>
              <a:rPr lang="es-MX" sz="2000" dirty="0"/>
              <a:t>México, C. d. (25 de Abril de 2017). Sistema integral de       información de mercados turísticos. Obtenido de htt://www.siimt.com/es/siimt/siim_inicio   </a:t>
            </a:r>
          </a:p>
          <a:p>
            <a:r>
              <a:rPr lang="es-MX" sz="2000" dirty="0"/>
              <a:t>Ocaña Albar, I. (2014). </a:t>
            </a:r>
            <a:r>
              <a:rPr lang="es-MX" sz="2000" i="1" dirty="0"/>
              <a:t>La gestión de eventos y productos turísticos.</a:t>
            </a:r>
            <a:r>
              <a:rPr lang="es-MX" sz="2000" dirty="0"/>
              <a:t> España: Síntesis.</a:t>
            </a:r>
          </a:p>
          <a:p>
            <a:r>
              <a:rPr lang="es-MX" sz="2000" dirty="0"/>
              <a:t>Turismo, S. d. (28 de Abril de 2017). </a:t>
            </a:r>
            <a:r>
              <a:rPr lang="es-MX" sz="2000" i="1" dirty="0"/>
              <a:t>Sistema Nacional de la Información Estadística del Sector Turismo de México</a:t>
            </a:r>
            <a:r>
              <a:rPr lang="es-MX" sz="2000" dirty="0"/>
              <a:t>. Obtenido de Sistema Nacional de la Información Estadística del Sector Turismo de México: http://www.datatur.sectur.gob.mx/SitePages/Glosario.aspx</a:t>
            </a:r>
          </a:p>
          <a:p>
            <a:r>
              <a:rPr lang="es-MX" sz="2000" dirty="0" err="1"/>
              <a:t>Yarto</a:t>
            </a:r>
            <a:r>
              <a:rPr lang="es-MX" sz="2000" dirty="0"/>
              <a:t> Aponte, E. (2015). </a:t>
            </a:r>
            <a:r>
              <a:rPr lang="es-MX" sz="2000" i="1" dirty="0"/>
              <a:t>Destinos Turísticos de Reuniones.</a:t>
            </a:r>
            <a:r>
              <a:rPr lang="es-MX" sz="2000" dirty="0"/>
              <a:t> México: Trillas.</a:t>
            </a:r>
          </a:p>
          <a:p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xmlns="" val="31559396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489</Words>
  <Application>Microsoft Office PowerPoint</Application>
  <PresentationFormat>Presentación en pantalla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UNIVERSIDAD AUTÓNOMA DEL ESTADO DE HIDALGO</vt:lpstr>
      <vt:lpstr>Diapositiva 2</vt:lpstr>
      <vt:lpstr>Tema: Caracteristicas de un Congreso</vt:lpstr>
      <vt:lpstr>Características</vt:lpstr>
      <vt:lpstr>Diapositiva 5</vt:lpstr>
      <vt:lpstr>Generalidades </vt:lpstr>
      <vt:lpstr>Diapositiva 7</vt:lpstr>
      <vt:lpstr>Diapositiva 8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64</cp:revision>
  <dcterms:created xsi:type="dcterms:W3CDTF">2014-12-12T16:57:31Z</dcterms:created>
  <dcterms:modified xsi:type="dcterms:W3CDTF">2017-05-08T16:47:34Z</dcterms:modified>
</cp:coreProperties>
</file>