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71" r:id="rId5"/>
    <p:sldId id="272" r:id="rId6"/>
    <p:sldId id="273" r:id="rId7"/>
    <p:sldId id="274" r:id="rId8"/>
    <p:sldId id="275" r:id="rId9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6A221D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403648" y="2130425"/>
            <a:ext cx="7054552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7088832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08/05/2017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35635770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08/05/2017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68310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608" y="4077072"/>
            <a:ext cx="7772400" cy="2016224"/>
          </a:xfrm>
        </p:spPr>
        <p:txBody>
          <a:bodyPr anchor="t"/>
          <a:lstStyle>
            <a:lvl1pPr algn="ctr">
              <a:defRPr sz="36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115616" y="220486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08/05/2017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17480850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75656" y="1600200"/>
            <a:ext cx="3456384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20072" y="1600200"/>
            <a:ext cx="346672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08/05/2017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1458498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31640" y="1535113"/>
            <a:ext cx="352839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1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331640" y="2174875"/>
            <a:ext cx="352839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5004048" y="1535113"/>
            <a:ext cx="3682752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004048" y="2174875"/>
            <a:ext cx="368275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08/05/2017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29342942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08/05/2017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4409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08/05/2017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1575729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08/05/2017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165340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09936" y="4800600"/>
            <a:ext cx="5486400" cy="566738"/>
          </a:xfrm>
        </p:spPr>
        <p:txBody>
          <a:bodyPr anchor="b"/>
          <a:lstStyle>
            <a:lvl1pPr algn="ctr">
              <a:defRPr sz="2000" b="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109936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109936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08/05/2017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28733385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31640" y="1600200"/>
            <a:ext cx="735516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971600" y="65202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fld id="{1757F3E5-681C-4C9D-BD31-99541B831678}" type="datetimeFigureOut">
              <a:rPr lang="es-MX" smtClean="0"/>
              <a:pPr/>
              <a:t>08/05/2017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476600" y="652534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804248" y="652534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2088449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rgbClr val="6A221D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Berlin Sans FB" panose="020E0602020502020306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1403648" y="1785926"/>
            <a:ext cx="7054552" cy="1470025"/>
          </a:xfrm>
        </p:spPr>
        <p:txBody>
          <a:bodyPr/>
          <a:lstStyle/>
          <a:p>
            <a:r>
              <a:rPr lang="es-ES" dirty="0" smtClean="0">
                <a:latin typeface="Arial" pitchFamily="34" charset="0"/>
                <a:cs typeface="Arial" pitchFamily="34" charset="0"/>
              </a:rPr>
              <a:t>UNIVERSIDAD AUTÓNOMA DEL ESTADO DE HIDALGO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1371600" y="4105292"/>
            <a:ext cx="7088832" cy="1752600"/>
          </a:xfrm>
        </p:spPr>
        <p:txBody>
          <a:bodyPr/>
          <a:lstStyle/>
          <a:p>
            <a:r>
              <a:rPr lang="es-ES" b="1" dirty="0" smtClean="0">
                <a:latin typeface="Arial" pitchFamily="34" charset="0"/>
                <a:cs typeface="Arial" pitchFamily="34" charset="0"/>
              </a:rPr>
              <a:t>Instituto de Ciencias Económico Administrativas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4425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ubtítulo"/>
          <p:cNvSpPr>
            <a:spLocks noGrp="1"/>
          </p:cNvSpPr>
          <p:nvPr>
            <p:ph idx="1"/>
          </p:nvPr>
        </p:nvSpPr>
        <p:spPr>
          <a:xfrm>
            <a:off x="1331640" y="1196752"/>
            <a:ext cx="7355160" cy="4525963"/>
          </a:xfrm>
        </p:spPr>
        <p:txBody>
          <a:bodyPr>
            <a:normAutofit/>
          </a:bodyPr>
          <a:lstStyle/>
          <a:p>
            <a:pPr lvl="1"/>
            <a:r>
              <a:rPr lang="es-MX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Área </a:t>
            </a:r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Académica: Turismo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1"/>
            <a:endParaRPr lang="es-MX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Tema: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Dimensión Cultural</a:t>
            </a:r>
            <a:endParaRPr lang="es-MX" dirty="0">
              <a:latin typeface="Arial" pitchFamily="34" charset="0"/>
              <a:cs typeface="Arial" pitchFamily="34" charset="0"/>
            </a:endParaRPr>
          </a:p>
          <a:p>
            <a:pPr lvl="1"/>
            <a:endParaRPr lang="es-MX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 algn="just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Profesor(a):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Carolina González Espinoza, </a:t>
            </a:r>
            <a:r>
              <a:rPr lang="es-MX" dirty="0" err="1" smtClean="0">
                <a:latin typeface="Arial" pitchFamily="34" charset="0"/>
                <a:cs typeface="Arial" pitchFamily="34" charset="0"/>
              </a:rPr>
              <a:t>Noemi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Vega Lugo, José Sergio Rodríguez Martínez</a:t>
            </a:r>
          </a:p>
          <a:p>
            <a:pPr marL="457200" lvl="1" indent="0">
              <a:buNone/>
            </a:pPr>
            <a:endParaRPr lang="es-MX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Periodo: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Enero-Junio 2017</a:t>
            </a:r>
            <a:endParaRPr lang="es-MX" sz="2000" dirty="0">
              <a:latin typeface="Arial" pitchFamily="34" charset="0"/>
              <a:cs typeface="Arial" pitchFamily="34" charset="0"/>
            </a:endParaRP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4251574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79802" y="476672"/>
            <a:ext cx="6995120" cy="910952"/>
          </a:xfrm>
        </p:spPr>
        <p:txBody>
          <a:bodyPr/>
          <a:lstStyle/>
          <a:p>
            <a:r>
              <a:rPr lang="fr-FR" sz="3200" b="1" u="sng" dirty="0">
                <a:latin typeface="Arial" pitchFamily="34" charset="0"/>
                <a:cs typeface="Arial" pitchFamily="34" charset="0"/>
              </a:rPr>
              <a:t>Tema</a:t>
            </a:r>
            <a:r>
              <a:rPr lang="fr-FR" sz="3200" b="1" u="sng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fr-FR" sz="3200" b="1" u="sng" dirty="0" err="1" smtClean="0">
                <a:latin typeface="Arial" pitchFamily="34" charset="0"/>
                <a:cs typeface="Arial" pitchFamily="34" charset="0"/>
              </a:rPr>
              <a:t>Dimensión</a:t>
            </a:r>
            <a:r>
              <a:rPr lang="fr-FR" sz="3200" b="1" u="sng" dirty="0" smtClean="0">
                <a:latin typeface="Arial" pitchFamily="34" charset="0"/>
                <a:cs typeface="Arial" pitchFamily="34" charset="0"/>
              </a:rPr>
              <a:t> Cultural</a:t>
            </a:r>
            <a:endParaRPr lang="es-MX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648930" y="1484784"/>
            <a:ext cx="6852637" cy="4752528"/>
          </a:xfrm>
        </p:spPr>
        <p:txBody>
          <a:bodyPr>
            <a:normAutofit fontScale="92500"/>
          </a:bodyPr>
          <a:lstStyle/>
          <a:p>
            <a:pPr algn="ctr">
              <a:lnSpc>
                <a:spcPct val="90000"/>
              </a:lnSpc>
              <a:buNone/>
            </a:pPr>
            <a:r>
              <a:rPr lang="fr-FR" sz="2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Abstract</a:t>
            </a:r>
            <a:r>
              <a:rPr lang="fr-FR" sz="2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</a:t>
            </a:r>
          </a:p>
          <a:p>
            <a:pPr algn="ctr">
              <a:lnSpc>
                <a:spcPct val="90000"/>
              </a:lnSpc>
              <a:buNone/>
            </a:pPr>
            <a:endParaRPr lang="fr-FR" sz="15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90000"/>
              </a:lnSpc>
              <a:buNone/>
            </a:pPr>
            <a:endParaRPr lang="fr-FR" sz="15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r>
              <a:rPr lang="fr-FR" sz="15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fr-FR" sz="1500" dirty="0">
                <a:latin typeface="Arial" pitchFamily="34" charset="0"/>
                <a:cs typeface="Arial" pitchFamily="34" charset="0"/>
              </a:rPr>
              <a:t>Resumen en </a:t>
            </a:r>
            <a:r>
              <a:rPr lang="fr-FR" sz="1500" dirty="0" err="1">
                <a:latin typeface="Arial" pitchFamily="34" charset="0"/>
                <a:cs typeface="Arial" pitchFamily="34" charset="0"/>
              </a:rPr>
              <a:t>inglés</a:t>
            </a:r>
            <a:r>
              <a:rPr lang="fr-FR" sz="1500" dirty="0">
                <a:latin typeface="Arial" pitchFamily="34" charset="0"/>
                <a:cs typeface="Arial" pitchFamily="34" charset="0"/>
              </a:rPr>
              <a:t>)</a:t>
            </a:r>
          </a:p>
          <a:p>
            <a:pPr marL="0" indent="0" algn="just">
              <a:lnSpc>
                <a:spcPct val="90000"/>
              </a:lnSpc>
              <a:buNone/>
            </a:pPr>
            <a:r>
              <a:rPr lang="es-MX" sz="2600" dirty="0"/>
              <a:t>In </a:t>
            </a:r>
            <a:r>
              <a:rPr lang="es-MX" sz="2600" dirty="0" err="1"/>
              <a:t>dealing</a:t>
            </a:r>
            <a:r>
              <a:rPr lang="es-MX" sz="2600" dirty="0"/>
              <a:t> </a:t>
            </a:r>
            <a:r>
              <a:rPr lang="es-MX" sz="2600" dirty="0" err="1"/>
              <a:t>with</a:t>
            </a:r>
            <a:r>
              <a:rPr lang="es-MX" sz="2600" dirty="0"/>
              <a:t> </a:t>
            </a:r>
            <a:r>
              <a:rPr lang="es-MX" sz="2600" dirty="0" err="1"/>
              <a:t>the</a:t>
            </a:r>
            <a:r>
              <a:rPr lang="es-MX" sz="2600" dirty="0"/>
              <a:t> </a:t>
            </a:r>
            <a:r>
              <a:rPr lang="es-MX" sz="2600" dirty="0" err="1"/>
              <a:t>topic</a:t>
            </a:r>
            <a:r>
              <a:rPr lang="es-MX" sz="2600" dirty="0"/>
              <a:t> of Cultural </a:t>
            </a:r>
            <a:r>
              <a:rPr lang="es-MX" sz="2600" dirty="0" err="1"/>
              <a:t>Tourism</a:t>
            </a:r>
            <a:r>
              <a:rPr lang="es-MX" sz="2600" dirty="0"/>
              <a:t>, </a:t>
            </a:r>
            <a:r>
              <a:rPr lang="es-MX" sz="2600" dirty="0" err="1"/>
              <a:t>we</a:t>
            </a:r>
            <a:r>
              <a:rPr lang="es-MX" sz="2600" dirty="0"/>
              <a:t> can </a:t>
            </a:r>
            <a:r>
              <a:rPr lang="es-MX" sz="2600" dirty="0" err="1"/>
              <a:t>not</a:t>
            </a:r>
            <a:r>
              <a:rPr lang="es-MX" sz="2600" dirty="0"/>
              <a:t> </a:t>
            </a:r>
            <a:r>
              <a:rPr lang="es-MX" sz="2600" dirty="0" err="1"/>
              <a:t>overlook</a:t>
            </a:r>
            <a:r>
              <a:rPr lang="es-MX" sz="2600" dirty="0"/>
              <a:t> </a:t>
            </a:r>
            <a:r>
              <a:rPr lang="es-MX" sz="2600" dirty="0" err="1"/>
              <a:t>its</a:t>
            </a:r>
            <a:r>
              <a:rPr lang="es-MX" sz="2600" dirty="0"/>
              <a:t> </a:t>
            </a:r>
            <a:r>
              <a:rPr lang="es-MX" sz="2600" dirty="0" err="1"/>
              <a:t>importance</a:t>
            </a:r>
            <a:r>
              <a:rPr lang="es-MX" sz="2600" dirty="0"/>
              <a:t> in </a:t>
            </a:r>
            <a:r>
              <a:rPr lang="es-MX" sz="2600" dirty="0" err="1"/>
              <a:t>our</a:t>
            </a:r>
            <a:r>
              <a:rPr lang="es-MX" sz="2600" dirty="0"/>
              <a:t> country, </a:t>
            </a:r>
            <a:r>
              <a:rPr lang="es-MX" sz="2600" dirty="0" err="1"/>
              <a:t>since</a:t>
            </a:r>
            <a:r>
              <a:rPr lang="es-MX" sz="2600" dirty="0"/>
              <a:t> </a:t>
            </a:r>
            <a:r>
              <a:rPr lang="es-MX" sz="2600" dirty="0" err="1"/>
              <a:t>many</a:t>
            </a:r>
            <a:r>
              <a:rPr lang="es-MX" sz="2600" dirty="0"/>
              <a:t> of </a:t>
            </a:r>
            <a:r>
              <a:rPr lang="es-MX" sz="2600" dirty="0" err="1"/>
              <a:t>its</a:t>
            </a:r>
            <a:r>
              <a:rPr lang="es-MX" sz="2600" dirty="0"/>
              <a:t> </a:t>
            </a:r>
            <a:r>
              <a:rPr lang="es-MX" sz="2600" dirty="0" err="1"/>
              <a:t>attractions</a:t>
            </a:r>
            <a:r>
              <a:rPr lang="es-MX" sz="2600" dirty="0"/>
              <a:t> are </a:t>
            </a:r>
            <a:r>
              <a:rPr lang="es-MX" sz="2600" dirty="0" err="1"/>
              <a:t>ruins</a:t>
            </a:r>
            <a:r>
              <a:rPr lang="es-MX" sz="2600" dirty="0"/>
              <a:t> </a:t>
            </a:r>
            <a:r>
              <a:rPr lang="es-MX" sz="2600" dirty="0" err="1"/>
              <a:t>or</a:t>
            </a:r>
            <a:r>
              <a:rPr lang="es-MX" sz="2600" dirty="0"/>
              <a:t> </a:t>
            </a:r>
            <a:r>
              <a:rPr lang="es-MX" sz="2600" dirty="0" err="1"/>
              <a:t>archaeological</a:t>
            </a:r>
            <a:r>
              <a:rPr lang="es-MX" sz="2600" dirty="0"/>
              <a:t> </a:t>
            </a:r>
            <a:r>
              <a:rPr lang="es-MX" sz="2600" dirty="0" err="1"/>
              <a:t>zones</a:t>
            </a:r>
            <a:r>
              <a:rPr lang="es-MX" sz="2600" dirty="0"/>
              <a:t>, cultural, </a:t>
            </a:r>
            <a:r>
              <a:rPr lang="es-MX" sz="2600" dirty="0" err="1"/>
              <a:t>artistic</a:t>
            </a:r>
            <a:r>
              <a:rPr lang="es-MX" sz="2600" dirty="0"/>
              <a:t> and </a:t>
            </a:r>
            <a:r>
              <a:rPr lang="es-MX" sz="2600" dirty="0" err="1"/>
              <a:t>gastronomic</a:t>
            </a:r>
            <a:r>
              <a:rPr lang="es-MX" sz="2600" dirty="0"/>
              <a:t> </a:t>
            </a:r>
            <a:r>
              <a:rPr lang="es-MX" sz="2600" dirty="0" err="1"/>
              <a:t>expressions</a:t>
            </a:r>
            <a:r>
              <a:rPr lang="es-MX" sz="2600" dirty="0"/>
              <a:t> </a:t>
            </a:r>
            <a:r>
              <a:rPr lang="es-MX" sz="2600" dirty="0" err="1"/>
              <a:t>that</a:t>
            </a:r>
            <a:r>
              <a:rPr lang="es-MX" sz="2600" dirty="0"/>
              <a:t> </a:t>
            </a:r>
            <a:r>
              <a:rPr lang="es-MX" sz="2600" dirty="0" err="1"/>
              <a:t>reflect</a:t>
            </a:r>
            <a:r>
              <a:rPr lang="es-MX" sz="2600" dirty="0"/>
              <a:t> </a:t>
            </a:r>
            <a:r>
              <a:rPr lang="es-MX" sz="2600" dirty="0" err="1"/>
              <a:t>the</a:t>
            </a:r>
            <a:r>
              <a:rPr lang="es-MX" sz="2600" dirty="0"/>
              <a:t> </a:t>
            </a:r>
            <a:r>
              <a:rPr lang="es-MX" sz="2600" dirty="0" err="1"/>
              <a:t>identity</a:t>
            </a:r>
            <a:r>
              <a:rPr lang="es-MX" sz="2600" dirty="0"/>
              <a:t> of a </a:t>
            </a:r>
            <a:r>
              <a:rPr lang="es-MX" sz="2600" dirty="0" err="1" smtClean="0"/>
              <a:t>people</a:t>
            </a:r>
            <a:r>
              <a:rPr lang="es-MX" sz="2600" dirty="0" smtClean="0"/>
              <a:t>.</a:t>
            </a:r>
          </a:p>
          <a:p>
            <a:pPr algn="just">
              <a:lnSpc>
                <a:spcPct val="90000"/>
              </a:lnSpc>
              <a:buNone/>
            </a:pPr>
            <a:endParaRPr lang="es-MX" sz="2600" dirty="0" smtClean="0"/>
          </a:p>
          <a:p>
            <a:pPr marL="0" indent="0" algn="just">
              <a:lnSpc>
                <a:spcPct val="90000"/>
              </a:lnSpc>
              <a:buNone/>
            </a:pPr>
            <a:r>
              <a:rPr lang="es-MX" sz="2600" dirty="0" err="1" smtClean="0"/>
              <a:t>That</a:t>
            </a:r>
            <a:r>
              <a:rPr lang="es-MX" sz="2600" dirty="0" smtClean="0"/>
              <a:t> </a:t>
            </a:r>
            <a:r>
              <a:rPr lang="es-MX" sz="2600" dirty="0" err="1"/>
              <a:t>is</a:t>
            </a:r>
            <a:r>
              <a:rPr lang="es-MX" sz="2600" dirty="0"/>
              <a:t> </a:t>
            </a:r>
            <a:r>
              <a:rPr lang="es-MX" sz="2600" dirty="0" err="1"/>
              <a:t>why</a:t>
            </a:r>
            <a:r>
              <a:rPr lang="es-MX" sz="2600" dirty="0"/>
              <a:t> </a:t>
            </a:r>
            <a:r>
              <a:rPr lang="es-MX" sz="2600" dirty="0" err="1"/>
              <a:t>it</a:t>
            </a:r>
            <a:r>
              <a:rPr lang="es-MX" sz="2600" dirty="0"/>
              <a:t> </a:t>
            </a:r>
            <a:r>
              <a:rPr lang="es-MX" sz="2600" dirty="0" err="1"/>
              <a:t>is</a:t>
            </a:r>
            <a:r>
              <a:rPr lang="es-MX" sz="2600" dirty="0"/>
              <a:t> </a:t>
            </a:r>
            <a:r>
              <a:rPr lang="es-MX" sz="2600" dirty="0" err="1"/>
              <a:t>necessary</a:t>
            </a:r>
            <a:r>
              <a:rPr lang="es-MX" sz="2600" dirty="0"/>
              <a:t> to determine </a:t>
            </a:r>
            <a:r>
              <a:rPr lang="es-MX" sz="2600" dirty="0" err="1"/>
              <a:t>the</a:t>
            </a:r>
            <a:r>
              <a:rPr lang="es-MX" sz="2600" dirty="0"/>
              <a:t> concept of culture and </a:t>
            </a:r>
            <a:r>
              <a:rPr lang="es-MX" sz="2600" dirty="0" err="1"/>
              <a:t>how</a:t>
            </a:r>
            <a:r>
              <a:rPr lang="es-MX" sz="2600" dirty="0"/>
              <a:t> </a:t>
            </a:r>
            <a:r>
              <a:rPr lang="es-MX" sz="2600" dirty="0" err="1"/>
              <a:t>it</a:t>
            </a:r>
            <a:r>
              <a:rPr lang="es-MX" sz="2600" dirty="0"/>
              <a:t> relates to </a:t>
            </a:r>
            <a:r>
              <a:rPr lang="es-MX" sz="2600" dirty="0" err="1"/>
              <a:t>tourism</a:t>
            </a:r>
            <a:endParaRPr lang="fr-FR" sz="26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fr-FR" sz="13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r>
              <a:rPr lang="fr-FR" sz="13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Keywords</a:t>
            </a:r>
            <a:r>
              <a:rPr lang="fr-FR" sz="13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</a:t>
            </a:r>
            <a:r>
              <a:rPr lang="fr-FR" sz="1400" dirty="0">
                <a:latin typeface="Arial" pitchFamily="34" charset="0"/>
                <a:cs typeface="Arial" pitchFamily="34" charset="0"/>
              </a:rPr>
              <a:t>  </a:t>
            </a:r>
            <a:r>
              <a:rPr lang="fr-FR" sz="1300" dirty="0">
                <a:latin typeface="Arial" pitchFamily="34" charset="0"/>
                <a:cs typeface="Arial" pitchFamily="34" charset="0"/>
              </a:rPr>
              <a:t>(Palabras clave en </a:t>
            </a:r>
            <a:r>
              <a:rPr lang="fr-FR" sz="1300" dirty="0" err="1">
                <a:latin typeface="Arial" pitchFamily="34" charset="0"/>
                <a:cs typeface="Arial" pitchFamily="34" charset="0"/>
              </a:rPr>
              <a:t>inglés</a:t>
            </a:r>
            <a:r>
              <a:rPr lang="fr-FR" sz="1300" dirty="0" smtClean="0">
                <a:latin typeface="Arial" pitchFamily="34" charset="0"/>
                <a:cs typeface="Arial" pitchFamily="34" charset="0"/>
              </a:rPr>
              <a:t>):</a:t>
            </a:r>
            <a:r>
              <a:rPr lang="fr-FR" sz="1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s-MX" sz="2600" dirty="0"/>
              <a:t>Culture, </a:t>
            </a:r>
            <a:r>
              <a:rPr lang="es-MX" sz="2600" dirty="0" err="1"/>
              <a:t>Tourism</a:t>
            </a:r>
            <a:r>
              <a:rPr lang="es-MX" sz="2600" dirty="0"/>
              <a:t>, </a:t>
            </a:r>
            <a:r>
              <a:rPr lang="es-MX" sz="2600" dirty="0" err="1"/>
              <a:t>Expressions</a:t>
            </a:r>
            <a:endParaRPr lang="es-MX" sz="2600" dirty="0"/>
          </a:p>
        </p:txBody>
      </p:sp>
    </p:spTree>
    <p:extLst>
      <p:ext uri="{BB962C8B-B14F-4D97-AF65-F5344CB8AC3E}">
        <p14:creationId xmlns:p14="http://schemas.microsoft.com/office/powerpoint/2010/main" xmlns="" val="1839356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23728" y="620688"/>
            <a:ext cx="5543560" cy="868346"/>
          </a:xfrm>
          <a:solidFill>
            <a:srgbClr val="FFFF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s-ES" b="1" dirty="0" smtClean="0"/>
              <a:t>Concepto de Cultura</a:t>
            </a:r>
            <a:endParaRPr lang="es-MX" b="1" dirty="0"/>
          </a:p>
        </p:txBody>
      </p:sp>
      <p:pic>
        <p:nvPicPr>
          <p:cNvPr id="3" name="2 Imagen" descr="aa.jpg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195736" y="1772816"/>
            <a:ext cx="5598955" cy="4413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31337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95935" y="497761"/>
            <a:ext cx="4614675" cy="796908"/>
          </a:xfr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s-ES" dirty="0" smtClean="0"/>
              <a:t>Expresiones culturales:</a:t>
            </a:r>
            <a:endParaRPr lang="es-MX" dirty="0"/>
          </a:p>
        </p:txBody>
      </p:sp>
      <p:pic>
        <p:nvPicPr>
          <p:cNvPr id="8" name="Imagen 7" descr="http://openphoto.net/thumbs2/volumes/TALUDA/20080509/openphotonet_World%20globe2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428736"/>
            <a:ext cx="2088232" cy="1712231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Imagen 8" descr="http://openphoto.net/thumbs2/volumes/bukovec/20100126/openphotonet_Fotki-(12)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88224" y="1428736"/>
            <a:ext cx="2145936" cy="1921077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Imagen 9" descr="http://openphoto.net/thumbs2/volumes/osmu/20060106/openphotonet_DSC02052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07904" y="2348880"/>
            <a:ext cx="2664296" cy="2232248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Imagen 10" descr="http://openphoto.net/thumbs2/volumes/miro/20101103/openphotonet_PA318947_resize.JP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88224" y="3717032"/>
            <a:ext cx="2129376" cy="2721662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Imagen 11" descr="http://openphoto.net/thumbs2/volumes/mariolobo/20080514/openphotonet_Cia116.jpg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03648" y="4149080"/>
            <a:ext cx="2232248" cy="213566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3305239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9647" y="836712"/>
            <a:ext cx="5472122" cy="725470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s-ES" dirty="0" smtClean="0"/>
              <a:t>Turismo - cultura</a:t>
            </a:r>
            <a:endParaRPr lang="es-MX" dirty="0"/>
          </a:p>
        </p:txBody>
      </p:sp>
      <p:sp>
        <p:nvSpPr>
          <p:cNvPr id="5" name="4 CuadroTexto"/>
          <p:cNvSpPr txBox="1"/>
          <p:nvPr/>
        </p:nvSpPr>
        <p:spPr>
          <a:xfrm>
            <a:off x="2118949" y="5460198"/>
            <a:ext cx="19929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Turistas y visitantes</a:t>
            </a:r>
            <a:endParaRPr lang="es-MX" dirty="0"/>
          </a:p>
        </p:txBody>
      </p:sp>
      <p:sp>
        <p:nvSpPr>
          <p:cNvPr id="6" name="5 CuadroTexto"/>
          <p:cNvSpPr txBox="1"/>
          <p:nvPr/>
        </p:nvSpPr>
        <p:spPr>
          <a:xfrm>
            <a:off x="5903596" y="5157192"/>
            <a:ext cx="15166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/>
              <a:t>sociedad</a:t>
            </a:r>
            <a:endParaRPr lang="es-MX" dirty="0"/>
          </a:p>
        </p:txBody>
      </p:sp>
      <p:pic>
        <p:nvPicPr>
          <p:cNvPr id="9" name="Imagen 8" descr="http://openphoto.net/thumbs2/volumes/mike/20150527/openphotonet_P1000674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01077" y="2015078"/>
            <a:ext cx="2428727" cy="3361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Imagen 9" descr="http://openphoto.net/thumbs2/volumes/julio/20070401/openphotonet_l30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64088" y="2996952"/>
            <a:ext cx="2595708" cy="21602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4094609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860032" y="859583"/>
            <a:ext cx="3795192" cy="654032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s-ES" dirty="0" smtClean="0">
                <a:solidFill>
                  <a:schemeClr val="bg1"/>
                </a:solidFill>
              </a:rPr>
              <a:t>Comidas y bebidas</a:t>
            </a:r>
            <a:endParaRPr lang="es-MX" dirty="0">
              <a:solidFill>
                <a:schemeClr val="bg1"/>
              </a:solidFill>
            </a:endParaRPr>
          </a:p>
        </p:txBody>
      </p:sp>
      <p:sp>
        <p:nvSpPr>
          <p:cNvPr id="9" name="8 Flecha derecha"/>
          <p:cNvSpPr/>
          <p:nvPr/>
        </p:nvSpPr>
        <p:spPr>
          <a:xfrm>
            <a:off x="3643306" y="2071678"/>
            <a:ext cx="1764226" cy="484632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10" name="Imagen 9" descr="http://openphoto.net/thumbs2/volumes/mike/20091026/openphotonet_IMG_6635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78262" y="2966402"/>
            <a:ext cx="1529270" cy="147071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Imagen 10" descr="http://openphoto.net/thumbs2/volumes/TALUDA/20080508/openphotonet_prickly%20pear%20fruit1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10933" y="1634113"/>
            <a:ext cx="2026843" cy="1844393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Imagen 11" descr="http://openphoto.net/thumbs2/volumes/miro/20160930/openphotonet_DSC_0944_resize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56581" y="2019975"/>
            <a:ext cx="2304256" cy="1722104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Imagen 12" descr="http://openphoto.net/thumbs2/volumes/mike/20090422/openphotonet_IMG_4755.JP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25634" y="4293096"/>
            <a:ext cx="2635203" cy="195967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Imagen 13" descr="http://openphoto.net/thumbs2/volumes/pixelperfectstock/20050913/openphotonet_Food_007.jpg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10933" y="4077072"/>
            <a:ext cx="2132373" cy="195751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3031521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91680" y="548680"/>
            <a:ext cx="6995120" cy="1143000"/>
          </a:xfrm>
        </p:spPr>
        <p:txBody>
          <a:bodyPr/>
          <a:lstStyle/>
          <a:p>
            <a:r>
              <a:rPr lang="es-ES" dirty="0" smtClean="0"/>
              <a:t>Bibliografía</a:t>
            </a:r>
            <a:endParaRPr lang="es-MX" dirty="0"/>
          </a:p>
        </p:txBody>
      </p:sp>
      <p:sp>
        <p:nvSpPr>
          <p:cNvPr id="3" name="2 CuadroTexto"/>
          <p:cNvSpPr txBox="1"/>
          <p:nvPr/>
        </p:nvSpPr>
        <p:spPr>
          <a:xfrm>
            <a:off x="1763688" y="1844824"/>
            <a:ext cx="628654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 smtClean="0"/>
              <a:t>Turismo No Convencional</a:t>
            </a:r>
          </a:p>
          <a:p>
            <a:r>
              <a:rPr lang="es-MX" dirty="0" smtClean="0"/>
              <a:t>      Impactos socioculturales</a:t>
            </a:r>
          </a:p>
          <a:p>
            <a:r>
              <a:rPr lang="es-MX" dirty="0" smtClean="0"/>
              <a:t>      Juan Carlos </a:t>
            </a:r>
            <a:r>
              <a:rPr lang="es-MX" dirty="0" err="1" smtClean="0"/>
              <a:t>Monterrubio</a:t>
            </a:r>
            <a:r>
              <a:rPr lang="es-MX" dirty="0" smtClean="0"/>
              <a:t> Cordero</a:t>
            </a:r>
          </a:p>
          <a:p>
            <a:r>
              <a:rPr lang="es-MX" dirty="0" smtClean="0"/>
              <a:t>      Trillas, 2013</a:t>
            </a:r>
          </a:p>
          <a:p>
            <a:r>
              <a:rPr lang="es-MX" dirty="0" smtClean="0"/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 smtClean="0"/>
              <a:t>Turismo Cultural en México</a:t>
            </a:r>
          </a:p>
          <a:p>
            <a:r>
              <a:rPr lang="es-MX" dirty="0" smtClean="0"/>
              <a:t>      Rosa Mayra Ávila </a:t>
            </a:r>
            <a:r>
              <a:rPr lang="es-MX" dirty="0" err="1" smtClean="0"/>
              <a:t>Aldapa</a:t>
            </a:r>
            <a:endParaRPr lang="es-MX" dirty="0" smtClean="0"/>
          </a:p>
          <a:p>
            <a:r>
              <a:rPr lang="es-MX" dirty="0" smtClean="0"/>
              <a:t>      Trillas, 2014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Carta Internacional sobre Turismo Cultural</a:t>
            </a:r>
          </a:p>
          <a:p>
            <a:r>
              <a:rPr lang="es-ES" dirty="0"/>
              <a:t> </a:t>
            </a:r>
            <a:r>
              <a:rPr lang="es-ES" dirty="0" smtClean="0"/>
              <a:t>    </a:t>
            </a:r>
            <a:r>
              <a:rPr lang="es-ES" dirty="0" err="1" smtClean="0"/>
              <a:t>www.isicomos.org</a:t>
            </a:r>
            <a:r>
              <a:rPr lang="es-ES" dirty="0" smtClean="0"/>
              <a:t>. </a:t>
            </a:r>
          </a:p>
          <a:p>
            <a:endParaRPr lang="es-ES" dirty="0" smtClean="0"/>
          </a:p>
          <a:p>
            <a:r>
              <a:rPr lang="es-ES" dirty="0" smtClean="0"/>
              <a:t>     Organización Mundial del Turismo (OMT)</a:t>
            </a:r>
          </a:p>
          <a:p>
            <a:r>
              <a:rPr lang="es-ES" dirty="0" smtClean="0"/>
              <a:t>     </a:t>
            </a:r>
            <a:r>
              <a:rPr lang="es-ES" dirty="0" err="1" smtClean="0"/>
              <a:t>www.world-tourism.org</a:t>
            </a:r>
            <a:r>
              <a:rPr lang="es-ES" dirty="0" smtClean="0"/>
              <a:t>.</a:t>
            </a:r>
            <a:endParaRPr lang="es-MX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MX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910681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586</TotalTime>
  <Words>156</Words>
  <Application>Microsoft Office PowerPoint</Application>
  <PresentationFormat>Presentación en pantalla (4:3)</PresentationFormat>
  <Paragraphs>40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Tema de Office</vt:lpstr>
      <vt:lpstr>UNIVERSIDAD AUTÓNOMA DEL ESTADO DE HIDALGO</vt:lpstr>
      <vt:lpstr>Diapositiva 2</vt:lpstr>
      <vt:lpstr>Tema: Dimensión Cultural</vt:lpstr>
      <vt:lpstr>Concepto de Cultura</vt:lpstr>
      <vt:lpstr>Expresiones culturales:</vt:lpstr>
      <vt:lpstr>Turismo - cultura</vt:lpstr>
      <vt:lpstr>Comidas y bebidas</vt:lpstr>
      <vt:lpstr>Bibliografía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uaeh</dc:creator>
  <cp:lastModifiedBy>End_user</cp:lastModifiedBy>
  <cp:revision>58</cp:revision>
  <dcterms:created xsi:type="dcterms:W3CDTF">2014-12-12T16:57:31Z</dcterms:created>
  <dcterms:modified xsi:type="dcterms:W3CDTF">2017-05-08T16:37:18Z</dcterms:modified>
</cp:coreProperties>
</file>