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63" r:id="rId5"/>
    <p:sldId id="264" r:id="rId6"/>
    <p:sldId id="265" r:id="rId7"/>
    <p:sldId id="266" r:id="rId8"/>
    <p:sldId id="268" r:id="rId9"/>
    <p:sldId id="269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bibliotecadigital.univalle.edu.co/bitstream/10893/9246/1/0534133-P-ME-2016-1.pdf" TargetMode="External"/><Relationship Id="rId2" Type="http://schemas.openxmlformats.org/officeDocument/2006/relationships/hyperlink" Target="http://biblioteca2.ucab.edu.ve/anexos/biblioteca/marc/texto/AAQ1275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>
          <a:xfrm>
            <a:off x="1331640" y="1196752"/>
            <a:ext cx="7355160" cy="4525963"/>
          </a:xfrm>
        </p:spPr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Turismo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Vacante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Profesor(a):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dirty="0" err="1" smtClean="0">
                <a:latin typeface="Arial" pitchFamily="34" charset="0"/>
                <a:cs typeface="Arial" pitchFamily="34" charset="0"/>
              </a:rPr>
              <a:t>Noemi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Vega Lugo, Ernesto R. Ahumada López, </a:t>
            </a:r>
            <a:r>
              <a:rPr lang="es-MX" dirty="0">
                <a:latin typeface="Arial" pitchFamily="34" charset="0"/>
                <a:cs typeface="Arial" pitchFamily="34" charset="0"/>
              </a:rPr>
              <a:t>Olga Gabriela Isabel de la Concepción </a:t>
            </a:r>
            <a:r>
              <a:rPr lang="es-MX">
                <a:latin typeface="Arial" pitchFamily="34" charset="0"/>
                <a:cs typeface="Arial" pitchFamily="34" charset="0"/>
              </a:rPr>
              <a:t>Aceves </a:t>
            </a:r>
            <a:r>
              <a:rPr lang="es-MX" smtClean="0">
                <a:latin typeface="Arial" pitchFamily="34" charset="0"/>
                <a:cs typeface="Arial" pitchFamily="34" charset="0"/>
              </a:rPr>
              <a:t>Chavolla</a:t>
            </a:r>
          </a:p>
          <a:p>
            <a:pPr marL="457200" lvl="1" indent="0">
              <a:buNone/>
            </a:pPr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Enero-Junio 2017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9803" y="645840"/>
            <a:ext cx="6995120" cy="910952"/>
          </a:xfrm>
        </p:spPr>
        <p:txBody>
          <a:bodyPr/>
          <a:lstStyle/>
          <a:p>
            <a:r>
              <a:rPr lang="fr-FR" b="1" u="sng" dirty="0">
                <a:latin typeface="Arial" pitchFamily="34" charset="0"/>
                <a:cs typeface="Arial" pitchFamily="34" charset="0"/>
              </a:rPr>
              <a:t>Tema</a:t>
            </a:r>
            <a:r>
              <a:rPr lang="fr-FR" b="1" u="sng" dirty="0" smtClean="0">
                <a:latin typeface="Arial" pitchFamily="34" charset="0"/>
                <a:cs typeface="Arial" pitchFamily="34" charset="0"/>
              </a:rPr>
              <a:t>: Vacante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679802" y="1788841"/>
            <a:ext cx="6852637" cy="4304455"/>
          </a:xfrm>
        </p:spPr>
        <p:txBody>
          <a:bodyPr>
            <a:normAutofit fontScale="85000" lnSpcReduction="1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  <a:p>
            <a:pPr>
              <a:lnSpc>
                <a:spcPct val="90000"/>
              </a:lnSpc>
              <a:buNone/>
            </a:pPr>
            <a:r>
              <a:rPr lang="fr-FR" sz="1400" dirty="0">
                <a:latin typeface="Arial" pitchFamily="34" charset="0"/>
                <a:cs typeface="Arial" pitchFamily="34" charset="0"/>
              </a:rPr>
              <a:t>(Resumen en </a:t>
            </a:r>
            <a:r>
              <a:rPr lang="fr-FR" sz="1400" dirty="0" err="1">
                <a:latin typeface="Arial" pitchFamily="34" charset="0"/>
                <a:cs typeface="Arial" pitchFamily="34" charset="0"/>
              </a:rPr>
              <a:t>inglés</a:t>
            </a:r>
            <a:r>
              <a:rPr lang="fr-FR" sz="1400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92075" indent="-92075" algn="just">
              <a:lnSpc>
                <a:spcPct val="170000"/>
              </a:lnSpc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In </a:t>
            </a:r>
            <a:r>
              <a:rPr lang="fr-FR" sz="2600" dirty="0" err="1" smtClean="0">
                <a:latin typeface="Arial" pitchFamily="34" charset="0"/>
                <a:cs typeface="Arial" pitchFamily="34" charset="0"/>
              </a:rPr>
              <a:t>Order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  to </a:t>
            </a:r>
            <a:r>
              <a:rPr lang="fr-FR" sz="2600" dirty="0" err="1" smtClean="0">
                <a:latin typeface="Arial" pitchFamily="34" charset="0"/>
                <a:cs typeface="Arial" pitchFamily="34" charset="0"/>
              </a:rPr>
              <a:t>start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fr-FR" sz="2600" dirty="0" err="1" smtClean="0">
                <a:latin typeface="Arial" pitchFamily="34" charset="0"/>
                <a:cs typeface="Arial" pitchFamily="34" charset="0"/>
              </a:rPr>
              <a:t>Recruitment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fr-FR" sz="2600" dirty="0" err="1" smtClean="0">
                <a:latin typeface="Arial" pitchFamily="34" charset="0"/>
                <a:cs typeface="Arial" pitchFamily="34" charset="0"/>
              </a:rPr>
              <a:t>Selection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 smtClean="0">
                <a:latin typeface="Arial" pitchFamily="34" charset="0"/>
                <a:cs typeface="Arial" pitchFamily="34" charset="0"/>
              </a:rPr>
              <a:t>process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 smtClean="0">
                <a:latin typeface="Arial" pitchFamily="34" charset="0"/>
                <a:cs typeface="Arial" pitchFamily="34" charset="0"/>
              </a:rPr>
              <a:t>it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 smtClean="0">
                <a:latin typeface="Arial" pitchFamily="34" charset="0"/>
                <a:cs typeface="Arial" pitchFamily="34" charset="0"/>
              </a:rPr>
              <a:t>necessary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 smtClean="0">
                <a:latin typeface="Arial" pitchFamily="34" charset="0"/>
                <a:cs typeface="Arial" pitchFamily="34" charset="0"/>
              </a:rPr>
              <a:t>that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 smtClean="0">
                <a:latin typeface="Arial" pitchFamily="34" charset="0"/>
                <a:cs typeface="Arial" pitchFamily="34" charset="0"/>
              </a:rPr>
              <a:t>there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 an </a:t>
            </a:r>
            <a:r>
              <a:rPr lang="fr-FR" sz="2600" dirty="0" err="1" smtClean="0">
                <a:latin typeface="Arial" pitchFamily="34" charset="0"/>
                <a:cs typeface="Arial" pitchFamily="34" charset="0"/>
              </a:rPr>
              <a:t>empty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 smtClean="0">
                <a:latin typeface="Arial" pitchFamily="34" charset="0"/>
                <a:cs typeface="Arial" pitchFamily="34" charset="0"/>
              </a:rPr>
              <a:t>space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, in </a:t>
            </a:r>
            <a:r>
              <a:rPr lang="fr-FR" sz="2600" dirty="0" err="1" smtClean="0">
                <a:latin typeface="Arial" pitchFamily="34" charset="0"/>
                <a:cs typeface="Arial" pitchFamily="34" charset="0"/>
              </a:rPr>
              <a:t>this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 smtClean="0">
                <a:latin typeface="Arial" pitchFamily="34" charset="0"/>
                <a:cs typeface="Arial" pitchFamily="34" charset="0"/>
              </a:rPr>
              <a:t>subject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 smtClean="0">
                <a:latin typeface="Arial" pitchFamily="34" charset="0"/>
                <a:cs typeface="Arial" pitchFamily="34" charset="0"/>
              </a:rPr>
              <a:t>will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 know the concept of </a:t>
            </a:r>
            <a:r>
              <a:rPr lang="fr-FR" sz="2600" dirty="0" err="1" smtClean="0">
                <a:latin typeface="Arial" pitchFamily="34" charset="0"/>
                <a:cs typeface="Arial" pitchFamily="34" charset="0"/>
              </a:rPr>
              <a:t>vacancy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fr-FR" sz="2600" dirty="0" err="1" smtClean="0">
                <a:latin typeface="Arial" pitchFamily="34" charset="0"/>
                <a:cs typeface="Arial" pitchFamily="34" charset="0"/>
              </a:rPr>
              <a:t>what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 area the types of </a:t>
            </a:r>
            <a:r>
              <a:rPr lang="fr-FR" sz="2600" dirty="0" err="1" smtClean="0">
                <a:latin typeface="Arial" pitchFamily="34" charset="0"/>
                <a:cs typeface="Arial" pitchFamily="34" charset="0"/>
              </a:rPr>
              <a:t>vacancies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 smtClean="0">
                <a:latin typeface="Arial" pitchFamily="34" charset="0"/>
                <a:cs typeface="Arial" pitchFamily="34" charset="0"/>
              </a:rPr>
              <a:t>that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 smtClean="0">
                <a:latin typeface="Arial" pitchFamily="34" charset="0"/>
                <a:cs typeface="Arial" pitchFamily="34" charset="0"/>
              </a:rPr>
              <a:t>can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 smtClean="0">
                <a:latin typeface="Arial" pitchFamily="34" charset="0"/>
                <a:cs typeface="Arial" pitchFamily="34" charset="0"/>
              </a:rPr>
              <a:t>find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lnSpc>
                <a:spcPct val="90000"/>
              </a:lnSpc>
              <a:buNone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fr-FR" sz="13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sz="13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r>
              <a:rPr lang="fr-FR" sz="1400" dirty="0">
                <a:latin typeface="Arial" pitchFamily="34" charset="0"/>
                <a:cs typeface="Arial" pitchFamily="34" charset="0"/>
              </a:rPr>
              <a:t>  </a:t>
            </a:r>
            <a:r>
              <a:rPr lang="fr-FR" sz="1300" dirty="0">
                <a:latin typeface="Arial" pitchFamily="34" charset="0"/>
                <a:cs typeface="Arial" pitchFamily="34" charset="0"/>
              </a:rPr>
              <a:t>(Palabras clave en </a:t>
            </a:r>
            <a:r>
              <a:rPr lang="fr-FR" sz="1300" dirty="0" err="1">
                <a:latin typeface="Arial" pitchFamily="34" charset="0"/>
                <a:cs typeface="Arial" pitchFamily="34" charset="0"/>
              </a:rPr>
              <a:t>inglés</a:t>
            </a:r>
            <a:r>
              <a:rPr lang="fr-FR" sz="1300" dirty="0">
                <a:latin typeface="Arial" pitchFamily="34" charset="0"/>
                <a:cs typeface="Arial" pitchFamily="34" charset="0"/>
              </a:rPr>
              <a:t>):</a:t>
            </a:r>
            <a:r>
              <a:rPr lang="fr-FR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Recruitment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, </a:t>
            </a:r>
            <a:r>
              <a:rPr lang="fr-FR" sz="2600" dirty="0" err="1">
                <a:latin typeface="Arial" pitchFamily="34" charset="0"/>
                <a:cs typeface="Arial" pitchFamily="34" charset="0"/>
              </a:rPr>
              <a:t>Selection,Vacancy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.</a:t>
            </a:r>
            <a:endParaRPr lang="es-MX" sz="2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56923" y="1106576"/>
            <a:ext cx="2592288" cy="1296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4400" dirty="0" smtClean="0"/>
              <a:t>Vacante </a:t>
            </a:r>
            <a:endParaRPr lang="es-MX" sz="4400" dirty="0"/>
          </a:p>
        </p:txBody>
      </p:sp>
      <p:sp>
        <p:nvSpPr>
          <p:cNvPr id="4" name="Flecha abajo 3"/>
          <p:cNvSpPr/>
          <p:nvPr/>
        </p:nvSpPr>
        <p:spPr>
          <a:xfrm rot="20019251">
            <a:off x="3239563" y="1819610"/>
            <a:ext cx="1296144" cy="2357683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CuadroTexto 4"/>
          <p:cNvSpPr txBox="1"/>
          <p:nvPr/>
        </p:nvSpPr>
        <p:spPr>
          <a:xfrm rot="19947066">
            <a:off x="3719894" y="1796430"/>
            <a:ext cx="3132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Concepto </a:t>
            </a:r>
            <a:endParaRPr lang="es-MX" dirty="0"/>
          </a:p>
        </p:txBody>
      </p:sp>
      <p:sp>
        <p:nvSpPr>
          <p:cNvPr id="6" name="2 CuadroTexto"/>
          <p:cNvSpPr txBox="1"/>
          <p:nvPr/>
        </p:nvSpPr>
        <p:spPr>
          <a:xfrm>
            <a:off x="1135142" y="2966124"/>
            <a:ext cx="217200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Espacio desocupado o disponible para ocupar en una empresa</a:t>
            </a:r>
            <a:endParaRPr lang="es-ES" dirty="0" smtClean="0"/>
          </a:p>
          <a:p>
            <a:endParaRPr lang="es-MX" dirty="0"/>
          </a:p>
        </p:txBody>
      </p:sp>
      <p:sp>
        <p:nvSpPr>
          <p:cNvPr id="2" name="Rectángulo 1"/>
          <p:cNvSpPr/>
          <p:nvPr/>
        </p:nvSpPr>
        <p:spPr>
          <a:xfrm>
            <a:off x="4969337" y="1016571"/>
            <a:ext cx="3707119" cy="1574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dirty="0" smtClean="0"/>
              <a:t>“</a:t>
            </a:r>
            <a:r>
              <a:rPr lang="es-MX" dirty="0"/>
              <a:t>la magnitud de ofertas d trabajo que no han podido cubrir empresas activas y cuyas condiciones y requerimientos de encuentran vigentes y plenamente enunciados”</a:t>
            </a:r>
          </a:p>
        </p:txBody>
      </p:sp>
      <p:sp>
        <p:nvSpPr>
          <p:cNvPr id="7" name="Rectángulo 6"/>
          <p:cNvSpPr/>
          <p:nvPr/>
        </p:nvSpPr>
        <p:spPr>
          <a:xfrm>
            <a:off x="1691680" y="4905860"/>
            <a:ext cx="3816802" cy="127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 </a:t>
            </a: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oportunidad para que una persona pueda cubrir una convocatoria abierta realizada por una empresa.  </a:t>
            </a:r>
            <a:endParaRPr lang="es-MX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5278197" y="3696125"/>
            <a:ext cx="32382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 smtClean="0">
                <a:solidFill>
                  <a:srgbClr val="444444"/>
                </a:solidFill>
                <a:latin typeface="Helvetica" panose="020B0604020202020204" pitchFamily="34" charset="0"/>
                <a:ea typeface="Calibri" panose="020F0502020204030204" pitchFamily="34" charset="0"/>
              </a:rPr>
              <a:t>Cargo o </a:t>
            </a:r>
            <a:r>
              <a:rPr lang="es-MX" dirty="0">
                <a:solidFill>
                  <a:srgbClr val="444444"/>
                </a:solidFill>
                <a:latin typeface="Helvetica" panose="020B0604020202020204" pitchFamily="34" charset="0"/>
                <a:ea typeface="Calibri" panose="020F0502020204030204" pitchFamily="34" charset="0"/>
              </a:rPr>
              <a:t>empleo </a:t>
            </a:r>
            <a:r>
              <a:rPr lang="es-MX" dirty="0" smtClean="0">
                <a:solidFill>
                  <a:srgbClr val="444444"/>
                </a:solidFill>
                <a:latin typeface="Helvetica" panose="020B0604020202020204" pitchFamily="34" charset="0"/>
                <a:ea typeface="Calibri" panose="020F0502020204030204" pitchFamily="34" charset="0"/>
              </a:rPr>
              <a:t>aún </a:t>
            </a:r>
            <a:r>
              <a:rPr lang="es-MX" dirty="0">
                <a:solidFill>
                  <a:srgbClr val="444444"/>
                </a:solidFill>
                <a:latin typeface="Helvetica" panose="020B0604020202020204" pitchFamily="34" charset="0"/>
                <a:ea typeface="Calibri" panose="020F0502020204030204" pitchFamily="34" charset="0"/>
              </a:rPr>
              <a:t>no provisto o asignado.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73104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 rot="19983920">
            <a:off x="1161319" y="2177027"/>
            <a:ext cx="7355160" cy="691437"/>
          </a:xfrm>
          <a:solidFill>
            <a:srgbClr val="00B0F0"/>
          </a:solidFill>
        </p:spPr>
        <p:txBody>
          <a:bodyPr/>
          <a:lstStyle/>
          <a:p>
            <a:pPr marL="0" indent="0" algn="ctr">
              <a:buNone/>
            </a:pPr>
            <a:r>
              <a:rPr lang="es-MX" dirty="0" smtClean="0"/>
              <a:t>  Las vacantes Pueden ser: </a:t>
            </a:r>
            <a:endParaRPr lang="es-MX" dirty="0"/>
          </a:p>
        </p:txBody>
      </p:sp>
      <p:pic>
        <p:nvPicPr>
          <p:cNvPr id="5" name="Imagen 4" descr="photo copyright Brendan Arthurs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38899" y="2996952"/>
            <a:ext cx="2857500" cy="21412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80246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54984" y="980728"/>
            <a:ext cx="6995120" cy="1296144"/>
          </a:xfrm>
        </p:spPr>
        <p:txBody>
          <a:bodyPr/>
          <a:lstStyle/>
          <a:p>
            <a:r>
              <a:rPr lang="es-MX" b="1" dirty="0">
                <a:solidFill>
                  <a:srgbClr val="C00000"/>
                </a:solidFill>
              </a:rPr>
              <a:t>Temporales o provisionales</a:t>
            </a:r>
            <a:br>
              <a:rPr lang="es-MX" b="1" dirty="0">
                <a:solidFill>
                  <a:srgbClr val="C00000"/>
                </a:solidFill>
              </a:rPr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619672" y="1484784"/>
            <a:ext cx="6984776" cy="4525963"/>
          </a:xfrm>
        </p:spPr>
        <p:txBody>
          <a:bodyPr/>
          <a:lstStyle/>
          <a:p>
            <a:pPr algn="just">
              <a:buFontTx/>
              <a:buNone/>
            </a:pPr>
            <a:endParaRPr lang="es-MX" dirty="0" smtClean="0"/>
          </a:p>
          <a:p>
            <a:pPr algn="just">
              <a:buFontTx/>
              <a:buNone/>
            </a:pPr>
            <a:r>
              <a:rPr lang="es-MX" dirty="0" smtClean="0"/>
              <a:t>Como por ejemplo: </a:t>
            </a:r>
            <a:endParaRPr lang="es-MX" dirty="0"/>
          </a:p>
          <a:p>
            <a:pPr marL="0" indent="0" algn="just">
              <a:buFontTx/>
              <a:buNone/>
            </a:pPr>
            <a:endParaRPr lang="es-MX" dirty="0" smtClean="0"/>
          </a:p>
          <a:p>
            <a:pPr marL="0" indent="0" algn="just">
              <a:buFontTx/>
              <a:buNone/>
            </a:pPr>
            <a:r>
              <a:rPr lang="es-MX" dirty="0" smtClean="0"/>
              <a:t>Licencias</a:t>
            </a:r>
            <a:r>
              <a:rPr lang="es-MX" dirty="0"/>
              <a:t>, promociones, incapacidad temporal, vacaciones, permisos, trabajo extraordinario, comisiones, </a:t>
            </a:r>
            <a:r>
              <a:rPr lang="es-MX" dirty="0" smtClean="0"/>
              <a:t>maternidad, entre otras. 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97403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11660" y="908720"/>
            <a:ext cx="6995120" cy="1143000"/>
          </a:xfrm>
        </p:spPr>
        <p:txBody>
          <a:bodyPr/>
          <a:lstStyle/>
          <a:p>
            <a:r>
              <a:rPr lang="es-MX" b="1" dirty="0">
                <a:solidFill>
                  <a:srgbClr val="C00000"/>
                </a:solidFill>
              </a:rPr>
              <a:t>Definitivas</a:t>
            </a:r>
            <a:endParaRPr lang="es-MX" dirty="0"/>
          </a:p>
        </p:txBody>
      </p:sp>
      <p:sp>
        <p:nvSpPr>
          <p:cNvPr id="4" name="3 Marcador de contenido"/>
          <p:cNvSpPr txBox="1">
            <a:spLocks noGrp="1"/>
          </p:cNvSpPr>
          <p:nvPr>
            <p:ph idx="1"/>
          </p:nvPr>
        </p:nvSpPr>
        <p:spPr>
          <a:xfrm>
            <a:off x="1331640" y="1600200"/>
            <a:ext cx="73551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None/>
            </a:pPr>
            <a:r>
              <a:rPr lang="es-MX" b="1" dirty="0" smtClean="0">
                <a:solidFill>
                  <a:srgbClr val="C00000"/>
                </a:solidFill>
              </a:rPr>
              <a:t> </a:t>
            </a:r>
          </a:p>
          <a:p>
            <a:pPr algn="just">
              <a:buFontTx/>
              <a:buNone/>
            </a:pPr>
            <a:r>
              <a:rPr lang="es-MX" dirty="0" smtClean="0"/>
              <a:t>Como por ejemplo: </a:t>
            </a:r>
          </a:p>
          <a:p>
            <a:pPr algn="just">
              <a:buFontTx/>
              <a:buNone/>
            </a:pPr>
            <a:endParaRPr lang="es-MX" dirty="0" smtClean="0"/>
          </a:p>
          <a:p>
            <a:pPr algn="just">
              <a:buFontTx/>
              <a:buNone/>
            </a:pPr>
            <a:r>
              <a:rPr lang="es-MX" dirty="0" smtClean="0"/>
              <a:t>Muerte</a:t>
            </a:r>
            <a:r>
              <a:rPr lang="es-MX" dirty="0"/>
              <a:t>, renuncias, despidos</a:t>
            </a:r>
            <a:r>
              <a:rPr lang="es-MX" dirty="0" smtClean="0"/>
              <a:t>, jubilaciones,</a:t>
            </a:r>
          </a:p>
          <a:p>
            <a:pPr marL="0" indent="0" algn="just">
              <a:buFontTx/>
              <a:buNone/>
            </a:pPr>
            <a:r>
              <a:rPr lang="es-MX" dirty="0" smtClean="0"/>
              <a:t>Retiros, incapacidad permanente, etc.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83232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11660" y="908720"/>
            <a:ext cx="6995120" cy="1143000"/>
          </a:xfrm>
        </p:spPr>
        <p:txBody>
          <a:bodyPr/>
          <a:lstStyle/>
          <a:p>
            <a:r>
              <a:rPr lang="es-MX" b="1" dirty="0" smtClean="0">
                <a:solidFill>
                  <a:srgbClr val="C00000"/>
                </a:solidFill>
              </a:rPr>
              <a:t>De Nueva Creación</a:t>
            </a:r>
            <a:endParaRPr lang="es-MX" dirty="0"/>
          </a:p>
        </p:txBody>
      </p:sp>
      <p:sp>
        <p:nvSpPr>
          <p:cNvPr id="4" name="3 Marcador de contenido"/>
          <p:cNvSpPr txBox="1">
            <a:spLocks noGrp="1"/>
          </p:cNvSpPr>
          <p:nvPr>
            <p:ph idx="1"/>
          </p:nvPr>
        </p:nvSpPr>
        <p:spPr>
          <a:xfrm>
            <a:off x="1331640" y="1600200"/>
            <a:ext cx="7355160" cy="393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None/>
            </a:pPr>
            <a:r>
              <a:rPr lang="es-MX" b="1" dirty="0" smtClean="0">
                <a:solidFill>
                  <a:srgbClr val="C00000"/>
                </a:solidFill>
              </a:rPr>
              <a:t> </a:t>
            </a:r>
          </a:p>
          <a:p>
            <a:pPr algn="just">
              <a:buFontTx/>
              <a:buNone/>
            </a:pPr>
            <a:r>
              <a:rPr lang="es-MX" dirty="0" smtClean="0"/>
              <a:t>Como por ejemplo: </a:t>
            </a:r>
          </a:p>
          <a:p>
            <a:pPr algn="just">
              <a:buFontTx/>
              <a:buNone/>
            </a:pPr>
            <a:endParaRPr lang="es-MX" dirty="0" smtClean="0"/>
          </a:p>
          <a:p>
            <a:pPr marL="0" indent="0" algn="just">
              <a:buFontTx/>
              <a:buNone/>
            </a:pPr>
            <a:r>
              <a:rPr lang="es-MX" dirty="0" smtClean="0"/>
              <a:t>Expansión de la empresa, contratación por temporada alta, abrir nuevas sucursales, etc. 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80804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75656" y="692696"/>
            <a:ext cx="6995120" cy="1143000"/>
          </a:xfrm>
        </p:spPr>
        <p:txBody>
          <a:bodyPr/>
          <a:lstStyle/>
          <a:p>
            <a:r>
              <a:rPr lang="es-ES" sz="2800" dirty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03648" y="1988840"/>
            <a:ext cx="7355160" cy="4320480"/>
          </a:xfrm>
        </p:spPr>
        <p:txBody>
          <a:bodyPr>
            <a:noAutofit/>
          </a:bodyPr>
          <a:lstStyle/>
          <a:p>
            <a:r>
              <a:rPr lang="fr-FR" sz="1600" dirty="0"/>
              <a:t>Fernandez C., V., &amp; Rondon R. , A. (2004). </a:t>
            </a:r>
            <a:r>
              <a:rPr lang="es-MX" sz="1600" i="1" dirty="0"/>
              <a:t>Perfil </a:t>
            </a:r>
            <a:r>
              <a:rPr lang="es-MX" sz="1600" i="1" dirty="0" err="1"/>
              <a:t>Sociolaboral</a:t>
            </a:r>
            <a:r>
              <a:rPr lang="es-MX" sz="1600" i="1" dirty="0"/>
              <a:t> ideal de los Operadores de Servicio de un Centro de Atención -</a:t>
            </a:r>
            <a:r>
              <a:rPr lang="es-MX" sz="1600" i="1" dirty="0" err="1"/>
              <a:t>teléfónica</a:t>
            </a:r>
            <a:r>
              <a:rPr lang="es-MX" sz="1600" i="1" dirty="0"/>
              <a:t> (</a:t>
            </a:r>
            <a:r>
              <a:rPr lang="es-MX" sz="1600" i="1" dirty="0" err="1"/>
              <a:t>Call</a:t>
            </a:r>
            <a:r>
              <a:rPr lang="es-MX" sz="1600" i="1" dirty="0"/>
              <a:t> Center).</a:t>
            </a:r>
            <a:r>
              <a:rPr lang="es-MX" sz="1600" dirty="0"/>
              <a:t> Caracas, Venezuela: Universidad Católica Andrés Bello, Facultad de Ciencias Económicas y Sociales. Recuperado el 3 de 05 de 2017, de </a:t>
            </a:r>
            <a:r>
              <a:rPr lang="es-MX" sz="1600" dirty="0">
                <a:hlinkClick r:id="rId2"/>
              </a:rPr>
              <a:t>http://</a:t>
            </a:r>
            <a:r>
              <a:rPr lang="es-MX" sz="1600" dirty="0" err="1" smtClean="0">
                <a:hlinkClick r:id="rId2"/>
              </a:rPr>
              <a:t>biblioteca2.ucab.edu.ve</a:t>
            </a:r>
            <a:r>
              <a:rPr lang="es-MX" sz="1600" dirty="0" smtClean="0">
                <a:hlinkClick r:id="rId2"/>
              </a:rPr>
              <a:t>/anexos/biblioteca/</a:t>
            </a:r>
            <a:r>
              <a:rPr lang="es-MX" sz="1600" dirty="0" err="1" smtClean="0">
                <a:hlinkClick r:id="rId2"/>
              </a:rPr>
              <a:t>marc</a:t>
            </a:r>
            <a:r>
              <a:rPr lang="es-MX" sz="1600" dirty="0" smtClean="0">
                <a:hlinkClick r:id="rId2"/>
              </a:rPr>
              <a:t>/texto/</a:t>
            </a:r>
            <a:r>
              <a:rPr lang="es-MX" sz="1600" dirty="0" err="1" smtClean="0">
                <a:hlinkClick r:id="rId2"/>
              </a:rPr>
              <a:t>AAQ1275.pdf</a:t>
            </a:r>
            <a:endParaRPr lang="es-MX" sz="1600" dirty="0" smtClean="0"/>
          </a:p>
          <a:p>
            <a:pPr marL="0" indent="0">
              <a:buNone/>
            </a:pPr>
            <a:endParaRPr lang="es-MX" sz="1600" dirty="0"/>
          </a:p>
          <a:p>
            <a:r>
              <a:rPr lang="es-MX" sz="1600" dirty="0"/>
              <a:t>Serna Alvarado, N. (2015). </a:t>
            </a:r>
            <a:r>
              <a:rPr lang="es-MX" sz="1600" i="1" dirty="0"/>
              <a:t>análisis e la Duración de las Vacantes en Colombia: una aproximación desde la Información del Servicio Público de empleo en 2014-2015.</a:t>
            </a:r>
            <a:r>
              <a:rPr lang="es-MX" sz="1600" dirty="0"/>
              <a:t> </a:t>
            </a:r>
            <a:r>
              <a:rPr lang="es-MX" sz="1600" dirty="0" err="1"/>
              <a:t>Santiagto</a:t>
            </a:r>
            <a:r>
              <a:rPr lang="es-MX" sz="1600" dirty="0"/>
              <a:t> de Cali, Colombia: Universidad de Valle, Facultad de Ciencias Sociales y Económicas. Recuperado el 3 de 05 de 2017, </a:t>
            </a:r>
            <a:r>
              <a:rPr lang="es-MX" sz="1600" dirty="0" smtClean="0"/>
              <a:t>de</a:t>
            </a:r>
          </a:p>
          <a:p>
            <a:pPr marL="355600" indent="-355600">
              <a:buNone/>
            </a:pPr>
            <a:r>
              <a:rPr lang="es-MX" sz="1600" dirty="0"/>
              <a:t>	</a:t>
            </a:r>
            <a:r>
              <a:rPr lang="es-MX" sz="1600" dirty="0" smtClean="0">
                <a:hlinkClick r:id="rId3"/>
              </a:rPr>
              <a:t>http</a:t>
            </a:r>
            <a:r>
              <a:rPr lang="es-MX" sz="1600" dirty="0">
                <a:hlinkClick r:id="rId3"/>
              </a:rPr>
              <a:t>://</a:t>
            </a:r>
            <a:r>
              <a:rPr lang="es-MX" sz="1600" dirty="0" err="1" smtClean="0">
                <a:hlinkClick r:id="rId3"/>
              </a:rPr>
              <a:t>bibliotecadigital.univalle.edu.co</a:t>
            </a:r>
            <a:r>
              <a:rPr lang="es-MX" sz="1600" dirty="0" smtClean="0">
                <a:hlinkClick r:id="rId3"/>
              </a:rPr>
              <a:t>/</a:t>
            </a:r>
            <a:r>
              <a:rPr lang="es-MX" sz="1600" dirty="0" err="1" smtClean="0">
                <a:hlinkClick r:id="rId3"/>
              </a:rPr>
              <a:t>bitstream</a:t>
            </a:r>
            <a:r>
              <a:rPr lang="es-MX" sz="1600" dirty="0" smtClean="0">
                <a:hlinkClick r:id="rId3"/>
              </a:rPr>
              <a:t>/10893/9246/1/0534133-P-ME-2016-</a:t>
            </a:r>
            <a:r>
              <a:rPr lang="es-MX" sz="1600" dirty="0" err="1" smtClean="0">
                <a:hlinkClick r:id="rId3"/>
              </a:rPr>
              <a:t>1.pdf</a:t>
            </a:r>
            <a:endParaRPr lang="es-MX" sz="1600" dirty="0" smtClean="0"/>
          </a:p>
          <a:p>
            <a:pPr marL="355600" indent="-355600">
              <a:buNone/>
            </a:pPr>
            <a:endParaRPr lang="es-MX" sz="1600" dirty="0" smtClean="0"/>
          </a:p>
          <a:p>
            <a:r>
              <a:rPr lang="es-MX" sz="1600" dirty="0" smtClean="0"/>
              <a:t>(</a:t>
            </a:r>
            <a:r>
              <a:rPr lang="es-MX" sz="1600" dirty="0"/>
              <a:t>2017, 05). Vacante </a:t>
            </a:r>
            <a:r>
              <a:rPr lang="es-MX" sz="1600" i="1" dirty="0" err="1"/>
              <a:t>diccionario.leyderecho.org</a:t>
            </a:r>
            <a:r>
              <a:rPr lang="es-MX" sz="1600" dirty="0"/>
              <a:t> </a:t>
            </a:r>
            <a:r>
              <a:rPr lang="es-MX" sz="1600" dirty="0" err="1"/>
              <a:t>Retrieved</a:t>
            </a:r>
            <a:r>
              <a:rPr lang="es-MX" sz="1600" dirty="0"/>
              <a:t> 05, 2017, </a:t>
            </a:r>
            <a:r>
              <a:rPr lang="es-MX" sz="1600" dirty="0" err="1"/>
              <a:t>from</a:t>
            </a:r>
            <a:r>
              <a:rPr lang="es-MX" sz="1600" dirty="0"/>
              <a:t> http://</a:t>
            </a:r>
            <a:r>
              <a:rPr lang="es-MX" sz="1600" dirty="0" err="1"/>
              <a:t>diccionario.leyderecho.org</a:t>
            </a:r>
            <a:r>
              <a:rPr lang="es-MX" sz="1600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xmlns="" val="315593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</TotalTime>
  <Words>369</Words>
  <Application>Microsoft Office PowerPoint</Application>
  <PresentationFormat>Presentación en pantalla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UNIVERSIDAD AUTÓNOMA DEL ESTADO DE HIDALGO</vt:lpstr>
      <vt:lpstr>Diapositiva 2</vt:lpstr>
      <vt:lpstr>Tema: Vacante</vt:lpstr>
      <vt:lpstr>Diapositiva 4</vt:lpstr>
      <vt:lpstr>Diapositiva 5</vt:lpstr>
      <vt:lpstr>Temporales o provisionales </vt:lpstr>
      <vt:lpstr>Definitivas</vt:lpstr>
      <vt:lpstr>De Nueva Creación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End_user</cp:lastModifiedBy>
  <cp:revision>51</cp:revision>
  <dcterms:created xsi:type="dcterms:W3CDTF">2014-12-12T16:57:31Z</dcterms:created>
  <dcterms:modified xsi:type="dcterms:W3CDTF">2017-05-08T16:50:26Z</dcterms:modified>
</cp:coreProperties>
</file>