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69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teoriasegunchiavenato.blogspot.mx/2016/06/las-barreras-que-existen-en-la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2267744" y="1321917"/>
            <a:ext cx="5904656" cy="8640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/>
          <p:cNvSpPr txBox="1"/>
          <p:nvPr/>
        </p:nvSpPr>
        <p:spPr>
          <a:xfrm>
            <a:off x="2298224" y="1340768"/>
            <a:ext cx="5616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Lineamientos para una buena Comunicación Organizacional</a:t>
            </a:r>
            <a:endParaRPr lang="es-MX" sz="2400" dirty="0"/>
          </a:p>
        </p:txBody>
      </p:sp>
      <p:sp>
        <p:nvSpPr>
          <p:cNvPr id="4" name="CuadroTexto 3"/>
          <p:cNvSpPr txBox="1"/>
          <p:nvPr/>
        </p:nvSpPr>
        <p:spPr>
          <a:xfrm>
            <a:off x="1907704" y="2924944"/>
            <a:ext cx="66247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De acuerdo con Adela de Castro estos son:</a:t>
            </a:r>
          </a:p>
          <a:p>
            <a:endParaRPr lang="es-MX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 smtClean="0"/>
              <a:t>Hacer una evaluación anual de desempeño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 smtClean="0"/>
              <a:t>No olvidarse de los equipos de trabajo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 smtClean="0"/>
              <a:t>Realizar reuniones semanales o quincenales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 smtClean="0"/>
              <a:t>Reuniones uno a uno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 smtClean="0"/>
              <a:t>Facilitar en público y llamar la atención en </a:t>
            </a:r>
            <a:r>
              <a:rPr lang="es-MX" dirty="0" err="1" smtClean="0"/>
              <a:t>rpivado</a:t>
            </a:r>
            <a:endParaRPr lang="es-MX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 smtClean="0"/>
              <a:t>Proporcionar Retroalimentación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26932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3736" y="620688"/>
            <a:ext cx="6995120" cy="792088"/>
          </a:xfrm>
        </p:spPr>
        <p:txBody>
          <a:bodyPr/>
          <a:lstStyle/>
          <a:p>
            <a:r>
              <a:rPr lang="es-ES" sz="2800" dirty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03256" y="1427024"/>
            <a:ext cx="7355160" cy="5170328"/>
          </a:xfrm>
        </p:spPr>
        <p:txBody>
          <a:bodyPr>
            <a:noAutofit/>
          </a:bodyPr>
          <a:lstStyle/>
          <a:p>
            <a:r>
              <a:rPr lang="es-MX" sz="1600" dirty="0"/>
              <a:t>Chiavenato, I. (9 de 06 de 2016). </a:t>
            </a:r>
            <a:r>
              <a:rPr lang="es-MX" sz="1600" i="1" dirty="0"/>
              <a:t>http://</a:t>
            </a:r>
            <a:r>
              <a:rPr lang="es-MX" sz="1600" i="1" dirty="0" err="1"/>
              <a:t>teoriasegunchiavenato.blogspot.mx</a:t>
            </a:r>
            <a:r>
              <a:rPr lang="es-MX" sz="1600" i="1" dirty="0"/>
              <a:t>.</a:t>
            </a:r>
            <a:r>
              <a:rPr lang="es-MX" sz="1600" dirty="0"/>
              <a:t> (M. </a:t>
            </a:r>
            <a:r>
              <a:rPr lang="es-MX" sz="1600" dirty="0" err="1"/>
              <a:t>Martinez</a:t>
            </a:r>
            <a:r>
              <a:rPr lang="es-MX" sz="1600" dirty="0"/>
              <a:t>, Ed.) Recuperado el 3 de 05 de 2017, de </a:t>
            </a:r>
            <a:r>
              <a:rPr lang="es-MX" sz="1600" dirty="0">
                <a:hlinkClick r:id="rId2"/>
              </a:rPr>
              <a:t>http://</a:t>
            </a:r>
            <a:r>
              <a:rPr lang="es-MX" sz="1600" dirty="0" err="1" smtClean="0">
                <a:hlinkClick r:id="rId2"/>
              </a:rPr>
              <a:t>teoriasegunchiavenato.blogspot.mx</a:t>
            </a:r>
            <a:r>
              <a:rPr lang="es-MX" sz="1600" dirty="0" smtClean="0">
                <a:hlinkClick r:id="rId2"/>
              </a:rPr>
              <a:t>/2016/06/las-barreras-que-existen-en-</a:t>
            </a:r>
            <a:r>
              <a:rPr lang="es-MX" sz="1600" dirty="0" err="1" smtClean="0">
                <a:hlinkClick r:id="rId2"/>
              </a:rPr>
              <a:t>la.html</a:t>
            </a:r>
            <a:endParaRPr lang="es-MX" sz="1600" dirty="0" smtClean="0"/>
          </a:p>
          <a:p>
            <a:pPr marL="0" indent="0">
              <a:buNone/>
            </a:pPr>
            <a:endParaRPr lang="es-MX" sz="1600" dirty="0"/>
          </a:p>
          <a:p>
            <a:r>
              <a:rPr lang="es-MX" sz="1600" dirty="0"/>
              <a:t>De Castro, A. (2015). </a:t>
            </a:r>
            <a:r>
              <a:rPr lang="es-MX" sz="1600" i="1" dirty="0"/>
              <a:t>Manual Practico de Comunicación Organizacional</a:t>
            </a:r>
            <a:r>
              <a:rPr lang="es-MX" sz="1600" dirty="0"/>
              <a:t> (Primera ed.). Barranquillas, Colombia: Universidad del Norte/VERBUM. Recuperado el 3 de 05 de 2017, de https://</a:t>
            </a:r>
            <a:r>
              <a:rPr lang="es-MX" sz="1600" dirty="0" err="1"/>
              <a:t>books.google.com.mx</a:t>
            </a:r>
            <a:r>
              <a:rPr lang="es-MX" sz="1600" dirty="0"/>
              <a:t>/</a:t>
            </a:r>
            <a:r>
              <a:rPr lang="es-MX" sz="1600" dirty="0" err="1"/>
              <a:t>books?hl</a:t>
            </a:r>
            <a:r>
              <a:rPr lang="es-MX" sz="1600" dirty="0"/>
              <a:t>=</a:t>
            </a:r>
            <a:r>
              <a:rPr lang="es-MX" sz="1600" dirty="0" err="1"/>
              <a:t>es&amp;lr</a:t>
            </a:r>
            <a:r>
              <a:rPr lang="es-MX" sz="1600" dirty="0"/>
              <a:t>=&amp;</a:t>
            </a:r>
            <a:r>
              <a:rPr lang="es-MX" sz="1600" dirty="0" smtClean="0"/>
              <a:t>id=</a:t>
            </a:r>
            <a:r>
              <a:rPr lang="es-MX" sz="1600" dirty="0" err="1" smtClean="0"/>
              <a:t>1PRDDgAAQBAJ&amp;oi</a:t>
            </a:r>
            <a:r>
              <a:rPr lang="es-MX" sz="1600" dirty="0" smtClean="0"/>
              <a:t>=</a:t>
            </a:r>
            <a:r>
              <a:rPr lang="es-MX" sz="1600" dirty="0" err="1" smtClean="0"/>
              <a:t>fnd&amp;pg</a:t>
            </a:r>
            <a:r>
              <a:rPr lang="es-MX" sz="1600" dirty="0" smtClean="0"/>
              <a:t>=</a:t>
            </a:r>
            <a:r>
              <a:rPr lang="es-MX" sz="1600" dirty="0" err="1" smtClean="0"/>
              <a:t>PA11&amp;dq</a:t>
            </a:r>
            <a:r>
              <a:rPr lang="es-MX" sz="1600" dirty="0" smtClean="0"/>
              <a:t>=estrategias+para+lograr+una+buena+comunicaci%C3%B3n+organizacional&amp;ots=</a:t>
            </a:r>
            <a:r>
              <a:rPr lang="es-MX" sz="1600" dirty="0" err="1" smtClean="0"/>
              <a:t>ZB25rniHLh&amp;sig</a:t>
            </a:r>
            <a:r>
              <a:rPr lang="es-MX" sz="1600" dirty="0" smtClean="0"/>
              <a:t>=</a:t>
            </a:r>
            <a:r>
              <a:rPr lang="es-MX" sz="1600" dirty="0" err="1" smtClean="0"/>
              <a:t>NIdcTRWASVIHGKsLc4s0VNRxDiA#v</a:t>
            </a:r>
            <a:r>
              <a:rPr lang="es-MX" sz="1600" dirty="0" smtClean="0"/>
              <a:t>=</a:t>
            </a:r>
            <a:r>
              <a:rPr lang="es-MX" sz="1600" dirty="0" err="1" smtClean="0"/>
              <a:t>onepage&amp;q</a:t>
            </a:r>
            <a:r>
              <a:rPr lang="es-MX" sz="1600" dirty="0" smtClean="0"/>
              <a:t>=</a:t>
            </a:r>
            <a:r>
              <a:rPr lang="es-MX" sz="1600" dirty="0" err="1" smtClean="0"/>
              <a:t>estrategias%20para%20lograr%20una%20buena%20comunic</a:t>
            </a:r>
            <a:endParaRPr lang="es-MX" sz="1600" dirty="0" smtClean="0"/>
          </a:p>
          <a:p>
            <a:pPr marL="0" indent="0">
              <a:buNone/>
            </a:pPr>
            <a:endParaRPr lang="es-MX" sz="1600" dirty="0"/>
          </a:p>
          <a:p>
            <a:r>
              <a:rPr lang="es-MX" sz="1600" dirty="0"/>
              <a:t>Reyes Ponce, A. (2016). </a:t>
            </a:r>
            <a:r>
              <a:rPr lang="es-MX" sz="1600" i="1" dirty="0"/>
              <a:t>Administración Moderna.</a:t>
            </a:r>
            <a:r>
              <a:rPr lang="es-MX" sz="1600" dirty="0"/>
              <a:t> México: </a:t>
            </a:r>
            <a:r>
              <a:rPr lang="es-MX" sz="1600" dirty="0" err="1"/>
              <a:t>Limusa</a:t>
            </a:r>
            <a:r>
              <a:rPr lang="es-MX" sz="1600" dirty="0" smtClean="0"/>
              <a:t>.</a:t>
            </a:r>
          </a:p>
          <a:p>
            <a:endParaRPr lang="es-MX" sz="1600" dirty="0"/>
          </a:p>
          <a:p>
            <a:r>
              <a:rPr lang="es-MX" sz="1600" dirty="0"/>
              <a:t>Thompson, I. (Octubre de 2008). </a:t>
            </a:r>
            <a:r>
              <a:rPr lang="es-MX" sz="1600" i="1" dirty="0" err="1"/>
              <a:t>PromonegocioS.net</a:t>
            </a:r>
            <a:r>
              <a:rPr lang="es-MX" sz="1600" i="1" dirty="0"/>
              <a:t>.</a:t>
            </a:r>
            <a:r>
              <a:rPr lang="es-MX" sz="1600" dirty="0"/>
              <a:t> Recuperado el 3 de 05 de 2017, de https://</a:t>
            </a:r>
            <a:r>
              <a:rPr lang="es-MX" sz="1600" dirty="0" err="1"/>
              <a:t>www.promonegocios.net</a:t>
            </a:r>
            <a:r>
              <a:rPr lang="es-MX" sz="1600" dirty="0"/>
              <a:t>/</a:t>
            </a:r>
            <a:r>
              <a:rPr lang="es-MX" sz="1600" dirty="0" err="1"/>
              <a:t>comunicacion</a:t>
            </a:r>
            <a:r>
              <a:rPr lang="es-MX" sz="1600" dirty="0"/>
              <a:t>/</a:t>
            </a:r>
            <a:r>
              <a:rPr lang="es-MX" sz="1600" dirty="0" err="1"/>
              <a:t>definicion-comunicacion.html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xmlns="" val="315593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475656" y="1196752"/>
            <a:ext cx="7200800" cy="4525963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Turismo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Vacante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Noemi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Vega Lugo, </a:t>
            </a:r>
            <a:r>
              <a:rPr lang="es-MX" dirty="0">
                <a:latin typeface="Arial" pitchFamily="34" charset="0"/>
                <a:cs typeface="Arial" pitchFamily="34" charset="0"/>
              </a:rPr>
              <a:t>Olga Gabriela Isabel de la Concepción Aceves Chavolla,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Ernesto R. Ahumada López</a:t>
            </a:r>
          </a:p>
          <a:p>
            <a:pPr marL="457200" lvl="1" indent="0">
              <a:buNone/>
            </a:pPr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Enero-Junio 2017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548680"/>
            <a:ext cx="6995120" cy="1143000"/>
          </a:xfrm>
        </p:spPr>
        <p:txBody>
          <a:bodyPr/>
          <a:lstStyle/>
          <a:p>
            <a:r>
              <a:rPr lang="fr-FR" sz="2800" b="1" u="sng" dirty="0">
                <a:latin typeface="Arial" pitchFamily="34" charset="0"/>
                <a:cs typeface="Arial" pitchFamily="34" charset="0"/>
              </a:rPr>
              <a:t>Tema: </a:t>
            </a:r>
            <a:r>
              <a:rPr lang="fr-FR" sz="2800" b="1" u="sng" dirty="0" err="1" smtClean="0">
                <a:latin typeface="Arial" pitchFamily="34" charset="0"/>
                <a:cs typeface="Arial" pitchFamily="34" charset="0"/>
              </a:rPr>
              <a:t>Comunicación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u="sng" dirty="0" err="1" smtClean="0">
                <a:latin typeface="Arial" pitchFamily="34" charset="0"/>
                <a:cs typeface="Arial" pitchFamily="34" charset="0"/>
              </a:rPr>
              <a:t>Organizacional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7664" y="1916832"/>
            <a:ext cx="7139136" cy="4209331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1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sz="1800" dirty="0" err="1">
                <a:latin typeface="Arial" pitchFamily="34" charset="0"/>
                <a:cs typeface="Arial" pitchFamily="34" charset="0"/>
              </a:rPr>
              <a:t>Resumen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 en </a:t>
            </a:r>
            <a:r>
              <a:rPr lang="fr-FR" sz="1800" dirty="0" err="1">
                <a:latin typeface="Arial" pitchFamily="34" charset="0"/>
                <a:cs typeface="Arial" pitchFamily="34" charset="0"/>
              </a:rPr>
              <a:t>inglés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 algn="just">
              <a:buNone/>
            </a:pPr>
            <a:r>
              <a:rPr lang="es-MX" dirty="0" err="1" smtClean="0"/>
              <a:t>Communication</a:t>
            </a:r>
            <a:r>
              <a:rPr lang="es-MX" dirty="0" smtClean="0"/>
              <a:t> </a:t>
            </a:r>
            <a:r>
              <a:rPr lang="es-MX" dirty="0" err="1"/>
              <a:t>being</a:t>
            </a:r>
            <a:r>
              <a:rPr lang="es-MX" dirty="0"/>
              <a:t> a </a:t>
            </a:r>
            <a:r>
              <a:rPr lang="es-MX" dirty="0" err="1"/>
              <a:t>core</a:t>
            </a:r>
            <a:r>
              <a:rPr lang="es-MX" dirty="0"/>
              <a:t> </a:t>
            </a:r>
            <a:r>
              <a:rPr lang="es-MX" dirty="0" err="1"/>
              <a:t>part</a:t>
            </a:r>
            <a:r>
              <a:rPr lang="es-MX" dirty="0"/>
              <a:t> of </a:t>
            </a:r>
            <a:r>
              <a:rPr lang="es-MX" dirty="0" err="1"/>
              <a:t>every</a:t>
            </a:r>
            <a:r>
              <a:rPr lang="es-MX" dirty="0"/>
              <a:t> social </a:t>
            </a:r>
            <a:r>
              <a:rPr lang="es-MX" dirty="0" err="1"/>
              <a:t>organism</a:t>
            </a:r>
            <a:r>
              <a:rPr lang="es-MX" dirty="0"/>
              <a:t>, </a:t>
            </a:r>
            <a:r>
              <a:rPr lang="es-MX" dirty="0" err="1"/>
              <a:t>it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extremely</a:t>
            </a:r>
            <a:r>
              <a:rPr lang="es-MX" dirty="0"/>
              <a:t> </a:t>
            </a:r>
            <a:r>
              <a:rPr lang="es-MX" dirty="0" err="1"/>
              <a:t>important</a:t>
            </a:r>
            <a:r>
              <a:rPr lang="es-MX" dirty="0"/>
              <a:t> to </a:t>
            </a:r>
            <a:r>
              <a:rPr lang="es-MX" dirty="0" err="1"/>
              <a:t>understand</a:t>
            </a:r>
            <a:r>
              <a:rPr lang="es-MX" dirty="0"/>
              <a:t> </a:t>
            </a:r>
            <a:r>
              <a:rPr lang="es-MX" dirty="0" err="1"/>
              <a:t>its</a:t>
            </a:r>
            <a:r>
              <a:rPr lang="es-MX" dirty="0"/>
              <a:t> concept, </a:t>
            </a:r>
            <a:r>
              <a:rPr lang="es-MX" dirty="0" err="1"/>
              <a:t>barriers</a:t>
            </a:r>
            <a:r>
              <a:rPr lang="es-MX" dirty="0"/>
              <a:t> </a:t>
            </a:r>
            <a:r>
              <a:rPr lang="es-MX" dirty="0" err="1"/>
              <a:t>that</a:t>
            </a:r>
            <a:r>
              <a:rPr lang="es-MX" dirty="0"/>
              <a:t> </a:t>
            </a:r>
            <a:r>
              <a:rPr lang="es-MX" dirty="0" err="1"/>
              <a:t>prevent</a:t>
            </a:r>
            <a:r>
              <a:rPr lang="es-MX" dirty="0"/>
              <a:t> </a:t>
            </a:r>
            <a:r>
              <a:rPr lang="es-MX" dirty="0" err="1"/>
              <a:t>it</a:t>
            </a:r>
            <a:r>
              <a:rPr lang="es-MX" dirty="0"/>
              <a:t> and to </a:t>
            </a:r>
            <a:r>
              <a:rPr lang="es-MX" dirty="0" err="1"/>
              <a:t>identify</a:t>
            </a:r>
            <a:r>
              <a:rPr lang="es-MX" dirty="0"/>
              <a:t> </a:t>
            </a:r>
            <a:r>
              <a:rPr lang="es-MX" dirty="0" err="1"/>
              <a:t>strategies</a:t>
            </a:r>
            <a:r>
              <a:rPr lang="es-MX" dirty="0"/>
              <a:t> </a:t>
            </a:r>
            <a:r>
              <a:rPr lang="es-MX" dirty="0" err="1"/>
              <a:t>that</a:t>
            </a:r>
            <a:r>
              <a:rPr lang="es-MX" dirty="0"/>
              <a:t> </a:t>
            </a:r>
            <a:r>
              <a:rPr lang="es-MX" dirty="0" err="1"/>
              <a:t>facilitate</a:t>
            </a:r>
            <a:r>
              <a:rPr lang="es-MX" dirty="0"/>
              <a:t> </a:t>
            </a:r>
            <a:r>
              <a:rPr lang="es-MX" dirty="0" err="1"/>
              <a:t>its</a:t>
            </a:r>
            <a:r>
              <a:rPr lang="es-MX" dirty="0"/>
              <a:t> </a:t>
            </a:r>
            <a:r>
              <a:rPr lang="es-MX" dirty="0" err="1"/>
              <a:t>transmission</a:t>
            </a:r>
            <a:r>
              <a:rPr lang="es-MX" dirty="0"/>
              <a:t>. </a:t>
            </a:r>
            <a:r>
              <a:rPr lang="es-MX" dirty="0" err="1"/>
              <a:t>The</a:t>
            </a:r>
            <a:r>
              <a:rPr lang="es-MX" dirty="0"/>
              <a:t> material </a:t>
            </a:r>
            <a:r>
              <a:rPr lang="es-MX" dirty="0" err="1"/>
              <a:t>presented</a:t>
            </a:r>
            <a:r>
              <a:rPr lang="es-MX" dirty="0"/>
              <a:t> </a:t>
            </a:r>
            <a:r>
              <a:rPr lang="es-MX" dirty="0" err="1"/>
              <a:t>below</a:t>
            </a:r>
            <a:r>
              <a:rPr lang="es-MX" dirty="0"/>
              <a:t> </a:t>
            </a:r>
            <a:r>
              <a:rPr lang="es-MX" dirty="0" err="1"/>
              <a:t>contains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points</a:t>
            </a:r>
            <a:r>
              <a:rPr lang="es-MX" dirty="0"/>
              <a:t> </a:t>
            </a:r>
            <a:r>
              <a:rPr lang="es-MX" dirty="0" err="1"/>
              <a:t>necessary</a:t>
            </a:r>
            <a:r>
              <a:rPr lang="es-MX" dirty="0"/>
              <a:t> to </a:t>
            </a:r>
            <a:r>
              <a:rPr lang="es-MX" dirty="0" err="1"/>
              <a:t>carry</a:t>
            </a:r>
            <a:r>
              <a:rPr lang="es-MX" dirty="0"/>
              <a:t> </a:t>
            </a:r>
            <a:r>
              <a:rPr lang="es-MX" dirty="0" err="1"/>
              <a:t>out</a:t>
            </a:r>
            <a:r>
              <a:rPr lang="es-MX" dirty="0"/>
              <a:t> </a:t>
            </a:r>
            <a:r>
              <a:rPr lang="es-MX" dirty="0" err="1"/>
              <a:t>an</a:t>
            </a:r>
            <a:r>
              <a:rPr lang="es-MX" dirty="0"/>
              <a:t> </a:t>
            </a:r>
            <a:r>
              <a:rPr lang="es-MX" dirty="0" err="1"/>
              <a:t>adequate</a:t>
            </a:r>
            <a:r>
              <a:rPr lang="es-MX" dirty="0"/>
              <a:t> </a:t>
            </a:r>
            <a:r>
              <a:rPr lang="es-MX" dirty="0" err="1"/>
              <a:t>communication</a:t>
            </a:r>
            <a:r>
              <a:rPr lang="es-MX" dirty="0"/>
              <a:t> </a:t>
            </a:r>
            <a:r>
              <a:rPr lang="es-MX" dirty="0" err="1"/>
              <a:t>with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members</a:t>
            </a:r>
            <a:r>
              <a:rPr lang="es-MX" dirty="0"/>
              <a:t> of </a:t>
            </a:r>
            <a:r>
              <a:rPr lang="es-MX" dirty="0" err="1"/>
              <a:t>an</a:t>
            </a:r>
            <a:r>
              <a:rPr lang="es-MX" dirty="0"/>
              <a:t> </a:t>
            </a:r>
            <a:r>
              <a:rPr lang="es-MX" dirty="0" err="1"/>
              <a:t>organization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endParaRPr lang="fr-FR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:  (Palabras clave en </a:t>
            </a:r>
            <a:r>
              <a:rPr lang="fr-FR" sz="1800" dirty="0" err="1">
                <a:latin typeface="Arial" pitchFamily="34" charset="0"/>
                <a:cs typeface="Arial" pitchFamily="34" charset="0"/>
              </a:rPr>
              <a:t>inglés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):  </a:t>
            </a:r>
          </a:p>
          <a:p>
            <a:pPr marL="0" indent="0" algn="just">
              <a:buNone/>
            </a:pPr>
            <a:r>
              <a:rPr lang="es-MX" dirty="0" err="1" smtClean="0"/>
              <a:t>Organizational</a:t>
            </a:r>
            <a:r>
              <a:rPr lang="es-MX" dirty="0" smtClean="0"/>
              <a:t> </a:t>
            </a:r>
            <a:r>
              <a:rPr lang="es-MX" dirty="0" err="1"/>
              <a:t>communication</a:t>
            </a:r>
            <a:r>
              <a:rPr lang="es-MX" dirty="0"/>
              <a:t>, </a:t>
            </a:r>
            <a:r>
              <a:rPr lang="es-MX" dirty="0" err="1"/>
              <a:t>barriers</a:t>
            </a:r>
            <a:r>
              <a:rPr lang="es-MX" dirty="0"/>
              <a:t>, concept, </a:t>
            </a:r>
            <a:r>
              <a:rPr lang="es-MX" dirty="0" err="1"/>
              <a:t>strategies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93543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3995936" y="2492896"/>
            <a:ext cx="1800200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/>
          <p:cNvSpPr txBox="1"/>
          <p:nvPr/>
        </p:nvSpPr>
        <p:spPr>
          <a:xfrm>
            <a:off x="4103948" y="310031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Definición</a:t>
            </a:r>
            <a:endParaRPr lang="es-MX" sz="2000" b="1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311010" y="668400"/>
            <a:ext cx="46805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dirty="0">
                <a:solidFill>
                  <a:srgbClr val="1F1F1F"/>
                </a:solidFill>
                <a:latin typeface="Gotham"/>
              </a:rPr>
              <a:t>Para María del Socorro Fonseca, comunicar es </a:t>
            </a:r>
            <a:r>
              <a:rPr lang="es-MX" sz="1200" i="1" dirty="0">
                <a:solidFill>
                  <a:srgbClr val="1F1F1F"/>
                </a:solidFill>
                <a:latin typeface="Gotham"/>
              </a:rPr>
              <a:t>"llegar a compartir algo de nosotros mismos. Es una cualidad racional y emocional específica del hombre que surge de la necesidad de ponerse en contacto con los demás, intercambiando ideas que adquieren sentido o significación de acuerdo con experiencias previas comunes</a:t>
            </a:r>
            <a:endParaRPr lang="es-MX" sz="1200" dirty="0"/>
          </a:p>
        </p:txBody>
      </p:sp>
      <p:sp>
        <p:nvSpPr>
          <p:cNvPr id="5" name="Rectángulo 4"/>
          <p:cNvSpPr/>
          <p:nvPr/>
        </p:nvSpPr>
        <p:spPr>
          <a:xfrm>
            <a:off x="6012160" y="2757121"/>
            <a:ext cx="277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dirty="0">
                <a:solidFill>
                  <a:srgbClr val="1F1F1F"/>
                </a:solidFill>
                <a:latin typeface="Gotham"/>
              </a:rPr>
              <a:t>Según </a:t>
            </a:r>
            <a:r>
              <a:rPr lang="es-MX" sz="1200" dirty="0" err="1">
                <a:solidFill>
                  <a:srgbClr val="1F1F1F"/>
                </a:solidFill>
                <a:latin typeface="Gotham"/>
              </a:rPr>
              <a:t>Stanton</a:t>
            </a:r>
            <a:r>
              <a:rPr lang="es-MX" sz="1200" dirty="0">
                <a:solidFill>
                  <a:srgbClr val="1F1F1F"/>
                </a:solidFill>
                <a:latin typeface="Gotham"/>
              </a:rPr>
              <a:t>, </a:t>
            </a:r>
            <a:r>
              <a:rPr lang="es-MX" sz="1200" dirty="0" err="1">
                <a:solidFill>
                  <a:srgbClr val="1F1F1F"/>
                </a:solidFill>
                <a:latin typeface="Gotham"/>
              </a:rPr>
              <a:t>Etzel</a:t>
            </a:r>
            <a:r>
              <a:rPr lang="es-MX" sz="1200" dirty="0">
                <a:solidFill>
                  <a:srgbClr val="1F1F1F"/>
                </a:solidFill>
                <a:latin typeface="Gotham"/>
              </a:rPr>
              <a:t> y Walker, la comunicación es </a:t>
            </a:r>
            <a:r>
              <a:rPr lang="es-MX" sz="1200" i="1" dirty="0">
                <a:solidFill>
                  <a:srgbClr val="1F1F1F"/>
                </a:solidFill>
                <a:latin typeface="Gotham"/>
              </a:rPr>
              <a:t>"la transmisión verbal o no verbal de información entre alguien que quiere expresar una idea y quien espera captarla o se espera que la capte"</a:t>
            </a:r>
            <a:endParaRPr lang="es-MX" sz="1200" dirty="0"/>
          </a:p>
        </p:txBody>
      </p:sp>
      <p:sp>
        <p:nvSpPr>
          <p:cNvPr id="6" name="Rectángulo 5"/>
          <p:cNvSpPr/>
          <p:nvPr/>
        </p:nvSpPr>
        <p:spPr>
          <a:xfrm>
            <a:off x="4098332" y="486916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MX" sz="1200" dirty="0">
                <a:solidFill>
                  <a:srgbClr val="1F1F1F"/>
                </a:solidFill>
                <a:latin typeface="Gotham"/>
              </a:rPr>
              <a:t>Según Idalberto Chiavenato, comunicación es </a:t>
            </a:r>
            <a:r>
              <a:rPr lang="es-MX" sz="1200" i="1" dirty="0">
                <a:solidFill>
                  <a:srgbClr val="1F1F1F"/>
                </a:solidFill>
                <a:latin typeface="Gotham"/>
              </a:rPr>
              <a:t>"el intercambio de información entre personas. Significa volver común un mensaje o una información. Constituye uno de los procesos fundamentales de la experiencia humana y la organización social"</a:t>
            </a:r>
            <a:endParaRPr lang="es-MX" sz="12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210700" y="2401434"/>
            <a:ext cx="2664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dirty="0" smtClean="0"/>
              <a:t>Para </a:t>
            </a:r>
            <a:r>
              <a:rPr lang="es-MX" sz="1200" dirty="0" err="1" smtClean="0"/>
              <a:t>Agustin</a:t>
            </a:r>
            <a:r>
              <a:rPr lang="es-MX" sz="1200" dirty="0" smtClean="0"/>
              <a:t> Reyes Ponce, la “comunicación es un proceso mediante el cual los conocimientos, tendencias y sentimientos son conocidos y aceptados por otros” </a:t>
            </a:r>
            <a:endParaRPr lang="es-MX" sz="1200" dirty="0"/>
          </a:p>
        </p:txBody>
      </p:sp>
      <p:sp>
        <p:nvSpPr>
          <p:cNvPr id="8" name="Flecha abajo 7"/>
          <p:cNvSpPr/>
          <p:nvPr/>
        </p:nvSpPr>
        <p:spPr>
          <a:xfrm rot="10800000">
            <a:off x="4651270" y="1742229"/>
            <a:ext cx="489532" cy="7304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Flecha abajo 8"/>
          <p:cNvSpPr/>
          <p:nvPr/>
        </p:nvSpPr>
        <p:spPr>
          <a:xfrm rot="15971825">
            <a:off x="5484252" y="3410633"/>
            <a:ext cx="515757" cy="7433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Flecha abajo 9"/>
          <p:cNvSpPr/>
          <p:nvPr/>
        </p:nvSpPr>
        <p:spPr>
          <a:xfrm>
            <a:off x="4572000" y="4064247"/>
            <a:ext cx="648072" cy="8049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Flecha abajo 10"/>
          <p:cNvSpPr/>
          <p:nvPr/>
        </p:nvSpPr>
        <p:spPr>
          <a:xfrm rot="6836773">
            <a:off x="3373969" y="3020221"/>
            <a:ext cx="576064" cy="8879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12606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 rot="19231375">
            <a:off x="2245324" y="1215344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/>
          <p:cNvSpPr txBox="1"/>
          <p:nvPr/>
        </p:nvSpPr>
        <p:spPr>
          <a:xfrm>
            <a:off x="2195736" y="1586591"/>
            <a:ext cx="2043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ELEMENTOS</a:t>
            </a:r>
            <a:endParaRPr lang="es-MX" b="1" dirty="0">
              <a:solidFill>
                <a:schemeClr val="bg1"/>
              </a:solidFill>
            </a:endParaRPr>
          </a:p>
        </p:txBody>
      </p:sp>
      <p:cxnSp>
        <p:nvCxnSpPr>
          <p:cNvPr id="5" name="Conector recto de flecha 4"/>
          <p:cNvCxnSpPr>
            <a:stCxn id="2" idx="1"/>
          </p:cNvCxnSpPr>
          <p:nvPr/>
        </p:nvCxnSpPr>
        <p:spPr>
          <a:xfrm flipH="1">
            <a:off x="2159732" y="2373441"/>
            <a:ext cx="307350" cy="41686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/>
          <p:cNvSpPr txBox="1"/>
          <p:nvPr/>
        </p:nvSpPr>
        <p:spPr>
          <a:xfrm>
            <a:off x="1043608" y="2719953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Emisor o Fuente de la Comunicación</a:t>
            </a:r>
            <a:endParaRPr lang="es-MX" dirty="0"/>
          </a:p>
        </p:txBody>
      </p:sp>
      <p:sp>
        <p:nvSpPr>
          <p:cNvPr id="7" name="CuadroTexto 6"/>
          <p:cNvSpPr txBox="1"/>
          <p:nvPr/>
        </p:nvSpPr>
        <p:spPr>
          <a:xfrm>
            <a:off x="4680012" y="989105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Receptor</a:t>
            </a:r>
            <a:endParaRPr lang="es-MX" dirty="0"/>
          </a:p>
        </p:txBody>
      </p:sp>
      <p:sp>
        <p:nvSpPr>
          <p:cNvPr id="8" name="CuadroTexto 7"/>
          <p:cNvSpPr txBox="1"/>
          <p:nvPr/>
        </p:nvSpPr>
        <p:spPr>
          <a:xfrm>
            <a:off x="5732974" y="1956689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Canal</a:t>
            </a:r>
            <a:endParaRPr lang="es-MX" dirty="0"/>
          </a:p>
        </p:txBody>
      </p:sp>
      <p:sp>
        <p:nvSpPr>
          <p:cNvPr id="9" name="CuadroTexto 8"/>
          <p:cNvSpPr txBox="1"/>
          <p:nvPr/>
        </p:nvSpPr>
        <p:spPr>
          <a:xfrm>
            <a:off x="5940152" y="329360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Contenido o Mensaje</a:t>
            </a:r>
            <a:endParaRPr lang="es-MX" dirty="0"/>
          </a:p>
        </p:txBody>
      </p:sp>
      <p:sp>
        <p:nvSpPr>
          <p:cNvPr id="10" name="CuadroTexto 9"/>
          <p:cNvSpPr txBox="1"/>
          <p:nvPr/>
        </p:nvSpPr>
        <p:spPr>
          <a:xfrm>
            <a:off x="4669656" y="4437112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Retroalimentación o </a:t>
            </a:r>
            <a:r>
              <a:rPr lang="es-MX" dirty="0" err="1" smtClean="0"/>
              <a:t>feedback</a:t>
            </a:r>
            <a:endParaRPr lang="es-MX" dirty="0"/>
          </a:p>
        </p:txBody>
      </p:sp>
      <p:sp>
        <p:nvSpPr>
          <p:cNvPr id="12" name="CuadroTexto 11"/>
          <p:cNvSpPr txBox="1"/>
          <p:nvPr/>
        </p:nvSpPr>
        <p:spPr>
          <a:xfrm>
            <a:off x="2411760" y="396441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Ambiente</a:t>
            </a:r>
            <a:endParaRPr lang="es-MX" dirty="0"/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2915816" y="2719953"/>
            <a:ext cx="42842" cy="135711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/>
          <p:nvPr/>
        </p:nvCxnSpPr>
        <p:spPr>
          <a:xfrm>
            <a:off x="3464712" y="2230526"/>
            <a:ext cx="1265887" cy="22936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/>
          <p:nvPr/>
        </p:nvCxnSpPr>
        <p:spPr>
          <a:xfrm>
            <a:off x="3861857" y="1919580"/>
            <a:ext cx="2221220" cy="14789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/>
          <p:cNvCxnSpPr/>
          <p:nvPr/>
        </p:nvCxnSpPr>
        <p:spPr>
          <a:xfrm>
            <a:off x="4239128" y="1538472"/>
            <a:ext cx="2157592" cy="60725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/>
          <p:nvPr/>
        </p:nvCxnSpPr>
        <p:spPr>
          <a:xfrm>
            <a:off x="3925485" y="1081054"/>
            <a:ext cx="1294587" cy="8801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5409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19872" y="1722894"/>
            <a:ext cx="4896544" cy="37002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tener claro lo que queremos expresar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poner atención en lo que nos dicen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aclarar dudas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utilizar el canal adecuado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Añadir elementos innecesarios que hacen poco entendible un mensaje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estar en el lugar y momento adecuado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Prejuicios personales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Conducta no verbal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Aspectos culturales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Idioma de alguna de las partes</a:t>
            </a:r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439652" y="3358453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Barreras</a:t>
            </a:r>
            <a:endParaRPr lang="es-MX" sz="2800" dirty="0"/>
          </a:p>
        </p:txBody>
      </p:sp>
      <p:sp>
        <p:nvSpPr>
          <p:cNvPr id="5" name="Abrir llave 4"/>
          <p:cNvSpPr/>
          <p:nvPr/>
        </p:nvSpPr>
        <p:spPr>
          <a:xfrm>
            <a:off x="2915816" y="1722894"/>
            <a:ext cx="720080" cy="3794338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7729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4932040" y="928066"/>
            <a:ext cx="3015952" cy="1807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/>
          <p:cNvSpPr txBox="1"/>
          <p:nvPr/>
        </p:nvSpPr>
        <p:spPr>
          <a:xfrm>
            <a:off x="5541640" y="1396831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Vertical Descendente</a:t>
            </a:r>
            <a:endParaRPr lang="es-MX" sz="2000" b="1" dirty="0">
              <a:solidFill>
                <a:schemeClr val="bg1"/>
              </a:solidFill>
            </a:endParaRPr>
          </a:p>
        </p:txBody>
      </p:sp>
      <p:cxnSp>
        <p:nvCxnSpPr>
          <p:cNvPr id="5" name="Conector recto de flecha 4"/>
          <p:cNvCxnSpPr>
            <a:stCxn id="2" idx="2"/>
          </p:cNvCxnSpPr>
          <p:nvPr/>
        </p:nvCxnSpPr>
        <p:spPr>
          <a:xfrm flipH="1" flipV="1">
            <a:off x="3420956" y="1756634"/>
            <a:ext cx="1511084" cy="75387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H="1">
            <a:off x="3546278" y="2195715"/>
            <a:ext cx="1495400" cy="567039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H="1">
            <a:off x="4455604" y="2623533"/>
            <a:ext cx="1168896" cy="102398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H="1">
            <a:off x="4696780" y="2768565"/>
            <a:ext cx="1467780" cy="170632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H="1">
            <a:off x="5624500" y="2711784"/>
            <a:ext cx="1035732" cy="260144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>
            <a:off x="2103500" y="156460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Políticas</a:t>
            </a:r>
            <a:endParaRPr lang="es-MX" dirty="0"/>
          </a:p>
        </p:txBody>
      </p:sp>
      <p:sp>
        <p:nvSpPr>
          <p:cNvPr id="13" name="CuadroTexto 12"/>
          <p:cNvSpPr txBox="1"/>
          <p:nvPr/>
        </p:nvSpPr>
        <p:spPr>
          <a:xfrm>
            <a:off x="2672172" y="249163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Reglas</a:t>
            </a:r>
            <a:endParaRPr lang="es-MX" dirty="0"/>
          </a:p>
        </p:txBody>
      </p:sp>
      <p:sp>
        <p:nvSpPr>
          <p:cNvPr id="14" name="CuadroTexto 13"/>
          <p:cNvSpPr txBox="1"/>
          <p:nvPr/>
        </p:nvSpPr>
        <p:spPr>
          <a:xfrm>
            <a:off x="3059832" y="348173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Instrucciones</a:t>
            </a:r>
            <a:endParaRPr lang="es-MX" dirty="0"/>
          </a:p>
        </p:txBody>
      </p:sp>
      <p:sp>
        <p:nvSpPr>
          <p:cNvPr id="15" name="CuadroTexto 14"/>
          <p:cNvSpPr txBox="1"/>
          <p:nvPr/>
        </p:nvSpPr>
        <p:spPr>
          <a:xfrm>
            <a:off x="3677467" y="4371771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Órdenes</a:t>
            </a:r>
            <a:endParaRPr lang="es-MX" dirty="0"/>
          </a:p>
        </p:txBody>
      </p:sp>
      <p:sp>
        <p:nvSpPr>
          <p:cNvPr id="16" name="CuadroTexto 15"/>
          <p:cNvSpPr txBox="1"/>
          <p:nvPr/>
        </p:nvSpPr>
        <p:spPr>
          <a:xfrm>
            <a:off x="4499992" y="5205214"/>
            <a:ext cx="1664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Informaciones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88223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2475984" y="2102641"/>
            <a:ext cx="1656184" cy="223224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/>
          <p:cNvSpPr txBox="1"/>
          <p:nvPr/>
        </p:nvSpPr>
        <p:spPr>
          <a:xfrm>
            <a:off x="2620000" y="2802986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Vertical Ascendente</a:t>
            </a:r>
            <a:endParaRPr lang="es-MX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5377224" y="401787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Entrevistas</a:t>
            </a:r>
            <a:endParaRPr lang="es-MX" dirty="0"/>
          </a:p>
        </p:txBody>
      </p:sp>
      <p:sp>
        <p:nvSpPr>
          <p:cNvPr id="5" name="CuadroTexto 4"/>
          <p:cNvSpPr txBox="1"/>
          <p:nvPr/>
        </p:nvSpPr>
        <p:spPr>
          <a:xfrm>
            <a:off x="5251936" y="1151681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Reportes</a:t>
            </a:r>
            <a:endParaRPr lang="es-MX" dirty="0"/>
          </a:p>
        </p:txBody>
      </p:sp>
      <p:sp>
        <p:nvSpPr>
          <p:cNvPr id="6" name="CuadroTexto 5"/>
          <p:cNvSpPr txBox="1"/>
          <p:nvPr/>
        </p:nvSpPr>
        <p:spPr>
          <a:xfrm>
            <a:off x="5251936" y="1917975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Informes</a:t>
            </a:r>
            <a:endParaRPr lang="es-MX" dirty="0"/>
          </a:p>
        </p:txBody>
      </p:sp>
      <p:sp>
        <p:nvSpPr>
          <p:cNvPr id="7" name="CuadroTexto 6"/>
          <p:cNvSpPr txBox="1"/>
          <p:nvPr/>
        </p:nvSpPr>
        <p:spPr>
          <a:xfrm>
            <a:off x="5326112" y="260752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Sugerencias</a:t>
            </a:r>
            <a:endParaRPr lang="es-MX" dirty="0"/>
          </a:p>
        </p:txBody>
      </p:sp>
      <p:sp>
        <p:nvSpPr>
          <p:cNvPr id="8" name="CuadroTexto 7"/>
          <p:cNvSpPr txBox="1"/>
          <p:nvPr/>
        </p:nvSpPr>
        <p:spPr>
          <a:xfrm>
            <a:off x="5355024" y="331452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Quejas</a:t>
            </a:r>
            <a:endParaRPr lang="es-MX" dirty="0"/>
          </a:p>
        </p:txBody>
      </p:sp>
      <p:sp>
        <p:nvSpPr>
          <p:cNvPr id="9" name="CuadroTexto 8"/>
          <p:cNvSpPr txBox="1"/>
          <p:nvPr/>
        </p:nvSpPr>
        <p:spPr>
          <a:xfrm>
            <a:off x="5378216" y="472641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Encuestas</a:t>
            </a:r>
            <a:endParaRPr lang="es-MX" dirty="0"/>
          </a:p>
        </p:txBody>
      </p:sp>
      <p:sp>
        <p:nvSpPr>
          <p:cNvPr id="12" name="Abrir llave 11"/>
          <p:cNvSpPr/>
          <p:nvPr/>
        </p:nvSpPr>
        <p:spPr>
          <a:xfrm>
            <a:off x="4404020" y="1151681"/>
            <a:ext cx="576064" cy="409745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52764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195736" y="1556792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Comunicación Horizontal</a:t>
            </a:r>
            <a:endParaRPr lang="es-MX" sz="2400" dirty="0"/>
          </a:p>
        </p:txBody>
      </p:sp>
      <p:sp>
        <p:nvSpPr>
          <p:cNvPr id="3" name="CuadroTexto 2"/>
          <p:cNvSpPr txBox="1"/>
          <p:nvPr/>
        </p:nvSpPr>
        <p:spPr>
          <a:xfrm>
            <a:off x="2267744" y="2852936"/>
            <a:ext cx="42484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Juntas</a:t>
            </a:r>
          </a:p>
          <a:p>
            <a:r>
              <a:rPr lang="es-MX" sz="2400" dirty="0" smtClean="0"/>
              <a:t>Comités</a:t>
            </a:r>
          </a:p>
          <a:p>
            <a:r>
              <a:rPr lang="es-MX" sz="2400" dirty="0" smtClean="0"/>
              <a:t>Consejos</a:t>
            </a:r>
          </a:p>
          <a:p>
            <a:r>
              <a:rPr lang="es-MX" sz="2400" dirty="0" smtClean="0"/>
              <a:t>Mesas Redondas</a:t>
            </a:r>
          </a:p>
          <a:p>
            <a:r>
              <a:rPr lang="es-MX" sz="2400" dirty="0" smtClean="0"/>
              <a:t>Asambleas, paneles, seminarios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xmlns="" val="125630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433</Words>
  <Application>Microsoft Office PowerPoint</Application>
  <PresentationFormat>Presentación en pantalla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UNIVERSIDAD AUTÓNOMA DEL ESTADO DE HIDALGO</vt:lpstr>
      <vt:lpstr>Diapositiva 2</vt:lpstr>
      <vt:lpstr>Tema: Comunicación Organizacional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60</cp:revision>
  <dcterms:created xsi:type="dcterms:W3CDTF">2014-12-12T16:57:31Z</dcterms:created>
  <dcterms:modified xsi:type="dcterms:W3CDTF">2017-05-08T16:48:27Z</dcterms:modified>
</cp:coreProperties>
</file>