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71" r:id="rId5"/>
    <p:sldId id="272" r:id="rId6"/>
    <p:sldId id="273" r:id="rId7"/>
    <p:sldId id="274" r:id="rId8"/>
    <p:sldId id="275" r:id="rId9"/>
    <p:sldId id="276" r:id="rId10"/>
    <p:sldId id="277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08/05/2017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91680" y="357710"/>
            <a:ext cx="6995120" cy="1143000"/>
          </a:xfrm>
        </p:spPr>
        <p:txBody>
          <a:bodyPr/>
          <a:lstStyle/>
          <a:p>
            <a:r>
              <a:rPr lang="es-ES" dirty="0" smtClean="0"/>
              <a:t>Bibliografía</a:t>
            </a:r>
            <a:endParaRPr lang="es-MX" dirty="0"/>
          </a:p>
        </p:txBody>
      </p:sp>
      <p:sp>
        <p:nvSpPr>
          <p:cNvPr id="3" name="2 CuadroTexto"/>
          <p:cNvSpPr txBox="1"/>
          <p:nvPr/>
        </p:nvSpPr>
        <p:spPr>
          <a:xfrm>
            <a:off x="1857356" y="1500174"/>
            <a:ext cx="667508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Tourism Management an Introduction</a:t>
            </a:r>
            <a:endParaRPr lang="es-MX" dirty="0" smtClean="0"/>
          </a:p>
          <a:p>
            <a:pPr marL="263525"/>
            <a:r>
              <a:rPr lang="en-US" dirty="0" smtClean="0"/>
              <a:t>Stephen J. Page.  2013</a:t>
            </a:r>
            <a:endParaRPr lang="es-MX" dirty="0" smtClean="0"/>
          </a:p>
          <a:p>
            <a:r>
              <a:rPr lang="en-US" dirty="0" smtClean="0"/>
              <a:t> </a:t>
            </a:r>
            <a:endParaRPr lang="es-MX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Turismo Actividad Mundial</a:t>
            </a:r>
          </a:p>
          <a:p>
            <a:pPr marL="263525"/>
            <a:r>
              <a:rPr lang="es-MX" dirty="0" smtClean="0"/>
              <a:t>Oscar de la Torre Padilla</a:t>
            </a:r>
          </a:p>
          <a:p>
            <a:pPr marL="263525"/>
            <a:r>
              <a:rPr lang="es-MX" dirty="0" smtClean="0"/>
              <a:t>Trillas, 2012</a:t>
            </a:r>
          </a:p>
          <a:p>
            <a:endParaRPr lang="es-MX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Turismo No Convencional</a:t>
            </a:r>
          </a:p>
          <a:p>
            <a:pPr marL="263525"/>
            <a:r>
              <a:rPr lang="es-MX" dirty="0" smtClean="0"/>
              <a:t>Impactos socioculturales</a:t>
            </a:r>
          </a:p>
          <a:p>
            <a:pPr marL="263525"/>
            <a:r>
              <a:rPr lang="es-MX" dirty="0" smtClean="0"/>
              <a:t>Juan Carlos </a:t>
            </a:r>
            <a:r>
              <a:rPr lang="es-MX" dirty="0" err="1" smtClean="0"/>
              <a:t>Monterrubio</a:t>
            </a:r>
            <a:r>
              <a:rPr lang="es-MX" dirty="0" smtClean="0"/>
              <a:t> Cordero</a:t>
            </a:r>
          </a:p>
          <a:p>
            <a:pPr marL="263525"/>
            <a:r>
              <a:rPr lang="es-MX" dirty="0" smtClean="0"/>
              <a:t>Trillas, 2013</a:t>
            </a:r>
          </a:p>
          <a:p>
            <a:r>
              <a:rPr lang="es-MX" dirty="0" smtClean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 smtClean="0"/>
              <a:t>Turismo Cultural en México</a:t>
            </a:r>
          </a:p>
          <a:p>
            <a:pPr marL="263525"/>
            <a:r>
              <a:rPr lang="es-MX" dirty="0" smtClean="0"/>
              <a:t>Rosa Mayra Ávila </a:t>
            </a:r>
            <a:r>
              <a:rPr lang="es-MX" dirty="0" err="1" smtClean="0"/>
              <a:t>Aldapa</a:t>
            </a:r>
            <a:endParaRPr lang="es-MX" dirty="0" smtClean="0"/>
          </a:p>
          <a:p>
            <a:pPr marL="263525"/>
            <a:r>
              <a:rPr lang="es-MX" dirty="0" smtClean="0"/>
              <a:t>Trillas, 2014</a:t>
            </a:r>
          </a:p>
          <a:p>
            <a:pPr marL="263525"/>
            <a:r>
              <a:rPr lang="es-ES" dirty="0" smtClean="0"/>
              <a:t>Organización Mundial del Turismo (OMT)</a:t>
            </a:r>
          </a:p>
          <a:p>
            <a:pPr marL="263525"/>
            <a:r>
              <a:rPr lang="es-ES" dirty="0" err="1" smtClean="0"/>
              <a:t>www.world-tourism.org</a:t>
            </a:r>
            <a:r>
              <a:rPr lang="es-ES" dirty="0" smtClean="0"/>
              <a:t>.</a:t>
            </a:r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16436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331640" y="1196752"/>
            <a:ext cx="7355160" cy="4752528"/>
          </a:xfrm>
        </p:spPr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Turismo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Introducción al Estudio del Turismo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 algn="just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Profesor(a):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Carolina González Espinoza,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Noemi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Vega Lugo, José Sergio Rodríguez </a:t>
            </a:r>
            <a:r>
              <a:rPr lang="es-MX" dirty="0" err="1" smtClean="0">
                <a:latin typeface="Arial" pitchFamily="34" charset="0"/>
                <a:cs typeface="Arial" pitchFamily="34" charset="0"/>
              </a:rPr>
              <a:t>Martinez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marL="457200" lvl="1" indent="0">
              <a:buNone/>
            </a:pPr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Enero-Junio 2017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70576" y="689248"/>
            <a:ext cx="6995120" cy="910952"/>
          </a:xfrm>
        </p:spPr>
        <p:txBody>
          <a:bodyPr/>
          <a:lstStyle/>
          <a:p>
            <a:r>
              <a:rPr lang="fr-FR" sz="2800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FR" sz="2800" b="1" u="sng" dirty="0" err="1" smtClean="0">
                <a:latin typeface="Arial" pitchFamily="34" charset="0"/>
                <a:cs typeface="Arial" pitchFamily="34" charset="0"/>
              </a:rPr>
              <a:t>Introducción</a:t>
            </a: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 al </a:t>
            </a:r>
            <a:r>
              <a:rPr lang="fr-FR" sz="2800" b="1" u="sng" dirty="0" err="1" smtClean="0">
                <a:latin typeface="Arial" pitchFamily="34" charset="0"/>
                <a:cs typeface="Arial" pitchFamily="34" charset="0"/>
              </a:rPr>
              <a:t>Estudio</a:t>
            </a: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u="sng" dirty="0" err="1" smtClean="0">
                <a:latin typeface="Arial" pitchFamily="34" charset="0"/>
                <a:cs typeface="Arial" pitchFamily="34" charset="0"/>
              </a:rPr>
              <a:t>del</a:t>
            </a: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b="1" u="sng" dirty="0" err="1" smtClean="0">
                <a:latin typeface="Arial" pitchFamily="34" charset="0"/>
                <a:cs typeface="Arial" pitchFamily="34" charset="0"/>
              </a:rPr>
              <a:t>Turismo</a:t>
            </a:r>
            <a:r>
              <a:rPr lang="fr-FR" sz="2800" b="1" u="sng" dirty="0" smtClean="0">
                <a:latin typeface="Arial" pitchFamily="34" charset="0"/>
                <a:cs typeface="Arial" pitchFamily="34" charset="0"/>
              </a:rPr>
              <a:t> 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Marcador de contenido 5"/>
          <p:cNvSpPr>
            <a:spLocks noGrp="1"/>
          </p:cNvSpPr>
          <p:nvPr>
            <p:ph idx="1"/>
          </p:nvPr>
        </p:nvSpPr>
        <p:spPr>
          <a:xfrm>
            <a:off x="1403648" y="1844824"/>
            <a:ext cx="7355160" cy="42050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s-MX" sz="2000" dirty="0" smtClean="0"/>
          </a:p>
          <a:p>
            <a:pPr marL="0" indent="0" algn="just">
              <a:buNone/>
            </a:pPr>
            <a:r>
              <a:rPr lang="es-MX" sz="2400" dirty="0" err="1" smtClean="0"/>
              <a:t>It</a:t>
            </a:r>
            <a:r>
              <a:rPr lang="es-MX" sz="2400" dirty="0" smtClean="0"/>
              <a:t> </a:t>
            </a:r>
            <a:r>
              <a:rPr lang="es-MX" sz="2400" dirty="0" err="1"/>
              <a:t>is</a:t>
            </a:r>
            <a:r>
              <a:rPr lang="es-MX" sz="2400" dirty="0"/>
              <a:t> a </a:t>
            </a:r>
            <a:r>
              <a:rPr lang="es-MX" sz="2400" dirty="0" err="1"/>
              <a:t>fact</a:t>
            </a:r>
            <a:r>
              <a:rPr lang="es-MX" sz="2400" dirty="0"/>
              <a:t> </a:t>
            </a:r>
            <a:r>
              <a:rPr lang="es-MX" sz="2400" dirty="0" err="1"/>
              <a:t>that</a:t>
            </a:r>
            <a:r>
              <a:rPr lang="es-MX" sz="2400" dirty="0"/>
              <a:t> </a:t>
            </a:r>
            <a:r>
              <a:rPr lang="es-MX" sz="2400" dirty="0" err="1"/>
              <a:t>tourism</a:t>
            </a:r>
            <a:r>
              <a:rPr lang="es-MX" sz="2400" dirty="0"/>
              <a:t> </a:t>
            </a:r>
            <a:r>
              <a:rPr lang="es-MX" sz="2400" dirty="0" err="1"/>
              <a:t>is</a:t>
            </a:r>
            <a:r>
              <a:rPr lang="es-MX" sz="2400" dirty="0"/>
              <a:t> of </a:t>
            </a:r>
            <a:r>
              <a:rPr lang="es-MX" sz="2400" dirty="0" err="1"/>
              <a:t>great</a:t>
            </a:r>
            <a:r>
              <a:rPr lang="es-MX" sz="2400" dirty="0"/>
              <a:t> </a:t>
            </a:r>
            <a:r>
              <a:rPr lang="es-MX" sz="2400" dirty="0" err="1"/>
              <a:t>value</a:t>
            </a:r>
            <a:r>
              <a:rPr lang="es-MX" sz="2400" dirty="0"/>
              <a:t> </a:t>
            </a:r>
            <a:r>
              <a:rPr lang="es-MX" sz="2400" dirty="0" err="1"/>
              <a:t>for</a:t>
            </a:r>
            <a:r>
              <a:rPr lang="es-MX" sz="2400" dirty="0"/>
              <a:t> a </a:t>
            </a:r>
            <a:r>
              <a:rPr lang="es-MX" sz="2400" dirty="0" err="1"/>
              <a:t>receiving</a:t>
            </a:r>
            <a:r>
              <a:rPr lang="es-MX" sz="2400" dirty="0"/>
              <a:t> </a:t>
            </a:r>
            <a:r>
              <a:rPr lang="es-MX" sz="2400" dirty="0" err="1"/>
              <a:t>community</a:t>
            </a:r>
            <a:r>
              <a:rPr lang="es-MX" sz="2400" dirty="0"/>
              <a:t>, </a:t>
            </a:r>
            <a:r>
              <a:rPr lang="es-MX" sz="2400" dirty="0" err="1"/>
              <a:t>mainly</a:t>
            </a:r>
            <a:r>
              <a:rPr lang="es-MX" sz="2400" dirty="0"/>
              <a:t> </a:t>
            </a:r>
            <a:r>
              <a:rPr lang="es-MX" sz="2400" dirty="0" err="1"/>
              <a:t>because</a:t>
            </a:r>
            <a:r>
              <a:rPr lang="es-MX" sz="2400" dirty="0"/>
              <a:t> </a:t>
            </a:r>
            <a:r>
              <a:rPr lang="es-MX" sz="2400" dirty="0" err="1"/>
              <a:t>it</a:t>
            </a:r>
            <a:r>
              <a:rPr lang="es-MX" sz="2400" dirty="0"/>
              <a:t> </a:t>
            </a:r>
            <a:r>
              <a:rPr lang="es-MX" sz="2400" dirty="0" err="1"/>
              <a:t>means</a:t>
            </a:r>
            <a:r>
              <a:rPr lang="es-MX" sz="2400" dirty="0"/>
              <a:t> a </a:t>
            </a:r>
            <a:r>
              <a:rPr lang="es-MX" sz="2400" dirty="0" err="1"/>
              <a:t>source</a:t>
            </a:r>
            <a:r>
              <a:rPr lang="es-MX" sz="2400" dirty="0"/>
              <a:t> of </a:t>
            </a:r>
            <a:r>
              <a:rPr lang="es-MX" sz="2400" dirty="0" err="1"/>
              <a:t>jobs</a:t>
            </a:r>
            <a:r>
              <a:rPr lang="es-MX" sz="2400" dirty="0"/>
              <a:t> and </a:t>
            </a:r>
            <a:r>
              <a:rPr lang="es-MX" sz="2400" dirty="0" err="1"/>
              <a:t>economic</a:t>
            </a:r>
            <a:r>
              <a:rPr lang="es-MX" sz="2400" dirty="0"/>
              <a:t> </a:t>
            </a:r>
            <a:r>
              <a:rPr lang="es-MX" sz="2400" dirty="0" err="1"/>
              <a:t>resources</a:t>
            </a:r>
            <a:r>
              <a:rPr lang="es-MX" sz="2400" dirty="0"/>
              <a:t>, </a:t>
            </a:r>
            <a:r>
              <a:rPr lang="es-MX" sz="2400" dirty="0" err="1"/>
              <a:t>for</a:t>
            </a:r>
            <a:r>
              <a:rPr lang="es-MX" sz="2400" dirty="0"/>
              <a:t> </a:t>
            </a:r>
            <a:r>
              <a:rPr lang="es-MX" sz="2400" dirty="0" err="1"/>
              <a:t>that</a:t>
            </a:r>
            <a:r>
              <a:rPr lang="es-MX" sz="2400" dirty="0"/>
              <a:t> </a:t>
            </a:r>
            <a:r>
              <a:rPr lang="es-MX" sz="2400" dirty="0" err="1"/>
              <a:t>reason</a:t>
            </a:r>
            <a:r>
              <a:rPr lang="es-MX" sz="2400" dirty="0"/>
              <a:t> in </a:t>
            </a:r>
            <a:r>
              <a:rPr lang="es-MX" sz="2400" dirty="0" err="1"/>
              <a:t>this</a:t>
            </a:r>
            <a:r>
              <a:rPr lang="es-MX" sz="2400" dirty="0"/>
              <a:t> material </a:t>
            </a:r>
            <a:r>
              <a:rPr lang="es-MX" sz="2400" dirty="0" err="1"/>
              <a:t>the</a:t>
            </a:r>
            <a:r>
              <a:rPr lang="es-MX" sz="2400" dirty="0"/>
              <a:t> </a:t>
            </a:r>
            <a:r>
              <a:rPr lang="es-MX" sz="2400" dirty="0" err="1"/>
              <a:t>study</a:t>
            </a:r>
            <a:r>
              <a:rPr lang="es-MX" sz="2400" dirty="0"/>
              <a:t> of </a:t>
            </a:r>
            <a:r>
              <a:rPr lang="es-MX" sz="2400" dirty="0" err="1"/>
              <a:t>the</a:t>
            </a:r>
            <a:r>
              <a:rPr lang="es-MX" sz="2400" dirty="0"/>
              <a:t> </a:t>
            </a:r>
            <a:r>
              <a:rPr lang="es-MX" sz="2400" dirty="0" err="1"/>
              <a:t>identified</a:t>
            </a:r>
            <a:r>
              <a:rPr lang="es-MX" sz="2400" dirty="0"/>
              <a:t> </a:t>
            </a:r>
            <a:r>
              <a:rPr lang="es-MX" sz="2400" dirty="0" err="1"/>
              <a:t>tourism</a:t>
            </a:r>
            <a:r>
              <a:rPr lang="es-MX" sz="2400" dirty="0"/>
              <a:t> </a:t>
            </a:r>
            <a:r>
              <a:rPr lang="es-MX" sz="2400" dirty="0" err="1"/>
              <a:t>began</a:t>
            </a:r>
            <a:r>
              <a:rPr lang="es-MX" sz="2400" dirty="0"/>
              <a:t> </a:t>
            </a:r>
            <a:r>
              <a:rPr lang="es-MX" sz="2400" dirty="0" err="1"/>
              <a:t>its</a:t>
            </a:r>
            <a:r>
              <a:rPr lang="es-MX" sz="2400" dirty="0"/>
              <a:t> </a:t>
            </a:r>
            <a:r>
              <a:rPr lang="es-MX" sz="2400" dirty="0" err="1"/>
              <a:t>origin</a:t>
            </a:r>
            <a:r>
              <a:rPr lang="es-MX" sz="2400" dirty="0"/>
              <a:t> and </a:t>
            </a:r>
            <a:r>
              <a:rPr lang="es-MX" sz="2400" dirty="0" err="1" smtClean="0"/>
              <a:t>evolution</a:t>
            </a:r>
            <a:r>
              <a:rPr lang="es-MX" sz="2400" dirty="0" smtClean="0"/>
              <a:t>.</a:t>
            </a:r>
          </a:p>
          <a:p>
            <a:pPr marL="0" indent="0" algn="just">
              <a:buNone/>
            </a:pPr>
            <a:endParaRPr lang="fr-FR" sz="2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fr-FR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fr-FR" sz="2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fr-FR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sz="2000" dirty="0">
                <a:latin typeface="Arial" pitchFamily="34" charset="0"/>
                <a:cs typeface="Arial" pitchFamily="34" charset="0"/>
              </a:rPr>
              <a:t>  (Palabras clave en </a:t>
            </a:r>
            <a:r>
              <a:rPr lang="fr-FR" sz="2000" dirty="0" err="1">
                <a:latin typeface="Arial" pitchFamily="34" charset="0"/>
                <a:cs typeface="Arial" pitchFamily="34" charset="0"/>
              </a:rPr>
              <a:t>inglés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): </a:t>
            </a:r>
            <a:r>
              <a:rPr lang="es-MX" sz="2000" dirty="0" err="1"/>
              <a:t>Tourism</a:t>
            </a:r>
            <a:r>
              <a:rPr lang="es-MX" sz="2000" dirty="0"/>
              <a:t>, </a:t>
            </a:r>
            <a:r>
              <a:rPr lang="es-MX" sz="2000" dirty="0" err="1"/>
              <a:t>Origin</a:t>
            </a:r>
            <a:r>
              <a:rPr lang="es-MX" sz="2000" dirty="0"/>
              <a:t>, </a:t>
            </a:r>
            <a:r>
              <a:rPr lang="es-MX" sz="2000" dirty="0" err="1"/>
              <a:t>Evolution</a:t>
            </a:r>
            <a:endParaRPr lang="es-MX" sz="2000" dirty="0"/>
          </a:p>
        </p:txBody>
      </p:sp>
    </p:spTree>
    <p:extLst>
      <p:ext uri="{BB962C8B-B14F-4D97-AF65-F5344CB8AC3E}">
        <p14:creationId xmlns:p14="http://schemas.microsoft.com/office/powerpoint/2010/main" xmlns="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42976" y="714356"/>
            <a:ext cx="7858180" cy="4071966"/>
          </a:xfrm>
        </p:spPr>
        <p:txBody>
          <a:bodyPr>
            <a:normAutofit/>
          </a:bodyPr>
          <a:lstStyle/>
          <a:p>
            <a:pPr algn="ctr"/>
            <a:r>
              <a:rPr lang="es-ES" dirty="0" smtClean="0"/>
              <a:t>UNIDAD 1 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sz="5400" dirty="0" smtClean="0"/>
              <a:t>ORIGEN Y EVALUACIÓN DEL TURISMO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198680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500166" y="692696"/>
            <a:ext cx="2925126" cy="831974"/>
          </a:xfrm>
        </p:spPr>
        <p:txBody>
          <a:bodyPr/>
          <a:lstStyle/>
          <a:p>
            <a:r>
              <a:rPr lang="es-ES" dirty="0" smtClean="0"/>
              <a:t>ORIGENES</a:t>
            </a:r>
            <a:endParaRPr lang="es-MX" dirty="0"/>
          </a:p>
        </p:txBody>
      </p:sp>
      <p:sp>
        <p:nvSpPr>
          <p:cNvPr id="6" name="5 Subtítulo"/>
          <p:cNvSpPr txBox="1">
            <a:spLocks noGrp="1"/>
          </p:cNvSpPr>
          <p:nvPr>
            <p:ph type="subTitle" idx="1"/>
          </p:nvPr>
        </p:nvSpPr>
        <p:spPr>
          <a:xfrm>
            <a:off x="1500166" y="2143116"/>
            <a:ext cx="2714644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s-MX" sz="1800" dirty="0" smtClean="0">
                <a:latin typeface="Arial" pitchFamily="34" charset="0"/>
                <a:cs typeface="Arial" pitchFamily="34" charset="0"/>
              </a:rPr>
              <a:t>El turismo como actividad económica se origina en el siglo XIX, a consecuencia de la Revolución industrial, cuando se consolida la burguesía como clase social dominante, que dispone de recursos económicos y tiempo libre para viajar. 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02860" y="1122931"/>
            <a:ext cx="37147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s-MX" dirty="0">
                <a:latin typeface="Arial" pitchFamily="34" charset="0"/>
                <a:cs typeface="Arial" pitchFamily="34" charset="0"/>
              </a:rPr>
              <a:t>El turismo desde sus inicios tuvo la finalidad de propiciar el descanso, fomentar la cultura, permitir negocios o el encuentro de familias.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Imagen 6" descr="C:\Users\Jorge\Downloads\file0002006900762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924944"/>
            <a:ext cx="2880320" cy="29539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049404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619672" y="660918"/>
            <a:ext cx="6835168" cy="903412"/>
          </a:xfrm>
        </p:spPr>
        <p:txBody>
          <a:bodyPr/>
          <a:lstStyle/>
          <a:p>
            <a:r>
              <a:rPr lang="es-ES" sz="3200" dirty="0" smtClean="0"/>
              <a:t>EVOLUCIÓN DEL TURISMO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716016" y="1958370"/>
            <a:ext cx="3496630" cy="136462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s-ES" sz="1800" b="1" dirty="0" smtClean="0"/>
              <a:t>Época griega:  </a:t>
            </a:r>
          </a:p>
          <a:p>
            <a:pPr algn="just"/>
            <a:r>
              <a:rPr lang="es-ES" sz="1800" dirty="0" smtClean="0"/>
              <a:t>Caracterizada por los deportes y fiestas religiosas cuyos principales destinos eran Atenas, Delfos y Olimpia.</a:t>
            </a:r>
            <a:endParaRPr lang="es-MX" sz="1800" b="1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4716016" y="3717032"/>
            <a:ext cx="3496630" cy="2571768"/>
          </a:xfrm>
          <a:prstGeom prst="rect">
            <a:avLst/>
          </a:prstGeom>
        </p:spPr>
        <p:txBody>
          <a:bodyPr tIns="0">
            <a:normAutofit lnSpcReduction="10000"/>
          </a:bodyPr>
          <a:lstStyle/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kumimoji="0" lang="es-E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Época del</a:t>
            </a:r>
            <a:r>
              <a:rPr kumimoji="0" lang="es-ES" sz="1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imperio romano:</a:t>
            </a:r>
          </a:p>
          <a:p>
            <a:pPr marL="27432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s-ES" baseline="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Motivada</a:t>
            </a:r>
            <a:r>
              <a:rPr lang="es-ES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 primordialmente por el deseo de expandirse territorial y religiosamente, por salud (aguas termales), por descanso exclusivamente para los emperadores y también para celebrar las fiestas dedicadas a sus dioses.</a:t>
            </a:r>
            <a:r>
              <a:rPr kumimoji="0" lang="es-ES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</p:txBody>
      </p:sp>
      <p:pic>
        <p:nvPicPr>
          <p:cNvPr id="7" name="Imagen 6" descr="http://openphoto.net/thumbs2/volumes/miro/20090729/openphotonet_DSC0287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916832"/>
            <a:ext cx="2385786" cy="31993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74255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691680" y="692696"/>
            <a:ext cx="4000528" cy="171451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s-ES" sz="1800" b="1" dirty="0" smtClean="0"/>
              <a:t>Época de la edad media:  </a:t>
            </a:r>
          </a:p>
          <a:p>
            <a:pPr algn="just"/>
            <a:r>
              <a:rPr lang="es-ES" sz="1800" dirty="0" smtClean="0"/>
              <a:t>Caracterizada por las cruzadas y las peregrinaciones cuyo propósito era evangelizar. Para este momento de la historia ya se reconoce al encargado del viaje como “guía contratado”.</a:t>
            </a:r>
            <a:endParaRPr lang="es-MX" sz="1800" b="1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5212878" y="2548904"/>
            <a:ext cx="3496630" cy="2428892"/>
          </a:xfrm>
          <a:prstGeom prst="rect">
            <a:avLst/>
          </a:prstGeom>
        </p:spPr>
        <p:txBody>
          <a:bodyPr tIns="0">
            <a:normAutofit/>
          </a:bodyPr>
          <a:lstStyle/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lang="es-ES" b="1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Siglo XVI</a:t>
            </a:r>
            <a:r>
              <a:rPr kumimoji="0" lang="es-ES" sz="1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27432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s-ES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Se caracteriza por la educación abierta a todos, lo cual genera vacacionales exclusivos para los estudiantes además de los viajes juveniles conocidos como “Grand Tour” que cuenta con nombres específicos para cada destino.</a:t>
            </a:r>
            <a:endParaRPr kumimoji="0" lang="es-ES" sz="1800" i="0" u="none" strike="noStrike" kern="1200" cap="none" spc="0" normalizeH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2 Subtítulo"/>
          <p:cNvSpPr txBox="1">
            <a:spLocks/>
          </p:cNvSpPr>
          <p:nvPr/>
        </p:nvSpPr>
        <p:spPr>
          <a:xfrm>
            <a:off x="1547664" y="4156259"/>
            <a:ext cx="3496630" cy="1643074"/>
          </a:xfrm>
          <a:prstGeom prst="rect">
            <a:avLst/>
          </a:prstGeom>
        </p:spPr>
        <p:txBody>
          <a:bodyPr tIns="0">
            <a:normAutofit/>
          </a:bodyPr>
          <a:lstStyle/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lang="es-ES" b="1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Siglo XVII</a:t>
            </a:r>
            <a:r>
              <a:rPr kumimoji="0" lang="es-ES" sz="1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lang="es-ES" b="1" dirty="0">
              <a:solidFill>
                <a:schemeClr val="tx2">
                  <a:shade val="30000"/>
                  <a:satMod val="150000"/>
                </a:schemeClr>
              </a:solidFill>
            </a:endParaRPr>
          </a:p>
          <a:p>
            <a:pPr marL="27432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s-ES" sz="180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Viajes principalmente por salud donde se implementan los centros turísticos termales que ofrecen hospedaje.</a:t>
            </a:r>
          </a:p>
        </p:txBody>
      </p:sp>
    </p:spTree>
    <p:extLst>
      <p:ext uri="{BB962C8B-B14F-4D97-AF65-F5344CB8AC3E}">
        <p14:creationId xmlns:p14="http://schemas.microsoft.com/office/powerpoint/2010/main" xmlns="" val="35424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79712" y="980728"/>
            <a:ext cx="3786214" cy="164307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s-ES" sz="1800" b="1" dirty="0" smtClean="0"/>
              <a:t>Siglo XVIII:  </a:t>
            </a:r>
          </a:p>
          <a:p>
            <a:pPr algn="just"/>
            <a:r>
              <a:rPr lang="es-ES" sz="1800" dirty="0" smtClean="0"/>
              <a:t>Caracterizado por los viajes a playas donde se realizaban baños de mar, lo cual motiva el nacimiento de los pioneros de la hotelería y el turismo.</a:t>
            </a:r>
            <a:endParaRPr lang="es-MX" sz="1800" b="1" dirty="0"/>
          </a:p>
        </p:txBody>
      </p:sp>
      <p:sp>
        <p:nvSpPr>
          <p:cNvPr id="4" name="2 Subtítulo"/>
          <p:cNvSpPr txBox="1">
            <a:spLocks/>
          </p:cNvSpPr>
          <p:nvPr/>
        </p:nvSpPr>
        <p:spPr>
          <a:xfrm>
            <a:off x="4499992" y="3297560"/>
            <a:ext cx="3996696" cy="2857520"/>
          </a:xfrm>
          <a:prstGeom prst="rect">
            <a:avLst/>
          </a:prstGeom>
        </p:spPr>
        <p:txBody>
          <a:bodyPr tIns="0">
            <a:normAutofit lnSpcReduction="10000"/>
          </a:bodyPr>
          <a:lstStyle/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lang="es-ES" b="1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Siglo XIX</a:t>
            </a:r>
            <a:r>
              <a:rPr kumimoji="0" lang="es-ES" sz="1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27432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s-ES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Se aprovechan al máximo las vacaciones tanto de estudiantes como de trabajadores y gracias a la revolución industrial se llega a nuevos destinos, por lo cual crece el desarrollo de l hotelería por categoría (hoteles, alojamientos, posadas, etc.). Nacen las agencias de turismo conocidas como “intermediarios”.</a:t>
            </a:r>
            <a:endParaRPr kumimoji="0" lang="es-ES" sz="1800" i="0" u="none" strike="noStrike" kern="1200" cap="none" spc="0" normalizeH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Imagen 5" descr="http://openphoto.net/thumbs2/volumes/stg/20100228/openphotonet_railsbest008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284984"/>
            <a:ext cx="2736304" cy="22303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04022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2 Subtítulo"/>
          <p:cNvSpPr txBox="1">
            <a:spLocks/>
          </p:cNvSpPr>
          <p:nvPr/>
        </p:nvSpPr>
        <p:spPr>
          <a:xfrm>
            <a:off x="1907704" y="1052736"/>
            <a:ext cx="4654300" cy="1944216"/>
          </a:xfrm>
          <a:prstGeom prst="rect">
            <a:avLst/>
          </a:prstGeom>
        </p:spPr>
        <p:txBody>
          <a:bodyPr tIns="0">
            <a:normAutofit fontScale="85000" lnSpcReduction="10000"/>
          </a:bodyPr>
          <a:lstStyle/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lang="es-ES" b="1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Siglo XX</a:t>
            </a:r>
            <a:r>
              <a:rPr kumimoji="0" lang="es-ES" sz="1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27432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s-ES" sz="2200" noProof="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Los viajes son motivados por la necesidad humana de recreación, esparcimiento, salud, religión, negocios, estudios, acontecimientos programados, la aventura en busca de experiencias diferentes en lugares naturales.</a:t>
            </a:r>
          </a:p>
          <a:p>
            <a:pPr marL="27432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es-ES" noProof="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 </a:t>
            </a:r>
            <a:endParaRPr kumimoji="0" lang="es-ES" sz="1800" i="0" u="none" strike="noStrike" kern="1200" cap="none" spc="0" normalizeH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2 Subtítulo"/>
          <p:cNvSpPr txBox="1">
            <a:spLocks/>
          </p:cNvSpPr>
          <p:nvPr/>
        </p:nvSpPr>
        <p:spPr>
          <a:xfrm>
            <a:off x="1547664" y="3717032"/>
            <a:ext cx="3672408" cy="2215718"/>
          </a:xfrm>
          <a:prstGeom prst="rect">
            <a:avLst/>
          </a:prstGeom>
        </p:spPr>
        <p:txBody>
          <a:bodyPr tIns="0">
            <a:normAutofit/>
          </a:bodyPr>
          <a:lstStyle/>
          <a:p>
            <a:pPr marL="27432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§"/>
              <a:tabLst/>
              <a:defRPr/>
            </a:pPr>
            <a:r>
              <a:rPr lang="es-ES" b="1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Siglo XX en adelante</a:t>
            </a:r>
            <a:r>
              <a:rPr kumimoji="0" lang="es-ES" sz="18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lang="es-ES" b="1" dirty="0">
              <a:solidFill>
                <a:schemeClr val="tx2">
                  <a:shade val="30000"/>
                  <a:satMod val="150000"/>
                </a:schemeClr>
              </a:solidFill>
            </a:endParaRPr>
          </a:p>
          <a:p>
            <a:pPr marL="27432" marR="0" lvl="0" indent="0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s-ES" sz="200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shade val="30000"/>
                    <a:satMod val="150000"/>
                  </a:schemeClr>
                </a:solidFill>
                <a:effectLst/>
                <a:uLnTx/>
                <a:uFillTx/>
              </a:rPr>
              <a:t>Se viaja por trabajo, estudio, exploraciones, eventos programados, comercio y por experimentar de desconocido o lugare</a:t>
            </a:r>
            <a:r>
              <a:rPr lang="es-ES" sz="2000" dirty="0" smtClean="0">
                <a:solidFill>
                  <a:schemeClr val="tx2">
                    <a:shade val="30000"/>
                    <a:satMod val="150000"/>
                  </a:schemeClr>
                </a:solidFill>
              </a:rPr>
              <a:t>s diferentes a lo cotidiano.</a:t>
            </a:r>
            <a:endParaRPr kumimoji="0" lang="es-ES" sz="2000" i="0" u="none" strike="noStrike" kern="1200" cap="none" spc="0" normalizeH="0" noProof="0" dirty="0" smtClean="0">
              <a:ln>
                <a:noFill/>
              </a:ln>
              <a:solidFill>
                <a:schemeClr val="tx2">
                  <a:shade val="30000"/>
                  <a:satMod val="150000"/>
                </a:schemeClr>
              </a:solidFill>
              <a:effectLst/>
              <a:uLnTx/>
              <a:uFillTx/>
            </a:endParaRPr>
          </a:p>
        </p:txBody>
      </p:sp>
      <p:pic>
        <p:nvPicPr>
          <p:cNvPr id="6" name="Imagen 5" descr="http://openphoto.net/thumbs2/volumes/miro/20140727/openphotonet_DSCF1834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780928"/>
            <a:ext cx="2592288" cy="30680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6179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568</TotalTime>
  <Words>497</Words>
  <Application>Microsoft Office PowerPoint</Application>
  <PresentationFormat>Presentación en pantalla (4:3)</PresentationFormat>
  <Paragraphs>58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UNIVERSIDAD AUTÓNOMA DEL ESTADO DE HIDALGO</vt:lpstr>
      <vt:lpstr>Diapositiva 2</vt:lpstr>
      <vt:lpstr>Tema: Introducción al Estudio del Turismo </vt:lpstr>
      <vt:lpstr>UNIDAD 1   ORIGEN Y EVALUACIÓN DEL TURISMO</vt:lpstr>
      <vt:lpstr>ORIGENES</vt:lpstr>
      <vt:lpstr>EVOLUCIÓN DEL TURISMO</vt:lpstr>
      <vt:lpstr>Diapositiva 7</vt:lpstr>
      <vt:lpstr>Diapositiva 8</vt:lpstr>
      <vt:lpstr>Diapositiva 9</vt:lpstr>
      <vt:lpstr>Bibliografía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End_user</cp:lastModifiedBy>
  <cp:revision>57</cp:revision>
  <dcterms:created xsi:type="dcterms:W3CDTF">2014-12-12T16:57:31Z</dcterms:created>
  <dcterms:modified xsi:type="dcterms:W3CDTF">2017-05-08T16:39:30Z</dcterms:modified>
</cp:coreProperties>
</file>