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9" r:id="rId2"/>
    <p:sldId id="256" r:id="rId3"/>
    <p:sldId id="257" r:id="rId4"/>
    <p:sldId id="267" r:id="rId5"/>
    <p:sldId id="260" r:id="rId6"/>
    <p:sldId id="271" r:id="rId7"/>
    <p:sldId id="262" r:id="rId8"/>
    <p:sldId id="270" r:id="rId9"/>
    <p:sldId id="263" r:id="rId10"/>
    <p:sldId id="264" r:id="rId11"/>
    <p:sldId id="258" r:id="rId12"/>
    <p:sldId id="268" r:id="rId13"/>
    <p:sldId id="269" r:id="rId14"/>
    <p:sldId id="266" r:id="rId15"/>
    <p:sldId id="265" r:id="rId16"/>
    <p:sldId id="261" r:id="rId17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22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18" autoAdjust="0"/>
  </p:normalViewPr>
  <p:slideViewPr>
    <p:cSldViewPr>
      <p:cViewPr varScale="1">
        <p:scale>
          <a:sx n="84" d="100"/>
          <a:sy n="84" d="100"/>
        </p:scale>
        <p:origin x="147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2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71B02C-29DC-4533-A80D-DA86BB223400}" type="datetimeFigureOut">
              <a:rPr lang="es-MX" smtClean="0"/>
              <a:pPr/>
              <a:t>28/09/2016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5AE01-A821-4188-A8D3-FCC31C1333B3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74661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5AE01-A821-4188-A8D3-FCC31C1333B3}" type="slidenum">
              <a:rPr lang="es-MX" smtClean="0"/>
              <a:pPr/>
              <a:t>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067788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5AE01-A821-4188-A8D3-FCC31C1333B3}" type="slidenum">
              <a:rPr lang="es-MX" smtClean="0"/>
              <a:pPr/>
              <a:t>10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173714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5AE01-A821-4188-A8D3-FCC31C1333B3}" type="slidenum">
              <a:rPr lang="es-MX" smtClean="0"/>
              <a:pPr/>
              <a:t>11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412080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5AE01-A821-4188-A8D3-FCC31C1333B3}" type="slidenum">
              <a:rPr lang="es-MX" smtClean="0"/>
              <a:pPr/>
              <a:t>12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747755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5AE01-A821-4188-A8D3-FCC31C1333B3}" type="slidenum">
              <a:rPr lang="es-MX" smtClean="0"/>
              <a:pPr/>
              <a:t>13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361137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5AE01-A821-4188-A8D3-FCC31C1333B3}" type="slidenum">
              <a:rPr lang="es-MX" smtClean="0"/>
              <a:pPr/>
              <a:t>14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063210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5AE01-A821-4188-A8D3-FCC31C1333B3}" type="slidenum">
              <a:rPr lang="es-MX" smtClean="0"/>
              <a:pPr/>
              <a:t>15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296682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5AE01-A821-4188-A8D3-FCC31C1333B3}" type="slidenum">
              <a:rPr lang="es-MX" smtClean="0"/>
              <a:pPr/>
              <a:t>16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19970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5AE01-A821-4188-A8D3-FCC31C1333B3}" type="slidenum">
              <a:rPr lang="es-MX" smtClean="0"/>
              <a:pPr/>
              <a:t>2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09724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5AE01-A821-4188-A8D3-FCC31C1333B3}" type="slidenum">
              <a:rPr lang="es-MX" smtClean="0"/>
              <a:pPr/>
              <a:t>3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595096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5AE01-A821-4188-A8D3-FCC31C1333B3}" type="slidenum">
              <a:rPr lang="es-MX" smtClean="0"/>
              <a:pPr/>
              <a:t>4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125247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5AE01-A821-4188-A8D3-FCC31C1333B3}" type="slidenum">
              <a:rPr lang="es-MX" smtClean="0"/>
              <a:pPr/>
              <a:t>5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081137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5AE01-A821-4188-A8D3-FCC31C1333B3}" type="slidenum">
              <a:rPr lang="es-MX" smtClean="0"/>
              <a:pPr/>
              <a:t>6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263878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5AE01-A821-4188-A8D3-FCC31C1333B3}" type="slidenum">
              <a:rPr lang="es-MX" smtClean="0"/>
              <a:pPr/>
              <a:t>7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655923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5AE01-A821-4188-A8D3-FCC31C1333B3}" type="slidenum">
              <a:rPr lang="es-MX" smtClean="0"/>
              <a:pPr/>
              <a:t>8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932306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5AE01-A821-4188-A8D3-FCC31C1333B3}" type="slidenum">
              <a:rPr lang="es-MX" smtClean="0"/>
              <a:pPr/>
              <a:t>9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60344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403648" y="2130425"/>
            <a:ext cx="7054552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088832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7F3E5-681C-4C9D-BD31-99541B831678}" type="datetimeFigureOut">
              <a:rPr lang="es-MX" smtClean="0"/>
              <a:pPr/>
              <a:t>28/09/2016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D575-8EA1-43DE-A846-C4C5C2F41ADD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63577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7F3E5-681C-4C9D-BD31-99541B831678}" type="datetimeFigureOut">
              <a:rPr lang="es-MX" smtClean="0"/>
              <a:pPr/>
              <a:t>28/09/2016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D575-8EA1-43DE-A846-C4C5C2F41ADD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8310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4077072"/>
            <a:ext cx="7772400" cy="2016224"/>
          </a:xfrm>
        </p:spPr>
        <p:txBody>
          <a:bodyPr anchor="t"/>
          <a:lstStyle>
            <a:lvl1pPr algn="ctr">
              <a:defRPr sz="36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115616" y="220486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7F3E5-681C-4C9D-BD31-99541B831678}" type="datetimeFigureOut">
              <a:rPr lang="es-MX" smtClean="0"/>
              <a:pPr/>
              <a:t>28/09/2016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D575-8EA1-43DE-A846-C4C5C2F41ADD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48085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75656" y="1600200"/>
            <a:ext cx="34563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20072" y="1600200"/>
            <a:ext cx="346672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7F3E5-681C-4C9D-BD31-99541B831678}" type="datetimeFigureOut">
              <a:rPr lang="es-MX" smtClean="0"/>
              <a:pPr/>
              <a:t>28/09/2016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D575-8EA1-43DE-A846-C4C5C2F41ADD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5849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31640" y="1535113"/>
            <a:ext cx="352839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1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1331640" y="2174875"/>
            <a:ext cx="352839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04048" y="1535113"/>
            <a:ext cx="3682752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04048" y="2174875"/>
            <a:ext cx="368275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7F3E5-681C-4C9D-BD31-99541B831678}" type="datetimeFigureOut">
              <a:rPr lang="es-MX" smtClean="0"/>
              <a:pPr/>
              <a:t>28/09/2016</a:t>
            </a:fld>
            <a:endParaRPr lang="es-MX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D575-8EA1-43DE-A846-C4C5C2F41ADD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34294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7F3E5-681C-4C9D-BD31-99541B831678}" type="datetimeFigureOut">
              <a:rPr lang="es-MX" smtClean="0"/>
              <a:pPr/>
              <a:t>28/09/2016</a:t>
            </a:fld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D575-8EA1-43DE-A846-C4C5C2F41ADD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409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7F3E5-681C-4C9D-BD31-99541B831678}" type="datetimeFigureOut">
              <a:rPr lang="es-MX" smtClean="0"/>
              <a:pPr/>
              <a:t>28/09/2016</a:t>
            </a:fld>
            <a:endParaRPr lang="es-MX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D575-8EA1-43DE-A846-C4C5C2F41ADD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75729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7F3E5-681C-4C9D-BD31-99541B831678}" type="datetimeFigureOut">
              <a:rPr lang="es-MX" smtClean="0"/>
              <a:pPr/>
              <a:t>28/09/2016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D575-8EA1-43DE-A846-C4C5C2F41ADD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53403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09936" y="4800600"/>
            <a:ext cx="5486400" cy="566738"/>
          </a:xfrm>
        </p:spPr>
        <p:txBody>
          <a:bodyPr anchor="b"/>
          <a:lstStyle>
            <a:lvl1pPr algn="ctr">
              <a:defRPr sz="2000" b="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10993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10993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7F3E5-681C-4C9D-BD31-99541B831678}" type="datetimeFigureOut">
              <a:rPr lang="es-MX" smtClean="0"/>
              <a:pPr/>
              <a:t>28/09/2016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D575-8EA1-43DE-A846-C4C5C2F41ADD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73338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31640" y="1600200"/>
            <a:ext cx="735516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971600" y="6520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Berlin Sans FB" panose="020E0602020502020306" pitchFamily="34" charset="0"/>
              </a:defRPr>
            </a:lvl1pPr>
          </a:lstStyle>
          <a:p>
            <a:fld id="{1757F3E5-681C-4C9D-BD31-99541B831678}" type="datetimeFigureOut">
              <a:rPr lang="es-MX" smtClean="0"/>
              <a:pPr/>
              <a:t>28/09/2016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476600" y="652534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Berlin Sans FB" panose="020E0602020502020306" pitchFamily="34" charset="0"/>
              </a:defRPr>
            </a:lvl1pPr>
          </a:lstStyle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804248" y="652534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Berlin Sans FB" panose="020E0602020502020306" pitchFamily="34" charset="0"/>
              </a:defRPr>
            </a:lvl1pPr>
          </a:lstStyle>
          <a:p>
            <a:fld id="{A310D575-8EA1-43DE-A846-C4C5C2F41ADD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88449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rgbClr val="6A221D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Berlin Sans FB" panose="020E0602020502020306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b="0" kern="1200">
          <a:solidFill>
            <a:srgbClr val="6A221D"/>
          </a:solidFill>
          <a:latin typeface="Berlin Sans FB" panose="020E0602020502020306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kern="1200">
          <a:solidFill>
            <a:srgbClr val="6A221D"/>
          </a:solidFill>
          <a:latin typeface="Berlin Sans FB" panose="020E0602020502020306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b="0" kern="1200">
          <a:solidFill>
            <a:srgbClr val="6A221D"/>
          </a:solidFill>
          <a:latin typeface="Berlin Sans FB" panose="020E0602020502020306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b="0" kern="1200">
          <a:solidFill>
            <a:srgbClr val="6A221D"/>
          </a:solidFill>
          <a:latin typeface="Berlin Sans FB" panose="020E0602020502020306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b="0" kern="1200">
          <a:solidFill>
            <a:srgbClr val="6A221D"/>
          </a:solidFill>
          <a:latin typeface="Berlin Sans FB" panose="020E0602020502020306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1403648" y="1785926"/>
            <a:ext cx="7054552" cy="1470025"/>
          </a:xfrm>
        </p:spPr>
        <p:txBody>
          <a:bodyPr/>
          <a:lstStyle/>
          <a:p>
            <a:r>
              <a:rPr lang="es-ES" dirty="0" smtClean="0">
                <a:latin typeface="Arial" pitchFamily="34" charset="0"/>
                <a:cs typeface="Arial" pitchFamily="34" charset="0"/>
              </a:rPr>
              <a:t>UNIVERSIDAD AUTÓNOMA DEL ESTADO DE HIDALGO</a:t>
            </a:r>
            <a:endParaRPr lang="es-MX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1371600" y="4105292"/>
            <a:ext cx="7088832" cy="1752600"/>
          </a:xfrm>
        </p:spPr>
        <p:txBody>
          <a:bodyPr/>
          <a:lstStyle/>
          <a:p>
            <a:r>
              <a:rPr lang="es-ES" b="1" dirty="0" smtClean="0">
                <a:latin typeface="Arial" pitchFamily="34" charset="0"/>
                <a:cs typeface="Arial" pitchFamily="34" charset="0"/>
              </a:rPr>
              <a:t>Instituto de Ciencias Económico Administrativas</a:t>
            </a:r>
            <a:endParaRPr lang="es-MX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25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619672" y="548680"/>
            <a:ext cx="7272808" cy="708025"/>
          </a:xfrm>
        </p:spPr>
        <p:txBody>
          <a:bodyPr/>
          <a:lstStyle/>
          <a:p>
            <a:r>
              <a:rPr lang="es-MX" dirty="0" smtClean="0"/>
              <a:t>COMPETENCIA</a:t>
            </a:r>
          </a:p>
        </p:txBody>
      </p:sp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1691680" y="1484784"/>
            <a:ext cx="6984776" cy="2232248"/>
          </a:xfrm>
        </p:spPr>
        <p:txBody>
          <a:bodyPr/>
          <a:lstStyle/>
          <a:p>
            <a:pPr algn="just"/>
            <a:r>
              <a:rPr lang="es-MX" sz="2400" dirty="0" smtClean="0"/>
              <a:t>Rivalidad que viven las organizaciones que participan en un determinado segmento de mercado/producto al vender un mismo bien o servicio.</a:t>
            </a:r>
          </a:p>
        </p:txBody>
      </p:sp>
      <p:pic>
        <p:nvPicPr>
          <p:cNvPr id="7" name="6 Imagen" descr="best-wins-vs-rest-one-winner-stands-alone-276367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3573016"/>
            <a:ext cx="2520280" cy="2520280"/>
          </a:xfrm>
          <a:prstGeom prst="rect">
            <a:avLst/>
          </a:prstGeom>
        </p:spPr>
      </p:pic>
      <p:pic>
        <p:nvPicPr>
          <p:cNvPr id="8" name="7 Imagen" descr="business-model-83113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3356992"/>
            <a:ext cx="4248472" cy="28358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1619673" y="548680"/>
            <a:ext cx="7272808" cy="708025"/>
          </a:xfrm>
        </p:spPr>
        <p:txBody>
          <a:bodyPr/>
          <a:lstStyle/>
          <a:p>
            <a:r>
              <a:rPr lang="es-MX" dirty="0" smtClean="0"/>
              <a:t>COSTO</a:t>
            </a:r>
          </a:p>
        </p:txBody>
      </p:sp>
      <p:sp>
        <p:nvSpPr>
          <p:cNvPr id="8" name="Marcador de contenido 2"/>
          <p:cNvSpPr>
            <a:spLocks noGrp="1"/>
          </p:cNvSpPr>
          <p:nvPr>
            <p:ph idx="1"/>
          </p:nvPr>
        </p:nvSpPr>
        <p:spPr>
          <a:xfrm>
            <a:off x="1547664" y="1700808"/>
            <a:ext cx="7137400" cy="2232248"/>
          </a:xfrm>
        </p:spPr>
        <p:txBody>
          <a:bodyPr/>
          <a:lstStyle/>
          <a:p>
            <a:pPr algn="just"/>
            <a:r>
              <a:rPr lang="es-MX" sz="2400" dirty="0" smtClean="0"/>
              <a:t>Gasto económico que representa la fabricación de un producto o la prestación de un servicio.</a:t>
            </a:r>
          </a:p>
        </p:txBody>
      </p:sp>
      <p:sp>
        <p:nvSpPr>
          <p:cNvPr id="21506" name="AutoShape 2" descr="https://thumbs3.dreamstime.com/x/cut-costs-d-generated-picture-financial-concept-4846094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pic>
        <p:nvPicPr>
          <p:cNvPr id="10" name="9 Imagen" descr="cut-costs-d-generated-picture-financial-concept-484609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3068960"/>
            <a:ext cx="3038504" cy="3542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0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91680" y="548680"/>
            <a:ext cx="7200800" cy="792088"/>
          </a:xfrm>
        </p:spPr>
        <p:txBody>
          <a:bodyPr/>
          <a:lstStyle/>
          <a:p>
            <a:r>
              <a:rPr lang="es-MX" dirty="0" smtClean="0"/>
              <a:t>PRECIO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31640" y="1600201"/>
            <a:ext cx="7162328" cy="2476872"/>
          </a:xfrm>
        </p:spPr>
        <p:txBody>
          <a:bodyPr>
            <a:normAutofit/>
          </a:bodyPr>
          <a:lstStyle/>
          <a:p>
            <a:pPr algn="just"/>
            <a:r>
              <a:rPr lang="es-MX" sz="2400" dirty="0" smtClean="0"/>
              <a:t>Valor de transacción de un bien o servicio expresado en unidades monetarias.</a:t>
            </a:r>
            <a:endParaRPr lang="es-MX" sz="2400" dirty="0"/>
          </a:p>
        </p:txBody>
      </p:sp>
      <p:pic>
        <p:nvPicPr>
          <p:cNvPr id="6" name="5 Imagen" descr="farmer-s-market-produce-65221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3573016"/>
            <a:ext cx="3414406" cy="2279116"/>
          </a:xfrm>
          <a:prstGeom prst="rect">
            <a:avLst/>
          </a:prstGeom>
        </p:spPr>
      </p:pic>
      <p:pic>
        <p:nvPicPr>
          <p:cNvPr id="7" name="6 Imagen" descr="labeled-priced-website-template-1657488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0112" y="3212976"/>
            <a:ext cx="2913856" cy="29138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best-price-tag-175735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4005064"/>
            <a:ext cx="2251968" cy="2251968"/>
          </a:xfrm>
          <a:prstGeom prst="rect">
            <a:avLst/>
          </a:prstGeom>
        </p:spPr>
      </p:pic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1691680" y="548680"/>
            <a:ext cx="7200800" cy="792088"/>
          </a:xfrm>
        </p:spPr>
        <p:txBody>
          <a:bodyPr/>
          <a:lstStyle/>
          <a:p>
            <a:r>
              <a:rPr lang="es-MX" dirty="0" smtClean="0"/>
              <a:t>PRECIO</a:t>
            </a:r>
            <a:endParaRPr lang="es-MX" dirty="0"/>
          </a:p>
        </p:txBody>
      </p:sp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1331640" y="1600201"/>
            <a:ext cx="7416824" cy="2476872"/>
          </a:xfrm>
        </p:spPr>
        <p:txBody>
          <a:bodyPr>
            <a:normAutofit/>
          </a:bodyPr>
          <a:lstStyle/>
          <a:p>
            <a:pPr algn="just"/>
            <a:r>
              <a:rPr lang="es-MX" sz="2400" dirty="0" smtClean="0"/>
              <a:t>En la fijación de precios intervienen el costo y el valor percibido, es decir, cuánto dinero está dispuesto el consumidor a pagar por el bien o servicio. </a:t>
            </a:r>
          </a:p>
          <a:p>
            <a:endParaRPr lang="es-MX" sz="2400" dirty="0" smtClean="0"/>
          </a:p>
          <a:p>
            <a:r>
              <a:rPr lang="es-MX" sz="2400" dirty="0" smtClean="0"/>
              <a:t>Relaciones Costo-Beneficio, Precio-Calidad.</a:t>
            </a:r>
            <a:endParaRPr lang="es-MX" sz="2400" dirty="0"/>
          </a:p>
        </p:txBody>
      </p:sp>
      <p:pic>
        <p:nvPicPr>
          <p:cNvPr id="6" name="5 Imagen" descr="value-vs-cost-comparison-gold-coins-hand-6185326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5656" y="3789040"/>
            <a:ext cx="4183503" cy="27820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20 Imagen" descr="financial-indicators-2852697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200" y="3068960"/>
            <a:ext cx="2280254" cy="1710190"/>
          </a:xfrm>
          <a:prstGeom prst="rect">
            <a:avLst/>
          </a:prstGeom>
        </p:spPr>
      </p:pic>
      <p:sp>
        <p:nvSpPr>
          <p:cNvPr id="15" name="Título 1"/>
          <p:cNvSpPr>
            <a:spLocks noGrp="1"/>
          </p:cNvSpPr>
          <p:nvPr>
            <p:ph type="title"/>
          </p:nvPr>
        </p:nvSpPr>
        <p:spPr>
          <a:xfrm>
            <a:off x="1619673" y="476672"/>
            <a:ext cx="7272808" cy="708025"/>
          </a:xfrm>
        </p:spPr>
        <p:txBody>
          <a:bodyPr/>
          <a:lstStyle/>
          <a:p>
            <a:r>
              <a:rPr lang="es-MX" dirty="0" smtClean="0"/>
              <a:t>PUNTO DE EQUILIBRIO</a:t>
            </a:r>
          </a:p>
        </p:txBody>
      </p:sp>
      <p:sp>
        <p:nvSpPr>
          <p:cNvPr id="16" name="Marcador de contenido 2"/>
          <p:cNvSpPr>
            <a:spLocks noGrp="1"/>
          </p:cNvSpPr>
          <p:nvPr>
            <p:ph idx="1"/>
          </p:nvPr>
        </p:nvSpPr>
        <p:spPr>
          <a:xfrm>
            <a:off x="1619673" y="1268760"/>
            <a:ext cx="7344816" cy="3416300"/>
          </a:xfrm>
        </p:spPr>
        <p:txBody>
          <a:bodyPr>
            <a:normAutofit/>
          </a:bodyPr>
          <a:lstStyle/>
          <a:p>
            <a:r>
              <a:rPr lang="es-MX" sz="2400" dirty="0" smtClean="0"/>
              <a:t>Nivel de ventas en donde el monto del costo total es igual al ingreso por las ventas totales, por lo tanto, el margen de utilidad es igual a cero: no hay pérdidas pero tampoco hay utilidad.</a:t>
            </a:r>
          </a:p>
        </p:txBody>
      </p:sp>
      <p:pic>
        <p:nvPicPr>
          <p:cNvPr id="20" name="19 Imagen" descr="break-even-point-blackboard-5391412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79712" y="4265712"/>
            <a:ext cx="4617513" cy="2592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4"/>
          <p:cNvSpPr txBox="1">
            <a:spLocks noChangeArrowheads="1"/>
          </p:cNvSpPr>
          <p:nvPr/>
        </p:nvSpPr>
        <p:spPr bwMode="auto">
          <a:xfrm flipH="1">
            <a:off x="827584" y="1700808"/>
            <a:ext cx="1749425" cy="20313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s-MX" b="1" dirty="0"/>
              <a:t>Mínimo </a:t>
            </a:r>
            <a:endParaRPr lang="es-MX" b="1" dirty="0" smtClean="0"/>
          </a:p>
          <a:p>
            <a:pPr eaLnBrk="1" hangingPunct="1"/>
            <a:r>
              <a:rPr lang="es-MX" b="1" dirty="0" smtClean="0"/>
              <a:t>precio </a:t>
            </a:r>
          </a:p>
          <a:p>
            <a:pPr eaLnBrk="1" hangingPunct="1"/>
            <a:r>
              <a:rPr lang="es-MX" b="1" dirty="0" smtClean="0"/>
              <a:t>posible</a:t>
            </a:r>
            <a:endParaRPr lang="es-MX" b="1" dirty="0"/>
          </a:p>
          <a:p>
            <a:pPr eaLnBrk="1" hangingPunct="1"/>
            <a:endParaRPr lang="es-MX" b="1" dirty="0" smtClean="0"/>
          </a:p>
          <a:p>
            <a:pPr eaLnBrk="1" hangingPunct="1"/>
            <a:endParaRPr lang="es-MX" b="1" dirty="0"/>
          </a:p>
          <a:p>
            <a:pPr eaLnBrk="1" hangingPunct="1"/>
            <a:r>
              <a:rPr lang="es-MX" b="1" dirty="0"/>
              <a:t>Utilidad Imposible</a:t>
            </a:r>
          </a:p>
        </p:txBody>
      </p:sp>
      <p:pic>
        <p:nvPicPr>
          <p:cNvPr id="16" name="15 Imagen" descr="no-money-17564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4509120"/>
            <a:ext cx="3261218" cy="2185016"/>
          </a:xfrm>
          <a:prstGeom prst="rect">
            <a:avLst/>
          </a:prstGeom>
        </p:spPr>
      </p:pic>
      <p:pic>
        <p:nvPicPr>
          <p:cNvPr id="15" name="14 Imagen" descr="money-saving-concept-coin-stack-tree-growing-concept-white-background-3905963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67777" y="4537621"/>
            <a:ext cx="3476223" cy="2320379"/>
          </a:xfrm>
          <a:prstGeom prst="rect">
            <a:avLst/>
          </a:prstGeom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690664" y="260648"/>
            <a:ext cx="7201816" cy="708025"/>
          </a:xfrm>
        </p:spPr>
        <p:txBody>
          <a:bodyPr/>
          <a:lstStyle/>
          <a:p>
            <a:r>
              <a:rPr lang="es-MX" dirty="0" smtClean="0"/>
              <a:t>PRECIO</a:t>
            </a:r>
          </a:p>
        </p:txBody>
      </p:sp>
      <p:sp>
        <p:nvSpPr>
          <p:cNvPr id="7" name="Llamada de flecha izquierda y derecha 3"/>
          <p:cNvSpPr/>
          <p:nvPr/>
        </p:nvSpPr>
        <p:spPr>
          <a:xfrm>
            <a:off x="1547664" y="1484784"/>
            <a:ext cx="6912769" cy="2664296"/>
          </a:xfrm>
          <a:prstGeom prst="left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dirty="0"/>
          </a:p>
        </p:txBody>
      </p:sp>
      <p:sp>
        <p:nvSpPr>
          <p:cNvPr id="9" name="CuadroTexto 5"/>
          <p:cNvSpPr txBox="1">
            <a:spLocks noChangeArrowheads="1"/>
          </p:cNvSpPr>
          <p:nvPr/>
        </p:nvSpPr>
        <p:spPr bwMode="auto">
          <a:xfrm>
            <a:off x="7756525" y="1624732"/>
            <a:ext cx="138747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es-MX" b="1" dirty="0"/>
              <a:t>Máximo precio </a:t>
            </a:r>
            <a:r>
              <a:rPr lang="es-MX" b="1" dirty="0" smtClean="0"/>
              <a:t>posible</a:t>
            </a:r>
          </a:p>
          <a:p>
            <a:pPr algn="r" eaLnBrk="1" hangingPunct="1"/>
            <a:endParaRPr lang="es-MX" b="1" dirty="0" smtClean="0"/>
          </a:p>
          <a:p>
            <a:pPr algn="r" eaLnBrk="1" hangingPunct="1"/>
            <a:endParaRPr lang="es-MX" b="1" dirty="0"/>
          </a:p>
          <a:p>
            <a:pPr algn="r" eaLnBrk="1" hangingPunct="1"/>
            <a:endParaRPr lang="es-MX" b="1" dirty="0"/>
          </a:p>
          <a:p>
            <a:pPr algn="r" eaLnBrk="1" hangingPunct="1"/>
            <a:r>
              <a:rPr lang="es-MX" b="1" dirty="0"/>
              <a:t>Demanda Imposible</a:t>
            </a:r>
          </a:p>
        </p:txBody>
      </p:sp>
      <p:sp>
        <p:nvSpPr>
          <p:cNvPr id="12" name="CuadroTexto 6"/>
          <p:cNvSpPr txBox="1">
            <a:spLocks noChangeArrowheads="1"/>
          </p:cNvSpPr>
          <p:nvPr/>
        </p:nvSpPr>
        <p:spPr bwMode="auto">
          <a:xfrm>
            <a:off x="1907704" y="2492896"/>
            <a:ext cx="112082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s-MX" b="1" dirty="0">
                <a:solidFill>
                  <a:schemeClr val="bg1"/>
                </a:solidFill>
              </a:rPr>
              <a:t>Costo del </a:t>
            </a:r>
            <a:endParaRPr lang="es-MX" b="1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s-MX" b="1" dirty="0" smtClean="0">
                <a:solidFill>
                  <a:schemeClr val="bg1"/>
                </a:solidFill>
              </a:rPr>
              <a:t>producto</a:t>
            </a:r>
            <a:endParaRPr lang="es-MX" b="1" dirty="0">
              <a:solidFill>
                <a:schemeClr val="bg1"/>
              </a:solidFill>
            </a:endParaRPr>
          </a:p>
        </p:txBody>
      </p:sp>
      <p:sp>
        <p:nvSpPr>
          <p:cNvPr id="13" name="CuadroTexto 7"/>
          <p:cNvSpPr txBox="1">
            <a:spLocks noChangeArrowheads="1"/>
          </p:cNvSpPr>
          <p:nvPr/>
        </p:nvSpPr>
        <p:spPr bwMode="auto">
          <a:xfrm>
            <a:off x="3923928" y="1911023"/>
            <a:ext cx="2331472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s-MX" sz="2400" b="1" dirty="0">
                <a:solidFill>
                  <a:schemeClr val="bg1"/>
                </a:solidFill>
              </a:rPr>
              <a:t>Precios de la </a:t>
            </a:r>
            <a:endParaRPr lang="es-MX" sz="2400" b="1" dirty="0" smtClean="0">
              <a:solidFill>
                <a:schemeClr val="bg1"/>
              </a:solidFill>
            </a:endParaRPr>
          </a:p>
          <a:p>
            <a:pPr algn="ctr" eaLnBrk="1" hangingPunct="1"/>
            <a:r>
              <a:rPr lang="es-MX" sz="2400" b="1" dirty="0" smtClean="0">
                <a:solidFill>
                  <a:schemeClr val="bg1"/>
                </a:solidFill>
              </a:rPr>
              <a:t>Competencia</a:t>
            </a:r>
          </a:p>
          <a:p>
            <a:pPr algn="ctr" eaLnBrk="1" hangingPunct="1"/>
            <a:r>
              <a:rPr lang="es-MX" b="1" dirty="0" smtClean="0">
                <a:solidFill>
                  <a:schemeClr val="bg1"/>
                </a:solidFill>
              </a:rPr>
              <a:t>Competencia directa</a:t>
            </a:r>
          </a:p>
          <a:p>
            <a:pPr algn="ctr" eaLnBrk="1" hangingPunct="1"/>
            <a:r>
              <a:rPr lang="es-MX" b="1" dirty="0" smtClean="0">
                <a:solidFill>
                  <a:schemeClr val="bg1"/>
                </a:solidFill>
              </a:rPr>
              <a:t>Competencia indirecta</a:t>
            </a:r>
          </a:p>
          <a:p>
            <a:pPr algn="ctr" eaLnBrk="1" hangingPunct="1"/>
            <a:r>
              <a:rPr lang="es-MX" b="1" dirty="0" smtClean="0">
                <a:solidFill>
                  <a:schemeClr val="bg1"/>
                </a:solidFill>
              </a:rPr>
              <a:t>Productos sustitutos</a:t>
            </a:r>
          </a:p>
        </p:txBody>
      </p:sp>
      <p:sp>
        <p:nvSpPr>
          <p:cNvPr id="14" name="CuadroTexto 8"/>
          <p:cNvSpPr txBox="1">
            <a:spLocks noChangeArrowheads="1"/>
          </p:cNvSpPr>
          <p:nvPr/>
        </p:nvSpPr>
        <p:spPr bwMode="auto">
          <a:xfrm>
            <a:off x="6660232" y="2492896"/>
            <a:ext cx="168507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s-MX" b="1" dirty="0" smtClean="0">
                <a:solidFill>
                  <a:schemeClr val="bg1"/>
                </a:solidFill>
              </a:rPr>
              <a:t>Valor percibido </a:t>
            </a:r>
          </a:p>
          <a:p>
            <a:pPr eaLnBrk="1" hangingPunct="1"/>
            <a:r>
              <a:rPr lang="es-MX" b="1" dirty="0" smtClean="0">
                <a:solidFill>
                  <a:schemeClr val="bg1"/>
                </a:solidFill>
              </a:rPr>
              <a:t>del producto</a:t>
            </a:r>
            <a:endParaRPr lang="es-MX" b="1" dirty="0">
              <a:solidFill>
                <a:schemeClr val="bg1"/>
              </a:solidFill>
            </a:endParaRPr>
          </a:p>
        </p:txBody>
      </p:sp>
      <p:pic>
        <p:nvPicPr>
          <p:cNvPr id="4100" name="Picture 4" descr="http://static1.bigstockphoto.com/thumbs/5/2/4/large2/425902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8532440" y="2708920"/>
            <a:ext cx="506306" cy="360040"/>
          </a:xfrm>
          <a:prstGeom prst="rect">
            <a:avLst/>
          </a:prstGeom>
          <a:noFill/>
        </p:spPr>
      </p:pic>
      <p:pic>
        <p:nvPicPr>
          <p:cNvPr id="17" name="Picture 4" descr="http://static1.bigstockphoto.com/thumbs/5/2/4/large2/425902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899592" y="2636912"/>
            <a:ext cx="506306" cy="360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 smtClean="0">
                <a:latin typeface="Arial" pitchFamily="34" charset="0"/>
                <a:cs typeface="Arial" pitchFamily="34" charset="0"/>
              </a:rPr>
              <a:t>Referencias Bibliográficas</a:t>
            </a:r>
            <a:endParaRPr lang="es-MX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Marcador de contenido"/>
          <p:cNvSpPr>
            <a:spLocks noGrp="1"/>
          </p:cNvSpPr>
          <p:nvPr>
            <p:ph idx="1"/>
          </p:nvPr>
        </p:nvSpPr>
        <p:spPr>
          <a:xfrm>
            <a:off x="1643042" y="1600200"/>
            <a:ext cx="7043758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Kotler, P., &amp; Armstrong, G. (2013). </a:t>
            </a:r>
            <a:r>
              <a:rPr lang="en-US" sz="2400" dirty="0" smtClean="0"/>
              <a:t>Fundamentos</a:t>
            </a:r>
            <a:r>
              <a:rPr lang="en-US" sz="2400" dirty="0" smtClean="0"/>
              <a:t> de marketing. Pearson Education.</a:t>
            </a:r>
          </a:p>
          <a:p>
            <a:endParaRPr lang="es-MX" sz="2400" dirty="0" smtClean="0"/>
          </a:p>
          <a:p>
            <a:r>
              <a:rPr lang="en-US" sz="2400" dirty="0" smtClean="0"/>
              <a:t>Stanton, W., </a:t>
            </a:r>
            <a:r>
              <a:rPr lang="en-US" sz="2400" dirty="0" err="1" smtClean="0"/>
              <a:t>Etzel</a:t>
            </a:r>
            <a:r>
              <a:rPr lang="en-US" sz="2400" dirty="0" smtClean="0"/>
              <a:t>, M., &amp; Walker, B. (2007). </a:t>
            </a:r>
            <a:r>
              <a:rPr lang="es-MX" sz="2400" dirty="0" smtClean="0"/>
              <a:t>Fundamentos de marketing. </a:t>
            </a:r>
            <a:r>
              <a:rPr lang="es-MX" sz="2400" dirty="0" err="1" smtClean="0"/>
              <a:t>McGraw</a:t>
            </a:r>
            <a:r>
              <a:rPr lang="es-MX" sz="2400" dirty="0" smtClean="0"/>
              <a:t> Hill.</a:t>
            </a:r>
          </a:p>
        </p:txBody>
      </p:sp>
    </p:spTree>
    <p:extLst>
      <p:ext uri="{BB962C8B-B14F-4D97-AF65-F5344CB8AC3E}">
        <p14:creationId xmlns:p14="http://schemas.microsoft.com/office/powerpoint/2010/main" val="364425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Subtítul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Área </a:t>
            </a:r>
            <a:r>
              <a:rPr lang="es-MX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Académica: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Mercadotecnia</a:t>
            </a:r>
            <a:endParaRPr lang="es-MX" dirty="0" smtClean="0">
              <a:latin typeface="Arial" pitchFamily="34" charset="0"/>
              <a:cs typeface="Arial" pitchFamily="34" charset="0"/>
            </a:endParaRPr>
          </a:p>
          <a:p>
            <a:pPr lvl="1"/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/>
            <a:r>
              <a:rPr lang="es-MX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Tema: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 Oferta, Demanda y Costos en la Fijación de Precios</a:t>
            </a:r>
          </a:p>
          <a:p>
            <a:pPr lvl="1"/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/>
            <a:r>
              <a:rPr lang="es-MX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Profesores: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 Patricia E. Hernández Valdés, Yolanda Sánchez Torres, Mario Cruz 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Cruz</a:t>
            </a:r>
            <a:endParaRPr lang="es-MX" dirty="0" smtClean="0">
              <a:latin typeface="Arial" pitchFamily="34" charset="0"/>
              <a:cs typeface="Arial" pitchFamily="34" charset="0"/>
            </a:endParaRPr>
          </a:p>
          <a:p>
            <a:pPr lvl="1"/>
            <a:endParaRPr lang="es-MX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/>
            <a:r>
              <a:rPr lang="es-MX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Periodo: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 julio – diciembre 2016</a:t>
            </a:r>
          </a:p>
        </p:txBody>
      </p:sp>
    </p:spTree>
    <p:extLst>
      <p:ext uri="{BB962C8B-B14F-4D97-AF65-F5344CB8AC3E}">
        <p14:creationId xmlns:p14="http://schemas.microsoft.com/office/powerpoint/2010/main" val="425157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47664" y="485800"/>
            <a:ext cx="7452320" cy="1143000"/>
          </a:xfrm>
        </p:spPr>
        <p:txBody>
          <a:bodyPr/>
          <a:lstStyle/>
          <a:p>
            <a:r>
              <a:rPr lang="fr-FR" b="1" u="sng" dirty="0">
                <a:latin typeface="Arial" pitchFamily="34" charset="0"/>
                <a:cs typeface="Arial" pitchFamily="34" charset="0"/>
              </a:rPr>
              <a:t>Tema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fr-FR" sz="3200" b="1" dirty="0" smtClean="0">
                <a:latin typeface="Arial" pitchFamily="34" charset="0"/>
                <a:cs typeface="Arial" pitchFamily="34" charset="0"/>
              </a:rPr>
              <a:t>Oferta</a:t>
            </a:r>
            <a:r>
              <a:rPr lang="fr-FR" sz="32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s-MX" sz="3200" dirty="0" smtClean="0"/>
              <a:t>Demanda, Competencia y Costos en la Fijación de Precios</a:t>
            </a:r>
            <a:endParaRPr lang="es-MX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03648" y="1988840"/>
            <a:ext cx="7355160" cy="4709120"/>
          </a:xfrm>
        </p:spPr>
        <p:txBody>
          <a:bodyPr>
            <a:normAutofit fontScale="55000" lnSpcReduction="20000"/>
          </a:bodyPr>
          <a:lstStyle/>
          <a:p>
            <a:pPr algn="ctr">
              <a:lnSpc>
                <a:spcPct val="90000"/>
              </a:lnSpc>
              <a:buNone/>
            </a:pPr>
            <a:r>
              <a:rPr lang="fr-F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Abstract: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Supply and demand are basic economic factors that organizations must take into consideration in the pricing of goods and services.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Competitive pricing, ideally, suits the perceived value of the product , it allows to obtain an acceptable sales volume,  covers the costs of the organization and achieves a healthy profit level in a long term horizon.</a:t>
            </a: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None/>
            </a:pPr>
            <a:endParaRPr lang="fr-FR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None/>
            </a:pPr>
            <a:endParaRPr lang="fr-FR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70000"/>
              </a:lnSpc>
              <a:buNone/>
            </a:pPr>
            <a:r>
              <a:rPr lang="fr-F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Keywords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Marketing mix -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Cost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- Price -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Pricing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costing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strategies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Supply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  - 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Demand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Competitors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Breakeven</a:t>
            </a:r>
            <a:endParaRPr lang="es-MX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35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619672" y="476672"/>
            <a:ext cx="7272808" cy="708025"/>
          </a:xfrm>
        </p:spPr>
        <p:txBody>
          <a:bodyPr/>
          <a:lstStyle/>
          <a:p>
            <a:r>
              <a:rPr lang="es-MX" dirty="0" smtClean="0"/>
              <a:t>OFERTA</a:t>
            </a:r>
          </a:p>
        </p:txBody>
      </p:sp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1907704" y="1268760"/>
            <a:ext cx="6480720" cy="1440160"/>
          </a:xfrm>
        </p:spPr>
        <p:txBody>
          <a:bodyPr/>
          <a:lstStyle/>
          <a:p>
            <a:r>
              <a:rPr lang="es-MX" sz="2000" dirty="0" smtClean="0"/>
              <a:t> Cantidad de bienes y servicios que pueden ser fabricados/ofrecidos en venta por las organizaciones</a:t>
            </a:r>
          </a:p>
        </p:txBody>
      </p:sp>
      <p:sp>
        <p:nvSpPr>
          <p:cNvPr id="4098" name="AutoShape 2" descr="https://thumbs4.dreamstime.com/x/baker-his-bakery-2476906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sp>
        <p:nvSpPr>
          <p:cNvPr id="4100" name="AutoShape 4" descr="https://thumbs4.dreamstime.com/x/baker-his-bakery-2476906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sp>
        <p:nvSpPr>
          <p:cNvPr id="4102" name="AutoShape 6" descr="Baker in his bakery Royalty Free Stock 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sp>
        <p:nvSpPr>
          <p:cNvPr id="4104" name="AutoShape 8" descr="https://thumbs4.dreamstime.com/x/production-concept-827365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sp>
        <p:nvSpPr>
          <p:cNvPr id="4106" name="AutoShape 10" descr="Process of manufacturing met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pic>
        <p:nvPicPr>
          <p:cNvPr id="15" name="14 Imagen" descr="production-concept-82736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2852936"/>
            <a:ext cx="5080000" cy="3390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691680" y="476672"/>
            <a:ext cx="7200800" cy="792088"/>
          </a:xfrm>
        </p:spPr>
        <p:txBody>
          <a:bodyPr/>
          <a:lstStyle/>
          <a:p>
            <a:r>
              <a:rPr lang="es-MX" dirty="0" smtClean="0"/>
              <a:t>DEMANDA</a:t>
            </a:r>
          </a:p>
        </p:txBody>
      </p:sp>
      <p:sp>
        <p:nvSpPr>
          <p:cNvPr id="6" name="Marcador de contenido 2"/>
          <p:cNvSpPr>
            <a:spLocks noGrp="1"/>
          </p:cNvSpPr>
          <p:nvPr>
            <p:ph idx="1"/>
          </p:nvPr>
        </p:nvSpPr>
        <p:spPr>
          <a:xfrm>
            <a:off x="1907704" y="1412776"/>
            <a:ext cx="6901829" cy="2088232"/>
          </a:xfrm>
        </p:spPr>
        <p:txBody>
          <a:bodyPr/>
          <a:lstStyle/>
          <a:p>
            <a:pPr algn="just"/>
            <a:r>
              <a:rPr lang="es-MX" sz="2000" dirty="0" smtClean="0"/>
              <a:t>Cantidad y calidad de bienes y servicios que pueden ser adquiridos a los diferentes niveles de precios del mercado por un consumidor o por el conjunto de consumidores (demanda total o de mercado). </a:t>
            </a:r>
          </a:p>
        </p:txBody>
      </p:sp>
      <p:sp>
        <p:nvSpPr>
          <p:cNvPr id="22530" name="AutoShape 2" descr="Baker in his bakery Royalty Free Stock 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pic>
        <p:nvPicPr>
          <p:cNvPr id="14" name="13 Imagen" descr="group-people-standing-holding-customer-445452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3717032"/>
            <a:ext cx="3993976" cy="1687455"/>
          </a:xfrm>
          <a:prstGeom prst="rect">
            <a:avLst/>
          </a:prstGeom>
        </p:spPr>
      </p:pic>
      <p:pic>
        <p:nvPicPr>
          <p:cNvPr id="16" name="15 Imagen" descr="mor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6096" y="3429000"/>
            <a:ext cx="3408379" cy="2556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25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691680" y="476672"/>
            <a:ext cx="7200800" cy="792088"/>
          </a:xfrm>
        </p:spPr>
        <p:txBody>
          <a:bodyPr/>
          <a:lstStyle/>
          <a:p>
            <a:r>
              <a:rPr lang="es-MX" dirty="0" smtClean="0"/>
              <a:t>DEMANDA</a:t>
            </a:r>
          </a:p>
        </p:txBody>
      </p:sp>
      <p:pic>
        <p:nvPicPr>
          <p:cNvPr id="5" name="4 Imagen" descr="hands-mone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2780928"/>
            <a:ext cx="3494360" cy="3494360"/>
          </a:xfrm>
          <a:prstGeom prst="rect">
            <a:avLst/>
          </a:prstGeom>
        </p:spPr>
      </p:pic>
      <p:pic>
        <p:nvPicPr>
          <p:cNvPr id="6" name="5 Imagen" descr="i-want-now-vs-later-choose-immediate-gratification-order-serv-customer-demanding-fast-service-choosing-4468644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2060848"/>
            <a:ext cx="3323446" cy="3024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 descr="supply-demand-150889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3473624"/>
            <a:ext cx="3384376" cy="3384376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619671" y="404664"/>
            <a:ext cx="7272809" cy="708025"/>
          </a:xfrm>
        </p:spPr>
        <p:txBody>
          <a:bodyPr/>
          <a:lstStyle/>
          <a:p>
            <a:r>
              <a:rPr lang="es-MX" dirty="0" smtClean="0"/>
              <a:t>DEMANDA</a:t>
            </a:r>
          </a:p>
        </p:txBody>
      </p:sp>
      <p:sp>
        <p:nvSpPr>
          <p:cNvPr id="6" name="Marcador de contenido 2"/>
          <p:cNvSpPr>
            <a:spLocks noGrp="1"/>
          </p:cNvSpPr>
          <p:nvPr>
            <p:ph idx="1"/>
          </p:nvPr>
        </p:nvSpPr>
        <p:spPr>
          <a:xfrm>
            <a:off x="1475656" y="1268760"/>
            <a:ext cx="7024141" cy="2376264"/>
          </a:xfrm>
        </p:spPr>
        <p:txBody>
          <a:bodyPr/>
          <a:lstStyle/>
          <a:p>
            <a:pPr algn="just"/>
            <a:r>
              <a:rPr lang="es-MX" sz="2000" dirty="0" smtClean="0"/>
              <a:t>La demanda es una función matemática que se expresa gráficamente por medio de la curva de la demanda. </a:t>
            </a:r>
          </a:p>
          <a:p>
            <a:pPr algn="just"/>
            <a:r>
              <a:rPr lang="es-MX" sz="2000" dirty="0" smtClean="0"/>
              <a:t>La pendiente de la curva determina cómo aumenta o disminuye la demanda ante una disminución o un aumento en el precio. </a:t>
            </a:r>
          </a:p>
          <a:p>
            <a:pPr lvl="0" algn="just"/>
            <a:r>
              <a:rPr lang="es-MX" sz="2000" dirty="0" smtClean="0"/>
              <a:t>Este concepto se denomina elasticidad de la curva de demanda.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OFERTA-DEMANDA</a:t>
            </a:r>
            <a:endParaRPr lang="es-MX" dirty="0"/>
          </a:p>
        </p:txBody>
      </p:sp>
      <p:pic>
        <p:nvPicPr>
          <p:cNvPr id="4" name="3 Imagen" descr="supply-demand-connect-chain-132054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792" y="2276872"/>
            <a:ext cx="4329892" cy="3312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1619672" y="476672"/>
            <a:ext cx="7272808" cy="708025"/>
          </a:xfrm>
        </p:spPr>
        <p:txBody>
          <a:bodyPr/>
          <a:lstStyle/>
          <a:p>
            <a:r>
              <a:rPr lang="es-MX" dirty="0" smtClean="0"/>
              <a:t>COMPETENCIA</a:t>
            </a:r>
          </a:p>
        </p:txBody>
      </p:sp>
      <p:sp>
        <p:nvSpPr>
          <p:cNvPr id="8" name="Marcador de contenido 2"/>
          <p:cNvSpPr>
            <a:spLocks noGrp="1"/>
          </p:cNvSpPr>
          <p:nvPr>
            <p:ph idx="1"/>
          </p:nvPr>
        </p:nvSpPr>
        <p:spPr>
          <a:xfrm>
            <a:off x="1835696" y="1412776"/>
            <a:ext cx="6768752" cy="3416300"/>
          </a:xfrm>
        </p:spPr>
        <p:txBody>
          <a:bodyPr/>
          <a:lstStyle/>
          <a:p>
            <a:r>
              <a:rPr lang="es-MX" sz="2400" dirty="0" smtClean="0"/>
              <a:t>Capacidad, habilidad o destreza para realizar algo en específico (negocios, deporte, cultura, educación, etc.).</a:t>
            </a:r>
          </a:p>
        </p:txBody>
      </p:sp>
      <p:pic>
        <p:nvPicPr>
          <p:cNvPr id="10" name="9 Imagen" descr="competitors-110-meters-hurdles-2637789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776" y="3573016"/>
            <a:ext cx="5080000" cy="303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496</Words>
  <Application>Microsoft Office PowerPoint</Application>
  <PresentationFormat>Presentación en pantalla (4:3)</PresentationFormat>
  <Paragraphs>81</Paragraphs>
  <Slides>16</Slides>
  <Notes>16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0" baseType="lpstr">
      <vt:lpstr>Arial</vt:lpstr>
      <vt:lpstr>Berlin Sans FB</vt:lpstr>
      <vt:lpstr>Calibri</vt:lpstr>
      <vt:lpstr>Tema de Office</vt:lpstr>
      <vt:lpstr>UNIVERSIDAD AUTÓNOMA DEL ESTADO DE HIDALGO</vt:lpstr>
      <vt:lpstr>Presentación de PowerPoint</vt:lpstr>
      <vt:lpstr>Tema: Oferta, Demanda, Competencia y Costos en la Fijación de Precios</vt:lpstr>
      <vt:lpstr>OFERTA</vt:lpstr>
      <vt:lpstr>DEMANDA</vt:lpstr>
      <vt:lpstr>DEMANDA</vt:lpstr>
      <vt:lpstr>DEMANDA</vt:lpstr>
      <vt:lpstr>OFERTA-DEMANDA</vt:lpstr>
      <vt:lpstr>COMPETENCIA</vt:lpstr>
      <vt:lpstr>COMPETENCIA</vt:lpstr>
      <vt:lpstr>COSTO</vt:lpstr>
      <vt:lpstr>PRECIO</vt:lpstr>
      <vt:lpstr>PRECIO</vt:lpstr>
      <vt:lpstr>PUNTO DE EQUILIBRIO</vt:lpstr>
      <vt:lpstr>PRECIO</vt:lpstr>
      <vt:lpstr>Referencias Bibliográficas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uaeh</dc:creator>
  <cp:lastModifiedBy>JHP</cp:lastModifiedBy>
  <cp:revision>43</cp:revision>
  <dcterms:created xsi:type="dcterms:W3CDTF">2014-12-12T16:57:31Z</dcterms:created>
  <dcterms:modified xsi:type="dcterms:W3CDTF">2016-09-28T18:11:11Z</dcterms:modified>
</cp:coreProperties>
</file>