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56" r:id="rId3"/>
    <p:sldId id="257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1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41EE4C-6941-4CCA-9C71-F280C5032C23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4B216A96-4522-474C-A137-1F52A204FD37}">
      <dgm:prSet phldrT="[Texto]"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Recursos Humanos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79BA2B-1701-4861-AFE2-FE5C8972F8CF}" type="parTrans" cxnId="{1507A697-5D79-4E12-A904-527B0D2494CA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B2C7B4-D596-4047-BD66-0112924B9AA1}" type="sibTrans" cxnId="{1507A697-5D79-4E12-A904-527B0D2494CA}">
      <dgm:prSet custT="1"/>
      <dgm:spPr/>
      <dgm:t>
        <a:bodyPr/>
        <a:lstStyle/>
        <a:p>
          <a:r>
            <a:rPr lang="es-MX" sz="18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Recursos Financieros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41450D-75AE-4812-AE25-4BB347555C47}">
      <dgm:prSet phldrT="[Texto]"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Planes de Marketing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04B6DE-62E5-4BCC-8493-53EE91FC3054}" type="parTrans" cxnId="{148D8A5F-C724-45A6-9A95-3086C6896141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0F79EF-7605-46A0-A47F-9FC92AD3C38B}" type="sibTrans" cxnId="{148D8A5F-C724-45A6-9A95-3086C6896141}">
      <dgm:prSet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Procesos de Producción 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3D4423-F2E6-4665-A4DF-C28AD2651961}">
      <dgm:prSet phldrT="[Texto]" custT="1"/>
      <dgm:spPr/>
      <dgm:t>
        <a:bodyPr/>
        <a:lstStyle/>
        <a:p>
          <a:pPr algn="ctr"/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OPTIMIZA: 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EDB764-5A1E-4E9E-9C44-C077491273EB}" type="parTrans" cxnId="{82D0857E-2214-468C-9A5E-83C79E2CB6DB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B034C9-2229-4D5C-804F-8CA47AE7491A}" type="sibTrans" cxnId="{82D0857E-2214-468C-9A5E-83C79E2CB6DB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2EE0BD-C2AC-488B-AC64-E60700796E27}">
      <dgm:prSet phldrT="[Texto]"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Asignación de Recursos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3C1F0B-3BF0-4603-B79D-06795EB6AD24}" type="parTrans" cxnId="{EB8225B4-29DF-41B4-B7AB-BEF62B0080F5}">
      <dgm:prSet/>
      <dgm:spPr/>
      <dgm:t>
        <a:bodyPr/>
        <a:lstStyle/>
        <a:p>
          <a:endParaRPr lang="es-MX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C206BE-2898-4564-A9EC-18503A02CE36}" type="sibTrans" cxnId="{EB8225B4-29DF-41B4-B7AB-BEF62B0080F5}">
      <dgm:prSet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Distribución de Productos…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00DEFA-D831-4E7B-8754-BF4867A6E59D}" type="pres">
      <dgm:prSet presAssocID="{6F41EE4C-6941-4CCA-9C71-F280C5032C23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3A943E95-458C-48B1-A0F3-3EECDEDC37F1}" type="pres">
      <dgm:prSet presAssocID="{4B216A96-4522-474C-A137-1F52A204FD37}" presName="composite" presStyleCnt="0"/>
      <dgm:spPr/>
    </dgm:pt>
    <dgm:pt modelId="{8E249968-2F15-4293-AD67-44455FF34273}" type="pres">
      <dgm:prSet presAssocID="{4B216A96-4522-474C-A137-1F52A204FD37}" presName="Parent1" presStyleLbl="node1" presStyleIdx="0" presStyleCnt="6" custScaleX="116680" custLinFactNeighborX="15419" custLinFactNeighborY="-1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375D76D-E041-4FDA-86C8-7B4C72B2FE3F}" type="pres">
      <dgm:prSet presAssocID="{4B216A96-4522-474C-A137-1F52A204FD37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BBBA813-A1DA-4C52-BE9B-338EB850421E}" type="pres">
      <dgm:prSet presAssocID="{4B216A96-4522-474C-A137-1F52A204FD37}" presName="BalanceSpacing" presStyleCnt="0"/>
      <dgm:spPr/>
    </dgm:pt>
    <dgm:pt modelId="{C960F5AE-B7F7-43C4-82B5-5A4FD38245CF}" type="pres">
      <dgm:prSet presAssocID="{4B216A96-4522-474C-A137-1F52A204FD37}" presName="BalanceSpacing1" presStyleCnt="0"/>
      <dgm:spPr/>
    </dgm:pt>
    <dgm:pt modelId="{BF99E07B-3044-4842-ABA7-7A3DB6559E2A}" type="pres">
      <dgm:prSet presAssocID="{34B2C7B4-D596-4047-BD66-0112924B9AA1}" presName="Accent1Text" presStyleLbl="node1" presStyleIdx="1" presStyleCnt="6" custScaleX="121192"/>
      <dgm:spPr/>
      <dgm:t>
        <a:bodyPr/>
        <a:lstStyle/>
        <a:p>
          <a:endParaRPr lang="es-MX"/>
        </a:p>
      </dgm:t>
    </dgm:pt>
    <dgm:pt modelId="{DB3CC26E-4CFE-4649-9A89-A5186B89377D}" type="pres">
      <dgm:prSet presAssocID="{34B2C7B4-D596-4047-BD66-0112924B9AA1}" presName="spaceBetweenRectangles" presStyleCnt="0"/>
      <dgm:spPr/>
    </dgm:pt>
    <dgm:pt modelId="{29DC2896-407E-4A08-81B1-B1067D6A4B53}" type="pres">
      <dgm:prSet presAssocID="{4A41450D-75AE-4812-AE25-4BB347555C47}" presName="composite" presStyleCnt="0"/>
      <dgm:spPr/>
    </dgm:pt>
    <dgm:pt modelId="{E003BF72-BC42-498C-9D72-15DF836822F7}" type="pres">
      <dgm:prSet presAssocID="{4A41450D-75AE-4812-AE25-4BB347555C47}" presName="Parent1" presStyleLbl="node1" presStyleIdx="2" presStyleCnt="6" custScaleX="116104" custLinFactNeighborX="-4333" custLinFactNeighborY="171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339422-80EC-41A8-9ECD-951E2C9158C0}" type="pres">
      <dgm:prSet presAssocID="{4A41450D-75AE-4812-AE25-4BB347555C47}" presName="Childtext1" presStyleLbl="revTx" presStyleIdx="1" presStyleCnt="3" custLinFactNeighborX="-24391" custLinFactNeighborY="-13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709F17B-4E49-4BD0-B1AF-313FB10C18B1}" type="pres">
      <dgm:prSet presAssocID="{4A41450D-75AE-4812-AE25-4BB347555C47}" presName="BalanceSpacing" presStyleCnt="0"/>
      <dgm:spPr/>
    </dgm:pt>
    <dgm:pt modelId="{5E01B69C-D9F5-47F1-A12D-D8FCB6179BB1}" type="pres">
      <dgm:prSet presAssocID="{4A41450D-75AE-4812-AE25-4BB347555C47}" presName="BalanceSpacing1" presStyleCnt="0"/>
      <dgm:spPr/>
    </dgm:pt>
    <dgm:pt modelId="{879ABDB8-AA37-4B5F-91CB-35B1E2C7AE10}" type="pres">
      <dgm:prSet presAssocID="{8D0F79EF-7605-46A0-A47F-9FC92AD3C38B}" presName="Accent1Text" presStyleLbl="node1" presStyleIdx="3" presStyleCnt="6" custScaleX="118593" custLinFactNeighborX="10252" custLinFactNeighborY="1719"/>
      <dgm:spPr/>
      <dgm:t>
        <a:bodyPr/>
        <a:lstStyle/>
        <a:p>
          <a:endParaRPr lang="es-MX"/>
        </a:p>
      </dgm:t>
    </dgm:pt>
    <dgm:pt modelId="{2B20440A-D506-4BBE-B23D-08CCEFA378CD}" type="pres">
      <dgm:prSet presAssocID="{8D0F79EF-7605-46A0-A47F-9FC92AD3C38B}" presName="spaceBetweenRectangles" presStyleCnt="0"/>
      <dgm:spPr/>
    </dgm:pt>
    <dgm:pt modelId="{942ECEFC-36C8-44C0-B3D2-DCB6367FA289}" type="pres">
      <dgm:prSet presAssocID="{C92EE0BD-C2AC-488B-AC64-E60700796E27}" presName="composite" presStyleCnt="0"/>
      <dgm:spPr/>
    </dgm:pt>
    <dgm:pt modelId="{9EE0181D-496C-4D69-B2CC-11777C47BE21}" type="pres">
      <dgm:prSet presAssocID="{C92EE0BD-C2AC-488B-AC64-E60700796E27}" presName="Parent1" presStyleLbl="node1" presStyleIdx="4" presStyleCnt="6" custScaleX="126001" custLinFactNeighborX="15746" custLinFactNeighborY="1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9777DCE-BD4F-4067-A6B5-AD87B0890829}" type="pres">
      <dgm:prSet presAssocID="{C92EE0BD-C2AC-488B-AC64-E60700796E27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21EE12-6D5A-41F9-BF65-38FBE4CB3689}" type="pres">
      <dgm:prSet presAssocID="{C92EE0BD-C2AC-488B-AC64-E60700796E27}" presName="BalanceSpacing" presStyleCnt="0"/>
      <dgm:spPr/>
    </dgm:pt>
    <dgm:pt modelId="{724A9DBE-34C9-46BC-8A43-AE07B3AEC084}" type="pres">
      <dgm:prSet presAssocID="{C92EE0BD-C2AC-488B-AC64-E60700796E27}" presName="BalanceSpacing1" presStyleCnt="0"/>
      <dgm:spPr/>
    </dgm:pt>
    <dgm:pt modelId="{4666ADA1-C663-4B6A-85A0-6F3D7B3A9800}" type="pres">
      <dgm:prSet presAssocID="{B2C206BE-2898-4564-A9EC-18503A02CE36}" presName="Accent1Text" presStyleLbl="node1" presStyleIdx="5" presStyleCnt="6" custScaleX="121192" custScaleY="99032" custLinFactNeighborX="-8667" custLinFactNeighborY="-1736"/>
      <dgm:spPr/>
      <dgm:t>
        <a:bodyPr/>
        <a:lstStyle/>
        <a:p>
          <a:endParaRPr lang="es-MX"/>
        </a:p>
      </dgm:t>
    </dgm:pt>
  </dgm:ptLst>
  <dgm:cxnLst>
    <dgm:cxn modelId="{03E6AEE7-494F-4A39-B759-6C38A3A67DB6}" type="presOf" srcId="{4A41450D-75AE-4812-AE25-4BB347555C47}" destId="{E003BF72-BC42-498C-9D72-15DF836822F7}" srcOrd="0" destOrd="0" presId="urn:microsoft.com/office/officeart/2008/layout/AlternatingHexagons"/>
    <dgm:cxn modelId="{582ED0AA-AC69-4756-A012-6970034B2601}" type="presOf" srcId="{6F41EE4C-6941-4CCA-9C71-F280C5032C23}" destId="{3100DEFA-D831-4E7B-8754-BF4867A6E59D}" srcOrd="0" destOrd="0" presId="urn:microsoft.com/office/officeart/2008/layout/AlternatingHexagons"/>
    <dgm:cxn modelId="{148D8A5F-C724-45A6-9A95-3086C6896141}" srcId="{6F41EE4C-6941-4CCA-9C71-F280C5032C23}" destId="{4A41450D-75AE-4812-AE25-4BB347555C47}" srcOrd="1" destOrd="0" parTransId="{7604B6DE-62E5-4BCC-8493-53EE91FC3054}" sibTransId="{8D0F79EF-7605-46A0-A47F-9FC92AD3C38B}"/>
    <dgm:cxn modelId="{EAB05CC8-766D-4CA7-BF14-7299CD1B5549}" type="presOf" srcId="{C92EE0BD-C2AC-488B-AC64-E60700796E27}" destId="{9EE0181D-496C-4D69-B2CC-11777C47BE21}" srcOrd="0" destOrd="0" presId="urn:microsoft.com/office/officeart/2008/layout/AlternatingHexagons"/>
    <dgm:cxn modelId="{31C77438-B2D2-4534-BDFB-A964B3401156}" type="presOf" srcId="{34B2C7B4-D596-4047-BD66-0112924B9AA1}" destId="{BF99E07B-3044-4842-ABA7-7A3DB6559E2A}" srcOrd="0" destOrd="0" presId="urn:microsoft.com/office/officeart/2008/layout/AlternatingHexagons"/>
    <dgm:cxn modelId="{349C031C-5AA5-421B-AC8D-613152A253D0}" type="presOf" srcId="{B2C206BE-2898-4564-A9EC-18503A02CE36}" destId="{4666ADA1-C663-4B6A-85A0-6F3D7B3A9800}" srcOrd="0" destOrd="0" presId="urn:microsoft.com/office/officeart/2008/layout/AlternatingHexagons"/>
    <dgm:cxn modelId="{1B05DEB7-5E11-4E4C-B28E-2821AE99B069}" type="presOf" srcId="{4B216A96-4522-474C-A137-1F52A204FD37}" destId="{8E249968-2F15-4293-AD67-44455FF34273}" srcOrd="0" destOrd="0" presId="urn:microsoft.com/office/officeart/2008/layout/AlternatingHexagons"/>
    <dgm:cxn modelId="{1507A697-5D79-4E12-A904-527B0D2494CA}" srcId="{6F41EE4C-6941-4CCA-9C71-F280C5032C23}" destId="{4B216A96-4522-474C-A137-1F52A204FD37}" srcOrd="0" destOrd="0" parTransId="{5579BA2B-1701-4861-AFE2-FE5C8972F8CF}" sibTransId="{34B2C7B4-D596-4047-BD66-0112924B9AA1}"/>
    <dgm:cxn modelId="{E91DB29B-44AD-45E8-B445-2D590EEE24D1}" type="presOf" srcId="{8D0F79EF-7605-46A0-A47F-9FC92AD3C38B}" destId="{879ABDB8-AA37-4B5F-91CB-35B1E2C7AE10}" srcOrd="0" destOrd="0" presId="urn:microsoft.com/office/officeart/2008/layout/AlternatingHexagons"/>
    <dgm:cxn modelId="{EB8225B4-29DF-41B4-B7AB-BEF62B0080F5}" srcId="{6F41EE4C-6941-4CCA-9C71-F280C5032C23}" destId="{C92EE0BD-C2AC-488B-AC64-E60700796E27}" srcOrd="2" destOrd="0" parTransId="{653C1F0B-3BF0-4603-B79D-06795EB6AD24}" sibTransId="{B2C206BE-2898-4564-A9EC-18503A02CE36}"/>
    <dgm:cxn modelId="{82D0857E-2214-468C-9A5E-83C79E2CB6DB}" srcId="{4A41450D-75AE-4812-AE25-4BB347555C47}" destId="{EA3D4423-F2E6-4665-A4DF-C28AD2651961}" srcOrd="0" destOrd="0" parTransId="{DAEDB764-5A1E-4E9E-9C44-C077491273EB}" sibTransId="{06B034C9-2229-4D5C-804F-8CA47AE7491A}"/>
    <dgm:cxn modelId="{A7CA634E-CB37-4726-A754-5464163DB448}" type="presOf" srcId="{EA3D4423-F2E6-4665-A4DF-C28AD2651961}" destId="{2B339422-80EC-41A8-9ECD-951E2C9158C0}" srcOrd="0" destOrd="0" presId="urn:microsoft.com/office/officeart/2008/layout/AlternatingHexagons"/>
    <dgm:cxn modelId="{3005D636-DF5D-458A-A51E-B1B6E371E170}" type="presParOf" srcId="{3100DEFA-D831-4E7B-8754-BF4867A6E59D}" destId="{3A943E95-458C-48B1-A0F3-3EECDEDC37F1}" srcOrd="0" destOrd="0" presId="urn:microsoft.com/office/officeart/2008/layout/AlternatingHexagons"/>
    <dgm:cxn modelId="{A346852B-D7CF-4A6D-A298-B7778EA1DF98}" type="presParOf" srcId="{3A943E95-458C-48B1-A0F3-3EECDEDC37F1}" destId="{8E249968-2F15-4293-AD67-44455FF34273}" srcOrd="0" destOrd="0" presId="urn:microsoft.com/office/officeart/2008/layout/AlternatingHexagons"/>
    <dgm:cxn modelId="{72D44266-0A54-45C5-891D-0B6B0891C776}" type="presParOf" srcId="{3A943E95-458C-48B1-A0F3-3EECDEDC37F1}" destId="{6375D76D-E041-4FDA-86C8-7B4C72B2FE3F}" srcOrd="1" destOrd="0" presId="urn:microsoft.com/office/officeart/2008/layout/AlternatingHexagons"/>
    <dgm:cxn modelId="{AF0F0AD4-5F5E-426C-99B7-B9106730AF81}" type="presParOf" srcId="{3A943E95-458C-48B1-A0F3-3EECDEDC37F1}" destId="{4BBBA813-A1DA-4C52-BE9B-338EB850421E}" srcOrd="2" destOrd="0" presId="urn:microsoft.com/office/officeart/2008/layout/AlternatingHexagons"/>
    <dgm:cxn modelId="{900D586C-0EE8-452F-8D8D-E7F9D504732A}" type="presParOf" srcId="{3A943E95-458C-48B1-A0F3-3EECDEDC37F1}" destId="{C960F5AE-B7F7-43C4-82B5-5A4FD38245CF}" srcOrd="3" destOrd="0" presId="urn:microsoft.com/office/officeart/2008/layout/AlternatingHexagons"/>
    <dgm:cxn modelId="{9E592732-62E1-4407-BBBB-8EF770D7B6E7}" type="presParOf" srcId="{3A943E95-458C-48B1-A0F3-3EECDEDC37F1}" destId="{BF99E07B-3044-4842-ABA7-7A3DB6559E2A}" srcOrd="4" destOrd="0" presId="urn:microsoft.com/office/officeart/2008/layout/AlternatingHexagons"/>
    <dgm:cxn modelId="{3E675585-19D1-4CF8-9B6E-4C3DDDDB6D0D}" type="presParOf" srcId="{3100DEFA-D831-4E7B-8754-BF4867A6E59D}" destId="{DB3CC26E-4CFE-4649-9A89-A5186B89377D}" srcOrd="1" destOrd="0" presId="urn:microsoft.com/office/officeart/2008/layout/AlternatingHexagons"/>
    <dgm:cxn modelId="{67803F3B-06BD-4CBF-9517-56BFBE67004F}" type="presParOf" srcId="{3100DEFA-D831-4E7B-8754-BF4867A6E59D}" destId="{29DC2896-407E-4A08-81B1-B1067D6A4B53}" srcOrd="2" destOrd="0" presId="urn:microsoft.com/office/officeart/2008/layout/AlternatingHexagons"/>
    <dgm:cxn modelId="{C7176E95-E61F-4E62-8E71-928FED1B77DE}" type="presParOf" srcId="{29DC2896-407E-4A08-81B1-B1067D6A4B53}" destId="{E003BF72-BC42-498C-9D72-15DF836822F7}" srcOrd="0" destOrd="0" presId="urn:microsoft.com/office/officeart/2008/layout/AlternatingHexagons"/>
    <dgm:cxn modelId="{BC134061-9D6E-4D87-89E1-74665D145E01}" type="presParOf" srcId="{29DC2896-407E-4A08-81B1-B1067D6A4B53}" destId="{2B339422-80EC-41A8-9ECD-951E2C9158C0}" srcOrd="1" destOrd="0" presId="urn:microsoft.com/office/officeart/2008/layout/AlternatingHexagons"/>
    <dgm:cxn modelId="{869C0056-5170-47A0-B453-72261F6B02E8}" type="presParOf" srcId="{29DC2896-407E-4A08-81B1-B1067D6A4B53}" destId="{1709F17B-4E49-4BD0-B1AF-313FB10C18B1}" srcOrd="2" destOrd="0" presId="urn:microsoft.com/office/officeart/2008/layout/AlternatingHexagons"/>
    <dgm:cxn modelId="{8B036916-DEEC-475E-96C0-AE04A511867B}" type="presParOf" srcId="{29DC2896-407E-4A08-81B1-B1067D6A4B53}" destId="{5E01B69C-D9F5-47F1-A12D-D8FCB6179BB1}" srcOrd="3" destOrd="0" presId="urn:microsoft.com/office/officeart/2008/layout/AlternatingHexagons"/>
    <dgm:cxn modelId="{DC0A9821-FA2E-4465-B8F7-30A6E4AC3F87}" type="presParOf" srcId="{29DC2896-407E-4A08-81B1-B1067D6A4B53}" destId="{879ABDB8-AA37-4B5F-91CB-35B1E2C7AE10}" srcOrd="4" destOrd="0" presId="urn:microsoft.com/office/officeart/2008/layout/AlternatingHexagons"/>
    <dgm:cxn modelId="{7753F229-8DCE-472F-A054-1A03576DAF52}" type="presParOf" srcId="{3100DEFA-D831-4E7B-8754-BF4867A6E59D}" destId="{2B20440A-D506-4BBE-B23D-08CCEFA378CD}" srcOrd="3" destOrd="0" presId="urn:microsoft.com/office/officeart/2008/layout/AlternatingHexagons"/>
    <dgm:cxn modelId="{16BA1213-1F6A-4A2D-AD83-FD7E9A77DCB8}" type="presParOf" srcId="{3100DEFA-D831-4E7B-8754-BF4867A6E59D}" destId="{942ECEFC-36C8-44C0-B3D2-DCB6367FA289}" srcOrd="4" destOrd="0" presId="urn:microsoft.com/office/officeart/2008/layout/AlternatingHexagons"/>
    <dgm:cxn modelId="{D7530D07-23BE-4184-A359-BC8EA1111A32}" type="presParOf" srcId="{942ECEFC-36C8-44C0-B3D2-DCB6367FA289}" destId="{9EE0181D-496C-4D69-B2CC-11777C47BE21}" srcOrd="0" destOrd="0" presId="urn:microsoft.com/office/officeart/2008/layout/AlternatingHexagons"/>
    <dgm:cxn modelId="{BA3E1371-FDBA-4608-A839-DF83F1F8BF8E}" type="presParOf" srcId="{942ECEFC-36C8-44C0-B3D2-DCB6367FA289}" destId="{E9777DCE-BD4F-4067-A6B5-AD87B0890829}" srcOrd="1" destOrd="0" presId="urn:microsoft.com/office/officeart/2008/layout/AlternatingHexagons"/>
    <dgm:cxn modelId="{6FEA6841-5236-4F22-AD59-F924B22362DF}" type="presParOf" srcId="{942ECEFC-36C8-44C0-B3D2-DCB6367FA289}" destId="{7121EE12-6D5A-41F9-BF65-38FBE4CB3689}" srcOrd="2" destOrd="0" presId="urn:microsoft.com/office/officeart/2008/layout/AlternatingHexagons"/>
    <dgm:cxn modelId="{AAF9011F-A665-4809-A523-C2893B49831B}" type="presParOf" srcId="{942ECEFC-36C8-44C0-B3D2-DCB6367FA289}" destId="{724A9DBE-34C9-46BC-8A43-AE07B3AEC084}" srcOrd="3" destOrd="0" presId="urn:microsoft.com/office/officeart/2008/layout/AlternatingHexagons"/>
    <dgm:cxn modelId="{61BE4922-890C-48CF-9FBD-AE797199B493}" type="presParOf" srcId="{942ECEFC-36C8-44C0-B3D2-DCB6367FA289}" destId="{4666ADA1-C663-4B6A-85A0-6F3D7B3A9800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249968-2F15-4293-AD67-44455FF34273}">
      <dsp:nvSpPr>
        <dsp:cNvPr id="0" name=""/>
        <dsp:cNvSpPr/>
      </dsp:nvSpPr>
      <dsp:spPr>
        <a:xfrm rot="5400000">
          <a:off x="3758845" y="-13848"/>
          <a:ext cx="1909899" cy="1938769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Recursos Humanos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067539" y="318904"/>
        <a:ext cx="1292513" cy="1273266"/>
      </dsp:txXfrm>
    </dsp:sp>
    <dsp:sp modelId="{6375D76D-E041-4FDA-86C8-7B4C72B2FE3F}">
      <dsp:nvSpPr>
        <dsp:cNvPr id="0" name=""/>
        <dsp:cNvSpPr/>
      </dsp:nvSpPr>
      <dsp:spPr>
        <a:xfrm>
          <a:off x="5338819" y="384800"/>
          <a:ext cx="2131448" cy="1145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99E07B-3044-4842-ABA7-7A3DB6559E2A}">
      <dsp:nvSpPr>
        <dsp:cNvPr id="0" name=""/>
        <dsp:cNvSpPr/>
      </dsp:nvSpPr>
      <dsp:spPr>
        <a:xfrm rot="5400000">
          <a:off x="1708100" y="-49100"/>
          <a:ext cx="1909899" cy="201374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Recursos Financieros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991802" y="321138"/>
        <a:ext cx="1342494" cy="1273266"/>
      </dsp:txXfrm>
    </dsp:sp>
    <dsp:sp modelId="{E003BF72-BC42-498C-9D72-15DF836822F7}">
      <dsp:nvSpPr>
        <dsp:cNvPr id="0" name=""/>
        <dsp:cNvSpPr/>
      </dsp:nvSpPr>
      <dsp:spPr>
        <a:xfrm rot="5400000">
          <a:off x="2529935" y="1647125"/>
          <a:ext cx="1909899" cy="192919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Planes de Marketing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841819" y="1975092"/>
        <a:ext cx="1286132" cy="1273266"/>
      </dsp:txXfrm>
    </dsp:sp>
    <dsp:sp modelId="{2B339422-80EC-41A8-9ECD-951E2C9158C0}">
      <dsp:nvSpPr>
        <dsp:cNvPr id="0" name=""/>
        <dsp:cNvSpPr/>
      </dsp:nvSpPr>
      <dsp:spPr>
        <a:xfrm>
          <a:off x="91517" y="1989914"/>
          <a:ext cx="2062691" cy="1145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OPTIMIZA: 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1517" y="1989914"/>
        <a:ext cx="2062691" cy="1145939"/>
      </dsp:txXfrm>
    </dsp:sp>
    <dsp:sp modelId="{879ABDB8-AA37-4B5F-91CB-35B1E2C7AE10}">
      <dsp:nvSpPr>
        <dsp:cNvPr id="0" name=""/>
        <dsp:cNvSpPr/>
      </dsp:nvSpPr>
      <dsp:spPr>
        <a:xfrm rot="5400000">
          <a:off x="4566823" y="1626446"/>
          <a:ext cx="1909899" cy="197055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Procesos de Producción 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864921" y="1975092"/>
        <a:ext cx="1313704" cy="1273266"/>
      </dsp:txXfrm>
    </dsp:sp>
    <dsp:sp modelId="{9EE0181D-496C-4D69-B2CC-11777C47BE21}">
      <dsp:nvSpPr>
        <dsp:cNvPr id="0" name=""/>
        <dsp:cNvSpPr/>
      </dsp:nvSpPr>
      <dsp:spPr>
        <a:xfrm rot="5400000">
          <a:off x="3764279" y="3156012"/>
          <a:ext cx="1909899" cy="209364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Asignación de Recursos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021346" y="3566204"/>
        <a:ext cx="1395766" cy="1273266"/>
      </dsp:txXfrm>
    </dsp:sp>
    <dsp:sp modelId="{E9777DCE-BD4F-4067-A6B5-AD87B0890829}">
      <dsp:nvSpPr>
        <dsp:cNvPr id="0" name=""/>
        <dsp:cNvSpPr/>
      </dsp:nvSpPr>
      <dsp:spPr>
        <a:xfrm>
          <a:off x="5338819" y="3627046"/>
          <a:ext cx="2131448" cy="1145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66ADA1-C663-4B6A-85A0-6F3D7B3A9800}">
      <dsp:nvSpPr>
        <dsp:cNvPr id="0" name=""/>
        <dsp:cNvSpPr/>
      </dsp:nvSpPr>
      <dsp:spPr>
        <a:xfrm rot="5400000">
          <a:off x="1573332" y="3159989"/>
          <a:ext cx="1891411" cy="2013741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Distribución de Productos…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847791" y="3536389"/>
        <a:ext cx="1342494" cy="1260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70D37-A966-4AA4-9C98-4B179684A8F0}" type="datetimeFigureOut">
              <a:rPr lang="es-MX" smtClean="0"/>
              <a:t>13/10/2016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23753-F9BF-408F-B0C6-EFC38EF540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8488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23753-F9BF-408F-B0C6-EFC38EF5403A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8486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g.edu.uy/inco/cursos/io/archivos/teorico/todo.pdf" TargetMode="External"/><Relationship Id="rId2" Type="http://schemas.openxmlformats.org/officeDocument/2006/relationships/hyperlink" Target="http://www.uoc.edu/in3/emath/docs/Intro_IO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inive.uaslp.mx/jspui/bitstream/i/3133/2/ceu0073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7 Título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Conclusión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619672" y="1628800"/>
            <a:ext cx="69231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La IO se enfoca principalmente en determinar la mejor solución para un problema de decisión, con la restricción de recursos limitados.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toma de decisiones en problemas reales dentro de una organización es altamente compleja sobre todo porque en algunas ocasiones se involucran un gran número de variables.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El propósito de la Investigación de Operaciones consiste en preparar y capacitar al profesional para decidir entre diferentes medios, técnicas y/o métodos disponibles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una mejor solución, de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modo que se alcance un resultado óptimo de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producción y 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distribución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que genere mayores utilidades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dentro de la empresa u organización.  </a:t>
            </a:r>
          </a:p>
          <a:p>
            <a:pPr algn="just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95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427957" y="1916832"/>
            <a:ext cx="727798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Faulin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J. &amp; Juan, A. (s.f.). Introducción a la Investigación Operativa.  Universidad Abierta de Cataluña. Recuperado de </a:t>
            </a:r>
            <a:r>
              <a:rPr lang="es-ES" sz="1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http://www.uoc.edu/in3/emath/docs/Intro_IO.pdf</a:t>
            </a:r>
            <a:endParaRPr lang="es-MX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 Investigación de Operaciones (s.f.). Recuperado de </a:t>
            </a:r>
            <a:r>
              <a:rPr lang="es-ES" sz="1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</a:t>
            </a:r>
            <a:r>
              <a:rPr lang="es-ES" sz="18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www.fing.edu.uy/inco/cursos/io/archivos/teorico/todo.pdf</a:t>
            </a:r>
            <a:endParaRPr lang="es-ES" sz="1800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" sz="18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es-E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Izar, J. (1996). Fundamentos de la Investigación de Operaciones para  Administración. Universidad Autónoma de San Luis Potosí UASLP. Recuperado </a:t>
            </a:r>
            <a:r>
              <a:rPr lang="es-ES" sz="1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1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</a:t>
            </a:r>
            <a:r>
              <a:rPr lang="es-E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://ninive.uaslp.mx/jspui/bitstream/i/3133/2/ceu0073.pdf</a:t>
            </a:r>
            <a:endParaRPr lang="es-ES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MX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600200"/>
            <a:ext cx="6984776" cy="4525963"/>
          </a:xfrm>
        </p:spPr>
        <p:txBody>
          <a:bodyPr>
            <a:normAutofit/>
          </a:bodyPr>
          <a:lstStyle/>
          <a:p>
            <a:pPr lvl="1"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Mercadotecnia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I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nvestigación de Operaciones en las Organizaciones</a:t>
            </a: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Antonio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de Jesús Ángeles Villeda</a:t>
            </a:r>
          </a:p>
          <a:p>
            <a:pPr lvl="1" algn="just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Julio – Diciembre 2016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11660" y="274638"/>
            <a:ext cx="7452828" cy="1143000"/>
          </a:xfrm>
        </p:spPr>
        <p:txBody>
          <a:bodyPr/>
          <a:lstStyle/>
          <a:p>
            <a:r>
              <a:rPr lang="fr-FR" b="1" u="sng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b="1" u="sng" dirty="0" smtClean="0">
                <a:latin typeface="Arial" pitchFamily="34" charset="0"/>
                <a:cs typeface="Arial" pitchFamily="34" charset="0"/>
              </a:rPr>
              <a:t>Investigación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fr-FR" b="1" u="sng" dirty="0" err="1" smtClean="0">
                <a:latin typeface="Arial" pitchFamily="34" charset="0"/>
                <a:cs typeface="Arial" pitchFamily="34" charset="0"/>
              </a:rPr>
              <a:t>Operaciones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 en las </a:t>
            </a:r>
            <a:r>
              <a:rPr lang="es-US" b="1" u="sng" dirty="0" smtClean="0">
                <a:latin typeface="Arial" pitchFamily="34" charset="0"/>
                <a:cs typeface="Arial" pitchFamily="34" charset="0"/>
              </a:rPr>
              <a:t>Organizaciones</a:t>
            </a:r>
            <a:endParaRPr lang="es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27684" y="4869160"/>
            <a:ext cx="7020779" cy="13278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sz="2100" b="1" u="sng" dirty="0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fr-F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1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optimization</a:t>
            </a:r>
            <a:r>
              <a:rPr lang="es-MX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earnings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profits, organizations, mathematical </a:t>
            </a:r>
            <a:r>
              <a:rPr lang="es-MX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models. </a:t>
            </a:r>
          </a:p>
          <a:p>
            <a:pPr algn="just">
              <a:lnSpc>
                <a:spcPct val="90000"/>
              </a:lnSpc>
              <a:buNone/>
            </a:pPr>
            <a:endParaRPr lang="es-MX" sz="21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fr-FR" sz="21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354224" y="1930954"/>
            <a:ext cx="71782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100" b="1" u="sng" dirty="0" err="1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r>
              <a:rPr lang="es-MX" sz="2100" b="1" u="sng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just"/>
            <a:endParaRPr lang="es-MX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MX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Operations </a:t>
            </a:r>
            <a:r>
              <a:rPr lang="es-MX" sz="2100" dirty="0">
                <a:latin typeface="Arial" panose="020B0604020202020204" pitchFamily="34" charset="0"/>
                <a:cs typeface="Arial" panose="020B0604020202020204" pitchFamily="34" charset="0"/>
              </a:rPr>
              <a:t>Research is a quantitative methodological tool that </a:t>
            </a:r>
            <a:r>
              <a:rPr lang="es-MX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allows </a:t>
            </a:r>
            <a:r>
              <a:rPr lang="es-MX" sz="2100" dirty="0">
                <a:latin typeface="Arial" panose="020B0604020202020204" pitchFamily="34" charset="0"/>
                <a:cs typeface="Arial" panose="020B0604020202020204" pitchFamily="34" charset="0"/>
              </a:rPr>
              <a:t>to make optimal allocation of resources with some limited within any organization, uses mathematical models that are the </a:t>
            </a:r>
            <a:r>
              <a:rPr lang="es-MX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for </a:t>
            </a:r>
            <a:r>
              <a:rPr lang="es-MX" sz="2100" dirty="0">
                <a:latin typeface="Arial" panose="020B0604020202020204" pitchFamily="34" charset="0"/>
                <a:cs typeface="Arial" panose="020B0604020202020204" pitchFamily="34" charset="0"/>
              </a:rPr>
              <a:t>developing and solving problems related to the management and allocation of activities, processes, tasks, </a:t>
            </a:r>
            <a:r>
              <a:rPr lang="es-MX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es-MX" sz="2100" smtClean="0">
                <a:latin typeface="Arial" panose="020B0604020202020204" pitchFamily="34" charset="0"/>
                <a:cs typeface="Arial" panose="020B0604020202020204" pitchFamily="34" charset="0"/>
              </a:rPr>
              <a:t> and production</a:t>
            </a:r>
            <a:r>
              <a:rPr lang="es-MX" sz="2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MX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Investigación de Operaciones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91680" y="4221088"/>
            <a:ext cx="6961406" cy="2548880"/>
          </a:xfrm>
        </p:spPr>
        <p:txBody>
          <a:bodyPr/>
          <a:lstStyle/>
          <a:p>
            <a:pPr marL="0" indent="0" algn="just">
              <a:spcAft>
                <a:spcPts val="600"/>
              </a:spcAft>
              <a:buNone/>
            </a:pPr>
            <a:r>
              <a:rPr lang="es-MX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 </a:t>
            </a:r>
            <a:r>
              <a:rPr lang="es-MX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Investigación de Operaciones (IO) </a:t>
            </a:r>
            <a:r>
              <a:rPr lang="es-MX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s-MX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Investigación Operativa</a:t>
            </a:r>
            <a:r>
              <a:rPr lang="es-MX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es una rama de las matemáticas que utiliza modelos y algoritmos matemáticos, con el objetivo de tomar decisiones de manera efectiva y eficiente dentro de una organización. </a:t>
            </a:r>
          </a:p>
          <a:p>
            <a:pPr marL="0" indent="0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667235"/>
            <a:ext cx="3960441" cy="2160240"/>
          </a:xfrm>
          <a:prstGeom prst="rect">
            <a:avLst/>
          </a:prstGeom>
          <a:ln>
            <a:solidFill>
              <a:srgbClr val="6A221D"/>
            </a:solidFill>
          </a:ln>
        </p:spPr>
      </p:pic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Investigación de Operaciones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547664" y="1628800"/>
            <a:ext cx="6961406" cy="23762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utilizar algún modelo o algoritmo de la IO las decisiones serán más </a:t>
            </a:r>
            <a:r>
              <a:rPr lang="es-MX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eficientes y seguras en cuanto a costos, tiempos, recursos, beneficios, entre otros aspectos, en comparación con aquellas decisiones que son tomadas de forma arbitraria sin hacer uso de alguna técnica, herramienta o método matemático. </a:t>
            </a:r>
            <a:endParaRPr lang="es-MX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997293"/>
            <a:ext cx="3600400" cy="2215631"/>
          </a:xfrm>
          <a:prstGeom prst="rect">
            <a:avLst/>
          </a:prstGeom>
          <a:ln>
            <a:solidFill>
              <a:srgbClr val="6A221D"/>
            </a:solidFill>
          </a:ln>
        </p:spPr>
      </p:pic>
    </p:spTree>
    <p:extLst>
      <p:ext uri="{BB962C8B-B14F-4D97-AF65-F5344CB8AC3E}">
        <p14:creationId xmlns:p14="http://schemas.microsoft.com/office/powerpoint/2010/main" val="122016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763688" y="260648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IO dentro de las Organizaciones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Marcador de conteni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5726489"/>
              </p:ext>
            </p:extLst>
          </p:nvPr>
        </p:nvGraphicFramePr>
        <p:xfrm>
          <a:off x="971600" y="1484784"/>
          <a:ext cx="8064896" cy="5157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941168"/>
            <a:ext cx="1656184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19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197" y="1916832"/>
            <a:ext cx="7267397" cy="4320480"/>
          </a:xfrm>
          <a:prstGeom prst="rect">
            <a:avLst/>
          </a:prstGeom>
          <a:ln>
            <a:solidFill>
              <a:srgbClr val="6A221D"/>
            </a:solidFill>
          </a:ln>
        </p:spPr>
      </p:pic>
      <p:sp>
        <p:nvSpPr>
          <p:cNvPr id="11" name="7 Título"/>
          <p:cNvSpPr>
            <a:spLocks noGrp="1"/>
          </p:cNvSpPr>
          <p:nvPr>
            <p:ph type="title"/>
          </p:nvPr>
        </p:nvSpPr>
        <p:spPr>
          <a:xfrm>
            <a:off x="1681336" y="260648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IO dentro de las Organizaciones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306687" y="3892406"/>
            <a:ext cx="3744416" cy="369332"/>
          </a:xfrm>
          <a:prstGeom prst="rect">
            <a:avLst/>
          </a:prstGeom>
          <a:solidFill>
            <a:srgbClr val="6A221D"/>
          </a:solidFill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Administra, coordina y controla</a:t>
            </a:r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94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7 Título"/>
          <p:cNvSpPr>
            <a:spLocks noGrp="1"/>
          </p:cNvSpPr>
          <p:nvPr>
            <p:ph type="title"/>
          </p:nvPr>
        </p:nvSpPr>
        <p:spPr>
          <a:xfrm>
            <a:off x="1681336" y="260648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IO dentro de las Organizaciones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681336" y="2076535"/>
            <a:ext cx="404279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Determina </a:t>
            </a:r>
            <a:r>
              <a:rPr lang="es-MX" sz="2100" dirty="0">
                <a:latin typeface="Arial" panose="020B0604020202020204" pitchFamily="34" charset="0"/>
                <a:cs typeface="Arial" panose="020B0604020202020204" pitchFamily="34" charset="0"/>
              </a:rPr>
              <a:t>las unidades a producir, a partir de una disponibilidad en tiempo y materia prima. </a:t>
            </a: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916192"/>
            <a:ext cx="2260670" cy="1883892"/>
          </a:xfrm>
          <a:prstGeom prst="rect">
            <a:avLst/>
          </a:prstGeom>
          <a:ln>
            <a:solidFill>
              <a:srgbClr val="6A221D"/>
            </a:solidFill>
          </a:ln>
        </p:spPr>
      </p:pic>
      <p:sp>
        <p:nvSpPr>
          <p:cNvPr id="7" name="CuadroTexto 6"/>
          <p:cNvSpPr txBox="1"/>
          <p:nvPr/>
        </p:nvSpPr>
        <p:spPr>
          <a:xfrm>
            <a:off x="4427984" y="4583016"/>
            <a:ext cx="42484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Determina </a:t>
            </a:r>
            <a:r>
              <a:rPr lang="es-MX" sz="21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MX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correcto sistema </a:t>
            </a:r>
            <a:r>
              <a:rPr lang="es-MX" sz="2100" dirty="0">
                <a:latin typeface="Arial" panose="020B0604020202020204" pitchFamily="34" charset="0"/>
                <a:cs typeface="Arial" panose="020B0604020202020204" pitchFamily="34" charset="0"/>
              </a:rPr>
              <a:t>de distribución de los productos desde las </a:t>
            </a:r>
            <a:r>
              <a:rPr lang="es-MX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fábricas (origen)  hacia las sucursales (destinos).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856" y="4221088"/>
            <a:ext cx="2530624" cy="21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24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7 Título"/>
          <p:cNvSpPr>
            <a:spLocks noGrp="1"/>
          </p:cNvSpPr>
          <p:nvPr>
            <p:ph type="title"/>
          </p:nvPr>
        </p:nvSpPr>
        <p:spPr>
          <a:xfrm>
            <a:off x="1681336" y="260648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IO dentro de las Organizaciones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624378" y="4149080"/>
            <a:ext cx="699512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100" smtClean="0">
                <a:latin typeface="Arial" panose="020B0604020202020204" pitchFamily="34" charset="0"/>
                <a:cs typeface="Arial" panose="020B0604020202020204" pitchFamily="34" charset="0"/>
              </a:rPr>
              <a:t>Elabora </a:t>
            </a:r>
            <a:r>
              <a:rPr lang="es-MX" sz="2100" dirty="0">
                <a:latin typeface="Arial" panose="020B0604020202020204" pitchFamily="34" charset="0"/>
                <a:cs typeface="Arial" panose="020B0604020202020204" pitchFamily="34" charset="0"/>
              </a:rPr>
              <a:t>un plan de producción, balanceando la oferta y la demanda, de manera que se satisfaga adecuadamente las variables que intervienen en los mismos procesos para así aumentar la utilidad y producción.</a:t>
            </a:r>
          </a:p>
          <a:p>
            <a:endParaRPr lang="es-MX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03" y="2138783"/>
            <a:ext cx="1532759" cy="1525947"/>
          </a:xfrm>
          <a:prstGeom prst="rect">
            <a:avLst/>
          </a:prstGeom>
          <a:ln>
            <a:solidFill>
              <a:srgbClr val="6A221D"/>
            </a:solidFill>
          </a:ln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735" y="2129819"/>
            <a:ext cx="1575619" cy="1575619"/>
          </a:xfrm>
          <a:prstGeom prst="rect">
            <a:avLst/>
          </a:prstGeom>
          <a:ln>
            <a:solidFill>
              <a:srgbClr val="6A221D"/>
            </a:solidFill>
          </a:ln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938" y="2075322"/>
            <a:ext cx="1491642" cy="1595108"/>
          </a:xfrm>
          <a:prstGeom prst="rect">
            <a:avLst/>
          </a:prstGeom>
          <a:ln>
            <a:solidFill>
              <a:srgbClr val="6A221D"/>
            </a:solidFill>
          </a:ln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286" y="2019576"/>
            <a:ext cx="1645154" cy="1645154"/>
          </a:xfrm>
          <a:prstGeom prst="rect">
            <a:avLst/>
          </a:prstGeom>
          <a:ln>
            <a:solidFill>
              <a:srgbClr val="6A221D"/>
            </a:solidFill>
          </a:ln>
        </p:spPr>
      </p:pic>
    </p:spTree>
    <p:extLst>
      <p:ext uri="{BB962C8B-B14F-4D97-AF65-F5344CB8AC3E}">
        <p14:creationId xmlns:p14="http://schemas.microsoft.com/office/powerpoint/2010/main" val="162800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423</Words>
  <Application>Microsoft Office PowerPoint</Application>
  <PresentationFormat>Presentación en pantalla (4:3)</PresentationFormat>
  <Paragraphs>56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La Investigación de Operaciones en las Organizaciones</vt:lpstr>
      <vt:lpstr>La Investigación de Operaciones</vt:lpstr>
      <vt:lpstr>La Investigación de Operaciones</vt:lpstr>
      <vt:lpstr>La IO dentro de las Organizaciones</vt:lpstr>
      <vt:lpstr>La IO dentro de las Organizaciones</vt:lpstr>
      <vt:lpstr>La IO dentro de las Organizaciones</vt:lpstr>
      <vt:lpstr>La IO dentro de las Organizaciones</vt:lpstr>
      <vt:lpstr>Conclusión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43</cp:revision>
  <dcterms:created xsi:type="dcterms:W3CDTF">2014-12-12T16:57:31Z</dcterms:created>
  <dcterms:modified xsi:type="dcterms:W3CDTF">2016-10-13T23:54:40Z</dcterms:modified>
</cp:coreProperties>
</file>