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56" r:id="rId3"/>
    <p:sldId id="257" r:id="rId4"/>
    <p:sldId id="272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58" r:id="rId13"/>
    <p:sldId id="269" r:id="rId14"/>
    <p:sldId id="270" r:id="rId15"/>
    <p:sldId id="261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90" autoAdjust="0"/>
    <p:restoredTop sz="94660"/>
  </p:normalViewPr>
  <p:slideViewPr>
    <p:cSldViewPr>
      <p:cViewPr varScale="1">
        <p:scale>
          <a:sx n="84" d="100"/>
          <a:sy n="84" d="100"/>
        </p:scale>
        <p:origin x="124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6BD26-FF40-43EE-B7A4-01AB7ECB84A1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E2E41-914F-4D18-8263-CE3FE42821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6275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5F321-DF5B-4F3B-ACD9-F3AFC49073F2}" type="slidenum">
              <a:rPr lang="es-MX" smtClean="0"/>
              <a:pPr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7825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dirty="0" smtClean="0"/>
              <a:t>	Esta </a:t>
            </a:r>
            <a:r>
              <a:rPr lang="es-ES" dirty="0"/>
              <a:t>ecuación (ec.3) juega un papel clave en el MODELO DE KRUGMAN, que supone que </a:t>
            </a:r>
            <a:r>
              <a:rPr lang="es-ES" dirty="0" err="1"/>
              <a:t>eD</a:t>
            </a:r>
            <a:r>
              <a:rPr lang="es-ES" dirty="0"/>
              <a:t> se hace menos elástica a medida que los individuos compran más unidades del bien. Por tanto a medida que el consumo aumenta, la expresión (</a:t>
            </a:r>
            <a:r>
              <a:rPr lang="es-ES" dirty="0" err="1"/>
              <a:t>eD</a:t>
            </a:r>
            <a:r>
              <a:rPr lang="es-ES" dirty="0"/>
              <a:t>/eD+1) se hace mayor.</a:t>
            </a:r>
          </a:p>
          <a:p>
            <a:pPr algn="ctr">
              <a:buNone/>
            </a:pPr>
            <a:r>
              <a:rPr lang="es-ES" dirty="0"/>
              <a:t>Por ejemplo si </a:t>
            </a:r>
            <a:r>
              <a:rPr lang="es-ES" dirty="0" err="1"/>
              <a:t>eD</a:t>
            </a:r>
            <a:r>
              <a:rPr lang="es-ES" dirty="0"/>
              <a:t>=-1.5 entonces P=60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18112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6995120" cy="1143000"/>
          </a:xfrm>
        </p:spPr>
        <p:txBody>
          <a:bodyPr/>
          <a:lstStyle/>
          <a:p>
            <a:r>
              <a:rPr lang="es-ES" b="1" dirty="0">
                <a:effectLst/>
              </a:rPr>
              <a:t>MODELO DE KRUGMAN</a:t>
            </a:r>
            <a:endParaRPr lang="es-MX" dirty="0">
              <a:effectLst/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770" t="31959" r="5243" b="5379"/>
          <a:stretch/>
        </p:blipFill>
        <p:spPr>
          <a:xfrm>
            <a:off x="1907704" y="1916832"/>
            <a:ext cx="6563072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135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/>
              <a:t>La curva PP, refleja la relación del precio del bien y el </a:t>
            </a:r>
            <a:r>
              <a:rPr lang="es-ES" dirty="0" err="1"/>
              <a:t>CMg</a:t>
            </a:r>
            <a:r>
              <a:rPr lang="es-ES" dirty="0"/>
              <a:t>.</a:t>
            </a:r>
          </a:p>
          <a:p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La curva ZZ refleja el fenómeno en la competencia monopolística acerca de que la utilidad de la firma es cero en el equilibrio a L/P.</a:t>
            </a:r>
          </a:p>
          <a:p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2512" y="548680"/>
            <a:ext cx="7097960" cy="1143000"/>
          </a:xfrm>
        </p:spPr>
        <p:txBody>
          <a:bodyPr/>
          <a:lstStyle/>
          <a:p>
            <a:pPr algn="l"/>
            <a:r>
              <a:rPr lang="es-ES" sz="2800" b="1" dirty="0">
                <a:effectLst/>
              </a:rPr>
              <a:t>¿QUE OCURRE CUANDO SE INTRODUCE EL COMERCIO INTERNACIONAL?</a:t>
            </a:r>
            <a:endParaRPr lang="es-MX" sz="2800" dirty="0">
              <a:effectLst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115616" y="2132855"/>
            <a:ext cx="324036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dirty="0"/>
              <a:t>Para analizar la respuesta a esta interrogante debemos saber que la teoría de comercio tradicional que entre países con mismas condiciones generales de oferta y demanda no tendrían incentivos para comerciar entre sí.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0" y="2132856"/>
            <a:ext cx="4176464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dirty="0" err="1"/>
              <a:t>Krugman</a:t>
            </a:r>
            <a:r>
              <a:rPr lang="es-MX" dirty="0"/>
              <a:t> </a:t>
            </a:r>
            <a:r>
              <a:rPr lang="es-MX" dirty="0" smtClean="0"/>
              <a:t>está </a:t>
            </a:r>
            <a:r>
              <a:rPr lang="es-MX" dirty="0"/>
              <a:t>en desacuerdo con la teoría de comercio tradicional, ya que cuando los dos países inician el comercio, el punto relevante es que el tamaño del mercado se amplía y por lo tanto pueden actuar las economías de escala y los costos de producción pueden reducirse para todos los bienes.</a:t>
            </a:r>
          </a:p>
          <a:p>
            <a:pPr algn="just"/>
            <a:r>
              <a:rPr lang="es-MX" dirty="0"/>
              <a:t>Además el comercio mejora el ingreso real e incrementa la producción de todos los bienes. </a:t>
            </a:r>
          </a:p>
          <a:p>
            <a:pPr algn="just"/>
            <a:r>
              <a:rPr lang="es-MX" dirty="0"/>
              <a:t>Existe un aumento en la diversidad de productos.</a:t>
            </a:r>
          </a:p>
        </p:txBody>
      </p:sp>
    </p:spTree>
    <p:extLst>
      <p:ext uri="{BB962C8B-B14F-4D97-AF65-F5344CB8AC3E}">
        <p14:creationId xmlns:p14="http://schemas.microsoft.com/office/powerpoint/2010/main" val="900692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75656" y="1196752"/>
            <a:ext cx="7355160" cy="4525963"/>
          </a:xfrm>
        </p:spPr>
        <p:txBody>
          <a:bodyPr>
            <a:noAutofit/>
          </a:bodyPr>
          <a:lstStyle/>
          <a:p>
            <a:pPr algn="just"/>
            <a:r>
              <a:rPr lang="es-MX" sz="2300" dirty="0"/>
              <a:t>Cuando las dos empresas empiezan a vender en el otro país al igual que en el suyo, se pasa a una estructura de duopolio y el precio en cada país cambiara debido a la nueva rivalidad. Cada compañía debe tener en cuenta el comportamiento de la otra al seleccionar su propio precio y el nivel de producto.</a:t>
            </a:r>
          </a:p>
          <a:p>
            <a:pPr algn="just"/>
            <a:r>
              <a:rPr lang="es-MX" sz="2300" dirty="0"/>
              <a:t>Cada firma determina un conjunto de diversas posiciones de maximización de utilidades, una para cada nivel de producto posible de la otra empresa</a:t>
            </a:r>
          </a:p>
          <a:p>
            <a:pPr algn="just"/>
            <a:r>
              <a:rPr lang="es-MX" sz="2300" dirty="0"/>
              <a:t>El bienestar tiende a aumentar </a:t>
            </a:r>
            <a:r>
              <a:rPr lang="es-MX" sz="2300" dirty="0" smtClean="0"/>
              <a:t>en cada </a:t>
            </a:r>
            <a:r>
              <a:rPr lang="es-MX" sz="2300" dirty="0"/>
              <a:t>país y en el mundo porque los anteriores vendedores monopolistas en cada país se enfrentan ahora con un rival y este efecto </a:t>
            </a:r>
            <a:r>
              <a:rPr lang="es-MX" sz="2300" dirty="0" err="1"/>
              <a:t>procompetitivo</a:t>
            </a:r>
            <a:r>
              <a:rPr lang="es-MX" sz="2300" dirty="0"/>
              <a:t> presionara el precio a la baja.   </a:t>
            </a:r>
          </a:p>
        </p:txBody>
      </p:sp>
    </p:spTree>
    <p:extLst>
      <p:ext uri="{BB962C8B-B14F-4D97-AF65-F5344CB8AC3E}">
        <p14:creationId xmlns:p14="http://schemas.microsoft.com/office/powerpoint/2010/main" val="139761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 </a:t>
            </a:r>
            <a:r>
              <a:rPr lang="es-ES" dirty="0">
                <a:latin typeface="Arial" pitchFamily="34" charset="0"/>
                <a:cs typeface="Arial" pitchFamily="34" charset="0"/>
              </a:rPr>
              <a:t>b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ibliográfica: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403648" y="1916832"/>
            <a:ext cx="735275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dirty="0"/>
              <a:t/>
            </a:r>
            <a:br>
              <a:rPr lang="es-MX" sz="2400" dirty="0"/>
            </a:br>
            <a:r>
              <a:rPr lang="es-MX" dirty="0" err="1" smtClean="0"/>
              <a:t>Appleyard</a:t>
            </a:r>
            <a:r>
              <a:rPr lang="es-MX" dirty="0" smtClean="0"/>
              <a:t>, D. R. &amp; </a:t>
            </a:r>
            <a:r>
              <a:rPr lang="es-MX" dirty="0"/>
              <a:t>, </a:t>
            </a:r>
            <a:r>
              <a:rPr lang="es-MX" dirty="0" smtClean="0"/>
              <a:t>Field, A. J. </a:t>
            </a:r>
            <a:r>
              <a:rPr lang="es-MX" dirty="0"/>
              <a:t>Jr</a:t>
            </a:r>
            <a:r>
              <a:rPr lang="es-MX" dirty="0" smtClean="0"/>
              <a:t>. </a:t>
            </a:r>
            <a:r>
              <a:rPr lang="es-MX" dirty="0"/>
              <a:t>(2003</a:t>
            </a:r>
            <a:r>
              <a:rPr lang="es-MX" dirty="0" smtClean="0"/>
              <a:t>). Economía Internacional. Cuarta edición </a:t>
            </a:r>
            <a:r>
              <a:rPr lang="es-MX" dirty="0"/>
              <a:t>. Bogotá, D.C., Colombia: McGraw-Hill Interamericana.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Licenciatura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en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Economía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lvl="1" indent="0">
              <a:buNone/>
            </a:pP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Modelo 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Krugman</a:t>
            </a:r>
            <a:endParaRPr lang="es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Angélica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María Vázquez Rojas. </a:t>
            </a:r>
          </a:p>
          <a:p>
            <a:pPr lvl="1"/>
            <a:endParaRPr lang="es-MX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Julio-Diciembre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Modelo de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Krugman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</a:p>
          <a:p>
            <a:pPr algn="ctr">
              <a:lnSpc>
                <a:spcPct val="90000"/>
              </a:lnSpc>
              <a:buNone/>
            </a:pP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4200" dirty="0">
                <a:latin typeface="Arial" pitchFamily="34" charset="0"/>
                <a:cs typeface="Arial" pitchFamily="34" charset="0"/>
              </a:rPr>
              <a:t>Krugman's model assumes that labor is the only factor </a:t>
            </a:r>
            <a:r>
              <a:rPr lang="en-US" sz="4200" dirty="0" smtClean="0">
                <a:latin typeface="Arial" pitchFamily="34" charset="0"/>
                <a:cs typeface="Arial" pitchFamily="34" charset="0"/>
              </a:rPr>
              <a:t>of production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, also it has two main features: the </a:t>
            </a:r>
            <a:r>
              <a:rPr lang="en-US" sz="4200" dirty="0" smtClean="0">
                <a:latin typeface="Arial" pitchFamily="34" charset="0"/>
                <a:cs typeface="Arial" pitchFamily="34" charset="0"/>
              </a:rPr>
              <a:t>economies of 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scale and monopolistic competition; Krugman's model is explained by the graph Krugman; </a:t>
            </a:r>
            <a:r>
              <a:rPr lang="en-US" sz="4200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it is observed that trade openness reduced P / W by economies of scale, but W / P increase; so that trade improves real income and increases the production of all goods.</a:t>
            </a: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fr-FR" sz="38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Keywords: </a:t>
            </a:r>
            <a:r>
              <a:rPr lang="es-MX" sz="3800" dirty="0" err="1" smtClean="0">
                <a:latin typeface="Arial" pitchFamily="34" charset="0"/>
                <a:cs typeface="Arial" pitchFamily="34" charset="0"/>
              </a:rPr>
              <a:t>Scale</a:t>
            </a:r>
            <a:r>
              <a:rPr lang="es-MX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3800" dirty="0" err="1" smtClean="0">
                <a:latin typeface="Arial" pitchFamily="34" charset="0"/>
                <a:cs typeface="Arial" pitchFamily="34" charset="0"/>
              </a:rPr>
              <a:t>Economies</a:t>
            </a:r>
            <a:r>
              <a:rPr lang="es-MX" sz="3800" dirty="0" smtClean="0">
                <a:latin typeface="Arial" pitchFamily="34" charset="0"/>
                <a:cs typeface="Arial" pitchFamily="34" charset="0"/>
              </a:rPr>
              <a:t>, International </a:t>
            </a:r>
            <a:r>
              <a:rPr lang="es-MX" sz="3800" dirty="0" err="1" smtClean="0">
                <a:latin typeface="Arial" pitchFamily="34" charset="0"/>
                <a:cs typeface="Arial" pitchFamily="34" charset="0"/>
              </a:rPr>
              <a:t>Trade</a:t>
            </a:r>
            <a:r>
              <a:rPr lang="es-MX" sz="3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3800" dirty="0" err="1" smtClean="0">
                <a:latin typeface="Arial" pitchFamily="34" charset="0"/>
                <a:cs typeface="Arial" pitchFamily="34" charset="0"/>
              </a:rPr>
              <a:t>Monopoly</a:t>
            </a:r>
            <a:r>
              <a:rPr lang="es-MX" sz="3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3800" dirty="0" err="1" smtClean="0">
                <a:latin typeface="Arial" pitchFamily="34" charset="0"/>
                <a:cs typeface="Arial" pitchFamily="34" charset="0"/>
              </a:rPr>
              <a:t>Competition</a:t>
            </a:r>
            <a:r>
              <a:rPr lang="es-MX" sz="38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38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s-MX" sz="3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es-MX" sz="3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es-MX" sz="3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3688" y="0"/>
            <a:ext cx="7380312" cy="2304256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MODELO DE KRUGMAN (1979)</a:t>
            </a:r>
            <a:endParaRPr lang="es-MX" sz="32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907704" y="2304256"/>
            <a:ext cx="64807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Objetivo:</a:t>
            </a:r>
          </a:p>
          <a:p>
            <a:endParaRPr lang="es-ES" sz="2400" dirty="0" smtClean="0"/>
          </a:p>
          <a:p>
            <a:pPr algn="just"/>
            <a:r>
              <a:rPr lang="es-ES" sz="2400" dirty="0" smtClean="0"/>
              <a:t>Ilustrar el modelo explicativo del comercio internacional utilizado por Paul </a:t>
            </a:r>
            <a:r>
              <a:rPr lang="es-ES" sz="2400" dirty="0" err="1" smtClean="0"/>
              <a:t>Krugman</a:t>
            </a:r>
            <a:r>
              <a:rPr lang="es-ES" sz="2400" dirty="0"/>
              <a:t> </a:t>
            </a:r>
            <a:r>
              <a:rPr lang="es-ES" sz="2400" dirty="0" smtClean="0"/>
              <a:t>(1979) para explicar las bases del comercio entre países, así como, las ganancias de este intercambio de bienes.</a:t>
            </a:r>
          </a:p>
          <a:p>
            <a:endParaRPr lang="es-ES" sz="2400" dirty="0" smtClean="0"/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478475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MODELO </a:t>
            </a:r>
            <a:r>
              <a:rPr lang="es-ES" b="1" dirty="0" smtClean="0"/>
              <a:t>DE </a:t>
            </a:r>
            <a:r>
              <a:rPr lang="es-ES" b="1" dirty="0"/>
              <a:t>KRUGMAN (1979)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b="1" dirty="0">
                <a:latin typeface="Century Gothic" panose="020B0502020202020204" pitchFamily="34" charset="0"/>
              </a:rPr>
              <a:t>CARACTERÍSTICAS:</a:t>
            </a:r>
          </a:p>
          <a:p>
            <a:pPr>
              <a:buNone/>
            </a:pPr>
            <a:endParaRPr lang="es-ES" b="1" dirty="0"/>
          </a:p>
          <a:p>
            <a:pPr>
              <a:buNone/>
            </a:pPr>
            <a:r>
              <a:rPr lang="es-ES" sz="3600" dirty="0">
                <a:solidFill>
                  <a:srgbClr val="0070C0"/>
                </a:solidFill>
              </a:rPr>
              <a:t>1. Economías de escala internas para la firma</a:t>
            </a:r>
          </a:p>
          <a:p>
            <a:pPr>
              <a:buNone/>
            </a:pPr>
            <a:endParaRPr lang="es-ES" dirty="0"/>
          </a:p>
          <a:p>
            <a:pPr marL="525780" indent="-457200">
              <a:buNone/>
            </a:pPr>
            <a:r>
              <a:rPr lang="es-ES" dirty="0"/>
              <a:t>L=</a:t>
            </a:r>
            <a:r>
              <a:rPr lang="es-ES" dirty="0" err="1"/>
              <a:t>a+bQ</a:t>
            </a:r>
            <a:r>
              <a:rPr lang="es-ES" dirty="0"/>
              <a:t>				ec.1</a:t>
            </a:r>
          </a:p>
          <a:p>
            <a:pPr marL="525780" indent="-457200">
              <a:buNone/>
            </a:pPr>
            <a:r>
              <a:rPr lang="es-ES" dirty="0"/>
              <a:t>L= 10+2 (20) = 50</a:t>
            </a:r>
          </a:p>
          <a:p>
            <a:pPr marL="525780" indent="-457200">
              <a:buNone/>
            </a:pPr>
            <a:r>
              <a:rPr lang="es-ES" dirty="0"/>
              <a:t>Suponga que la producción se duplica a 40 unidades. Entonces  L= 90 unidades de trabajo</a:t>
            </a:r>
          </a:p>
          <a:p>
            <a:pPr marL="525780" indent="-457200">
              <a:buNone/>
            </a:pPr>
            <a:r>
              <a:rPr lang="es-ES" dirty="0"/>
              <a:t>Que implica lo anterior?</a:t>
            </a:r>
          </a:p>
          <a:p>
            <a:pPr marL="525780" indent="-457200">
              <a:buNone/>
            </a:pPr>
            <a:r>
              <a:rPr lang="es-ES" dirty="0"/>
              <a:t>La existencia de economías de escala en la producción (duplicar el producto requiere menos que duplicar los insumos)</a:t>
            </a:r>
          </a:p>
          <a:p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s-ES" dirty="0">
                <a:solidFill>
                  <a:srgbClr val="0070C0"/>
                </a:solidFill>
              </a:rPr>
              <a:t>2. </a:t>
            </a:r>
            <a:r>
              <a:rPr lang="es-ES" dirty="0" smtClean="0">
                <a:solidFill>
                  <a:srgbClr val="0070C0"/>
                </a:solidFill>
              </a:rPr>
              <a:t>Estructura  </a:t>
            </a:r>
            <a:r>
              <a:rPr lang="es-ES" dirty="0">
                <a:solidFill>
                  <a:srgbClr val="0070C0"/>
                </a:solidFill>
              </a:rPr>
              <a:t>de mercado de Competencia Monopolística</a:t>
            </a:r>
          </a:p>
          <a:p>
            <a:pPr algn="just">
              <a:buNone/>
            </a:pPr>
            <a:endParaRPr lang="es-ES" dirty="0">
              <a:solidFill>
                <a:srgbClr val="FF0000"/>
              </a:solidFill>
            </a:endParaRPr>
          </a:p>
          <a:p>
            <a:pPr marL="541338" algn="just">
              <a:buNone/>
            </a:pPr>
            <a:r>
              <a:rPr lang="es-ES" dirty="0" smtClean="0">
                <a:solidFill>
                  <a:schemeClr val="tx1"/>
                </a:solidFill>
              </a:rPr>
              <a:t>- Existen </a:t>
            </a:r>
            <a:r>
              <a:rPr lang="es-ES" dirty="0">
                <a:solidFill>
                  <a:schemeClr val="tx1"/>
                </a:solidFill>
              </a:rPr>
              <a:t>muchas firmas en la industria</a:t>
            </a:r>
          </a:p>
          <a:p>
            <a:pPr marL="541338" algn="just">
              <a:buNone/>
            </a:pPr>
            <a:r>
              <a:rPr lang="es-ES" dirty="0" smtClean="0">
                <a:solidFill>
                  <a:schemeClr val="tx1"/>
                </a:solidFill>
              </a:rPr>
              <a:t>- La </a:t>
            </a:r>
            <a:r>
              <a:rPr lang="es-ES" dirty="0">
                <a:solidFill>
                  <a:schemeClr val="tx1"/>
                </a:solidFill>
              </a:rPr>
              <a:t>entrada y salida son fáciles</a:t>
            </a:r>
          </a:p>
          <a:p>
            <a:pPr marL="450850" indent="-252413" algn="just">
              <a:buNone/>
            </a:pPr>
            <a:r>
              <a:rPr lang="es-ES" dirty="0" smtClean="0">
                <a:solidFill>
                  <a:schemeClr val="tx1"/>
                </a:solidFill>
              </a:rPr>
              <a:t>- Hay </a:t>
            </a:r>
            <a:r>
              <a:rPr lang="es-ES" dirty="0">
                <a:solidFill>
                  <a:schemeClr val="tx1"/>
                </a:solidFill>
              </a:rPr>
              <a:t>utilidad cero para cada firma en el Largo Plazo</a:t>
            </a:r>
          </a:p>
          <a:p>
            <a:pPr marL="450850" indent="-269875" algn="just">
              <a:buNone/>
            </a:pPr>
            <a:r>
              <a:rPr lang="es-ES" dirty="0" smtClean="0">
                <a:solidFill>
                  <a:schemeClr val="tx1"/>
                </a:solidFill>
              </a:rPr>
              <a:t>- La </a:t>
            </a:r>
            <a:r>
              <a:rPr lang="es-ES" dirty="0">
                <a:solidFill>
                  <a:schemeClr val="tx1"/>
                </a:solidFill>
              </a:rPr>
              <a:t>producción de las firmas no es homogéneo </a:t>
            </a:r>
            <a:endParaRPr lang="es-ES" dirty="0">
              <a:solidFill>
                <a:srgbClr val="FF0000"/>
              </a:solidFill>
            </a:endParaRP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3170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ESQUEMA A CORTO PLAZO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7134" t="32551" r="4871" b="7199"/>
          <a:stretch/>
        </p:blipFill>
        <p:spPr>
          <a:xfrm>
            <a:off x="1394924" y="1887711"/>
            <a:ext cx="7425548" cy="391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642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5312" y="1783357"/>
            <a:ext cx="735516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dirty="0"/>
              <a:t>En el corto plazo hay una utilidad positiva para esta firma y con fácil entrada a la industria, nuevas empresas empezarán a producir este tipo de producto.</a:t>
            </a:r>
          </a:p>
          <a:p>
            <a:pPr algn="just"/>
            <a:r>
              <a:rPr lang="es-ES" dirty="0" smtClean="0"/>
              <a:t>Por </a:t>
            </a:r>
            <a:r>
              <a:rPr lang="es-ES" dirty="0"/>
              <a:t>lo tanto, la curva de demanda que enfrentan las firmas ya existentes se desplazará hacia abajo y resultará más elástica debido a la presencia de más sustitutos.</a:t>
            </a:r>
          </a:p>
          <a:p>
            <a:pPr algn="just"/>
            <a:r>
              <a:rPr lang="es-ES" dirty="0"/>
              <a:t>E</a:t>
            </a:r>
            <a:r>
              <a:rPr lang="es-ES" dirty="0" smtClean="0"/>
              <a:t>l </a:t>
            </a:r>
            <a:r>
              <a:rPr lang="es-ES" dirty="0"/>
              <a:t>precio y la utilidad se reducirán para las firmas existentes y a largo plazo habrá utilidad económica de cero como en la competencia perfecta.</a:t>
            </a:r>
            <a:endParaRPr lang="es-MX" dirty="0"/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67179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1542" y="764704"/>
            <a:ext cx="6995120" cy="1143000"/>
          </a:xfrm>
        </p:spPr>
        <p:txBody>
          <a:bodyPr/>
          <a:lstStyle/>
          <a:p>
            <a:r>
              <a:rPr lang="es-ES" sz="3200" b="1" dirty="0">
                <a:effectLst/>
              </a:rPr>
              <a:t>Relación entre la elasticidad-precio de la demanda, el precio del producto y el ingreso marginal:</a:t>
            </a:r>
            <a:endParaRPr lang="es-MX" sz="3200" dirty="0">
              <a:effectLst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27770" y="2348880"/>
            <a:ext cx="7355160" cy="377728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dirty="0" smtClean="0">
                <a:solidFill>
                  <a:schemeClr val="tx1"/>
                </a:solidFill>
              </a:rPr>
              <a:t>	P=</a:t>
            </a:r>
            <a:r>
              <a:rPr lang="es-ES" dirty="0" err="1" smtClean="0">
                <a:solidFill>
                  <a:schemeClr val="tx1"/>
                </a:solidFill>
              </a:rPr>
              <a:t>IMg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(</a:t>
            </a:r>
            <a:r>
              <a:rPr lang="es-ES" dirty="0" err="1">
                <a:solidFill>
                  <a:schemeClr val="tx1"/>
                </a:solidFill>
              </a:rPr>
              <a:t>eD</a:t>
            </a:r>
            <a:r>
              <a:rPr lang="es-ES" dirty="0">
                <a:solidFill>
                  <a:schemeClr val="tx1"/>
                </a:solidFill>
              </a:rPr>
              <a:t>/eD+1)  			ec.2</a:t>
            </a:r>
          </a:p>
          <a:p>
            <a:pPr>
              <a:buNone/>
            </a:pPr>
            <a:endParaRPr lang="es-E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chemeClr val="tx1"/>
                </a:solidFill>
              </a:rPr>
              <a:t>	Ejemplo</a:t>
            </a:r>
            <a:r>
              <a:rPr lang="es-ES" dirty="0">
                <a:solidFill>
                  <a:schemeClr val="tx1"/>
                </a:solidFill>
              </a:rPr>
              <a:t>:</a:t>
            </a:r>
          </a:p>
          <a:p>
            <a:pPr>
              <a:buNone/>
            </a:pPr>
            <a:r>
              <a:rPr lang="es-ES" dirty="0" smtClean="0">
                <a:solidFill>
                  <a:schemeClr val="tx1"/>
                </a:solidFill>
              </a:rPr>
              <a:t>	Si </a:t>
            </a:r>
            <a:r>
              <a:rPr lang="es-ES" dirty="0" err="1">
                <a:solidFill>
                  <a:schemeClr val="tx1"/>
                </a:solidFill>
              </a:rPr>
              <a:t>eD</a:t>
            </a:r>
            <a:r>
              <a:rPr lang="es-ES" dirty="0">
                <a:solidFill>
                  <a:schemeClr val="tx1"/>
                </a:solidFill>
              </a:rPr>
              <a:t>= -2 </a:t>
            </a:r>
          </a:p>
          <a:p>
            <a:pPr>
              <a:buNone/>
            </a:pPr>
            <a:r>
              <a:rPr lang="es-ES" dirty="0">
                <a:solidFill>
                  <a:schemeClr val="tx1"/>
                </a:solidFill>
              </a:rPr>
              <a:t>	</a:t>
            </a:r>
            <a:r>
              <a:rPr lang="es-ES" dirty="0" err="1">
                <a:solidFill>
                  <a:schemeClr val="tx1"/>
                </a:solidFill>
              </a:rPr>
              <a:t>Img</a:t>
            </a:r>
            <a:r>
              <a:rPr lang="es-ES" dirty="0">
                <a:solidFill>
                  <a:schemeClr val="tx1"/>
                </a:solidFill>
              </a:rPr>
              <a:t>=20 entonces P=40</a:t>
            </a:r>
          </a:p>
          <a:p>
            <a:pPr>
              <a:buNone/>
            </a:pPr>
            <a:endParaRPr lang="es-E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chemeClr val="tx1"/>
                </a:solidFill>
              </a:rPr>
              <a:t>	Si </a:t>
            </a:r>
            <a:r>
              <a:rPr lang="es-ES" dirty="0">
                <a:solidFill>
                  <a:schemeClr val="tx1"/>
                </a:solidFill>
              </a:rPr>
              <a:t>la firma está en equilibrio que maximiza utilidades, es decir, </a:t>
            </a:r>
            <a:r>
              <a:rPr lang="es-ES" dirty="0" err="1">
                <a:solidFill>
                  <a:schemeClr val="tx1"/>
                </a:solidFill>
              </a:rPr>
              <a:t>IMg</a:t>
            </a:r>
            <a:r>
              <a:rPr lang="es-ES" dirty="0">
                <a:solidFill>
                  <a:schemeClr val="tx1"/>
                </a:solidFill>
              </a:rPr>
              <a:t>=</a:t>
            </a:r>
            <a:r>
              <a:rPr lang="es-ES" dirty="0" err="1">
                <a:solidFill>
                  <a:schemeClr val="tx1"/>
                </a:solidFill>
              </a:rPr>
              <a:t>CMg</a:t>
            </a:r>
            <a:r>
              <a:rPr lang="es-ES" dirty="0">
                <a:solidFill>
                  <a:schemeClr val="tx1"/>
                </a:solidFill>
              </a:rPr>
              <a:t>, entonces el precio que maximiza </a:t>
            </a:r>
            <a:r>
              <a:rPr lang="es-ES" dirty="0" smtClean="0">
                <a:solidFill>
                  <a:schemeClr val="tx1"/>
                </a:solidFill>
              </a:rPr>
              <a:t>utilidades es: </a:t>
            </a:r>
            <a:endParaRPr lang="es-ES" dirty="0">
              <a:solidFill>
                <a:schemeClr val="tx1"/>
              </a:solidFill>
            </a:endParaRPr>
          </a:p>
          <a:p>
            <a:pPr>
              <a:buNone/>
            </a:pPr>
            <a:endParaRPr lang="es-E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ES" dirty="0">
                <a:solidFill>
                  <a:schemeClr val="tx1"/>
                </a:solidFill>
              </a:rPr>
              <a:t>	P= CMG (</a:t>
            </a:r>
            <a:r>
              <a:rPr lang="es-ES" dirty="0" err="1">
                <a:solidFill>
                  <a:schemeClr val="tx1"/>
                </a:solidFill>
              </a:rPr>
              <a:t>eD</a:t>
            </a:r>
            <a:r>
              <a:rPr lang="es-ES" dirty="0">
                <a:solidFill>
                  <a:schemeClr val="tx1"/>
                </a:solidFill>
              </a:rPr>
              <a:t>/eD+1)		</a:t>
            </a:r>
            <a:r>
              <a:rPr lang="es-ES" dirty="0" smtClean="0">
                <a:solidFill>
                  <a:schemeClr val="tx1"/>
                </a:solidFill>
              </a:rPr>
              <a:t>	ec.3</a:t>
            </a:r>
            <a:endParaRPr lang="es-MX" dirty="0">
              <a:solidFill>
                <a:schemeClr val="tx1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247414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626</Words>
  <Application>Microsoft Office PowerPoint</Application>
  <PresentationFormat>Presentación en pantalla (4:3)</PresentationFormat>
  <Paragraphs>67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Berlin Sans FB</vt:lpstr>
      <vt:lpstr>Calibri</vt:lpstr>
      <vt:lpstr>Century Gothic</vt:lpstr>
      <vt:lpstr>Tema de Office</vt:lpstr>
      <vt:lpstr>UNIVERSIDAD AUTÓNOMA DEL ESTADO DE HIDALGO</vt:lpstr>
      <vt:lpstr>Presentación de PowerPoint</vt:lpstr>
      <vt:lpstr>Tema: Modelo de Krugman</vt:lpstr>
      <vt:lpstr>MODELO DE KRUGMAN (1979)</vt:lpstr>
      <vt:lpstr>MODELO DE KRUGMAN (1979)</vt:lpstr>
      <vt:lpstr>Presentación de PowerPoint</vt:lpstr>
      <vt:lpstr>ESQUEMA A CORTO PLAZO</vt:lpstr>
      <vt:lpstr>Presentación de PowerPoint</vt:lpstr>
      <vt:lpstr>Relación entre la elasticidad-precio de la demanda, el precio del producto y el ingreso marginal:</vt:lpstr>
      <vt:lpstr>Presentación de PowerPoint</vt:lpstr>
      <vt:lpstr>MODELO DE KRUGMAN</vt:lpstr>
      <vt:lpstr>Presentación de PowerPoint</vt:lpstr>
      <vt:lpstr>¿QUE OCURRE CUANDO SE INTRODUCE EL COMERCIO INTERNACIONAL?</vt:lpstr>
      <vt:lpstr>Presentación de PowerPoint</vt:lpstr>
      <vt:lpstr>Referencia bibliográfica: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41</cp:revision>
  <dcterms:created xsi:type="dcterms:W3CDTF">2014-12-12T16:57:31Z</dcterms:created>
  <dcterms:modified xsi:type="dcterms:W3CDTF">2016-10-14T11:54:18Z</dcterms:modified>
</cp:coreProperties>
</file>