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9" r:id="rId2"/>
    <p:sldId id="256" r:id="rId3"/>
    <p:sldId id="257" r:id="rId4"/>
    <p:sldId id="262" r:id="rId5"/>
    <p:sldId id="260" r:id="rId6"/>
    <p:sldId id="263" r:id="rId7"/>
    <p:sldId id="264" r:id="rId8"/>
    <p:sldId id="265" r:id="rId9"/>
    <p:sldId id="266" r:id="rId10"/>
    <p:sldId id="267" r:id="rId11"/>
    <p:sldId id="268" r:id="rId12"/>
    <p:sldId id="269"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6D0E2A-1C29-4959-BF21-83240C9FE3FC}" type="datetimeFigureOut">
              <a:rPr lang="es-MX" smtClean="0"/>
              <a:t>16/05/2016</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45DB29-1FA9-400E-992C-947910582162}" type="slidenum">
              <a:rPr lang="es-MX" smtClean="0"/>
              <a:t>‹Nº›</a:t>
            </a:fld>
            <a:endParaRPr lang="es-MX"/>
          </a:p>
        </p:txBody>
      </p:sp>
    </p:spTree>
    <p:extLst>
      <p:ext uri="{BB962C8B-B14F-4D97-AF65-F5344CB8AC3E}">
        <p14:creationId xmlns:p14="http://schemas.microsoft.com/office/powerpoint/2010/main" val="1574928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dirty="0" smtClean="0"/>
          </a:p>
        </p:txBody>
      </p:sp>
      <p:sp>
        <p:nvSpPr>
          <p:cNvPr id="24580" name="Slide Number Placeholder 3"/>
          <p:cNvSpPr>
            <a:spLocks noGrp="1"/>
          </p:cNvSpPr>
          <p:nvPr>
            <p:ph type="sldNum" sz="quarter" idx="5"/>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9EA488AF-380A-4EA4-AC25-7E20312294BA}" type="slidenum">
              <a:rPr smtClean="0"/>
              <a:pPr fontAlgn="base">
                <a:spcBef>
                  <a:spcPct val="0"/>
                </a:spcBef>
                <a:spcAft>
                  <a:spcPct val="0"/>
                </a:spcAft>
              </a:pPr>
              <a:t>6</a:t>
            </a:fld>
            <a:endParaRPr dirty="0" smtClean="0"/>
          </a:p>
        </p:txBody>
      </p:sp>
    </p:spTree>
    <p:extLst>
      <p:ext uri="{BB962C8B-B14F-4D97-AF65-F5344CB8AC3E}">
        <p14:creationId xmlns:p14="http://schemas.microsoft.com/office/powerpoint/2010/main" val="2948541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16/05/2016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16/05/2016</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Título"/>
          <p:cNvSpPr>
            <a:spLocks noGrp="1"/>
          </p:cNvSpPr>
          <p:nvPr>
            <p:ph type="title"/>
          </p:nvPr>
        </p:nvSpPr>
        <p:spPr>
          <a:xfrm>
            <a:off x="1691680" y="1268760"/>
            <a:ext cx="6768752" cy="4464496"/>
          </a:xfrm>
        </p:spPr>
        <p:txBody>
          <a:bodyPr/>
          <a:lstStyle/>
          <a:p>
            <a:pPr algn="l"/>
            <a:r>
              <a:rPr lang="es-MX" sz="1800" b="1" dirty="0" smtClean="0">
                <a:latin typeface="Arial" panose="020B0604020202020204" pitchFamily="34" charset="0"/>
                <a:cs typeface="Arial" panose="020B0604020202020204" pitchFamily="34" charset="0"/>
              </a:rPr>
              <a:t>Demanda especulativa del dinero</a:t>
            </a:r>
            <a:br>
              <a:rPr lang="es-MX" sz="1800" b="1" dirty="0" smtClean="0">
                <a:latin typeface="Arial" panose="020B0604020202020204" pitchFamily="34" charset="0"/>
                <a:cs typeface="Arial" panose="020B0604020202020204" pitchFamily="34" charset="0"/>
              </a:rPr>
            </a:br>
            <a:r>
              <a:rPr lang="es-MX" sz="1800" b="1" dirty="0" smtClean="0">
                <a:latin typeface="Arial" panose="020B0604020202020204" pitchFamily="34" charset="0"/>
                <a:cs typeface="Arial" panose="020B0604020202020204" pitchFamily="34" charset="0"/>
              </a:rPr>
              <a:t/>
            </a:r>
            <a:br>
              <a:rPr lang="es-MX" sz="1800" b="1" dirty="0" smtClean="0">
                <a:latin typeface="Arial" panose="020B0604020202020204" pitchFamily="34" charset="0"/>
                <a:cs typeface="Arial" panose="020B0604020202020204" pitchFamily="34" charset="0"/>
              </a:rPr>
            </a:br>
            <a:r>
              <a:rPr lang="es-MX" sz="1800" dirty="0" smtClean="0">
                <a:latin typeface="Arial" panose="020B0604020202020204" pitchFamily="34" charset="0"/>
                <a:cs typeface="Arial" panose="020B0604020202020204" pitchFamily="34" charset="0"/>
              </a:rPr>
              <a:t>Tanto la demanda de dinero para transacciones como precautoria hacen énfasis en la función del dinero como medio de cambio. La demanda especulativa del dinero centra la atención en el papel que desempeña en la cartera de valores de una persona.</a:t>
            </a:r>
            <a:br>
              <a:rPr lang="es-MX" sz="1800" dirty="0" smtClean="0">
                <a:latin typeface="Arial" panose="020B0604020202020204" pitchFamily="34" charset="0"/>
                <a:cs typeface="Arial" panose="020B0604020202020204" pitchFamily="34" charset="0"/>
              </a:rPr>
            </a:br>
            <a:r>
              <a:rPr lang="es-MX" sz="1800" dirty="0" smtClean="0">
                <a:latin typeface="Arial" panose="020B0604020202020204" pitchFamily="34" charset="0"/>
                <a:cs typeface="Arial" panose="020B0604020202020204" pitchFamily="34" charset="0"/>
              </a:rPr>
              <a:t>	</a:t>
            </a:r>
            <a:br>
              <a:rPr lang="es-MX" sz="1800" dirty="0" smtClean="0">
                <a:latin typeface="Arial" panose="020B0604020202020204" pitchFamily="34" charset="0"/>
                <a:cs typeface="Arial" panose="020B0604020202020204" pitchFamily="34" charset="0"/>
              </a:rPr>
            </a:br>
            <a:r>
              <a:rPr lang="es-MX" sz="1800" dirty="0" smtClean="0">
                <a:latin typeface="Arial" panose="020B0604020202020204" pitchFamily="34" charset="0"/>
                <a:cs typeface="Arial" panose="020B0604020202020204" pitchFamily="34" charset="0"/>
              </a:rPr>
              <a:t>Una persona que posea riqueza ha de tenerla en activos específicos. Éstos constituyen una cartera. De manera lógica, los inversores desean tener los activos que generan los mayores rendimientos. Pero, dado el rendimiento de la mayoría de los activos es incierto, no es prudente tener toda la cartera en un único activo arriesgado. El inversor representativo querrá tener una cierta cantidad de un activo seguro para asegurarse contra las pérdidas de capital que puedan ocasionarle otros cuyos precios varían de una manera incierta. </a:t>
            </a:r>
          </a:p>
        </p:txBody>
      </p:sp>
    </p:spTree>
  </p:cSld>
  <p:clrMapOvr>
    <a:masterClrMapping/>
  </p:clrMapOvr>
  <mc:AlternateContent xmlns:mc="http://schemas.openxmlformats.org/markup-compatibility/2006" xmlns:p14="http://schemas.microsoft.com/office/powerpoint/2010/main">
    <mc:Choice Requires="p14">
      <p:transition spd="slow" p14:dur="20000">
        <p:wedge/>
      </p:transition>
    </mc:Choice>
    <mc:Fallback xmlns="">
      <p:transition spd="slow">
        <p:wedg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http://elsemanario.com/wp-content/uploads/2014/05/bolsa-valores-NY.jpg"/>
          <p:cNvPicPr>
            <a:picLocks noChangeAspect="1" noChangeArrowheads="1"/>
          </p:cNvPicPr>
          <p:nvPr/>
        </p:nvPicPr>
        <p:blipFill>
          <a:blip r:embed="rId2" cstate="print"/>
          <a:srcRect/>
          <a:stretch>
            <a:fillRect/>
          </a:stretch>
        </p:blipFill>
        <p:spPr bwMode="auto">
          <a:xfrm>
            <a:off x="1835696" y="1268760"/>
            <a:ext cx="6192688" cy="4392488"/>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slow" p14:dur="20000">
        <p:wedge/>
      </p:transition>
    </mc:Choice>
    <mc:Fallback xmlns="">
      <p:transition spd="slow">
        <p:wedg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wipe(down)">
                                      <p:cBhvr>
                                        <p:cTn id="7" dur="500"/>
                                        <p:tgtEl>
                                          <p:spTgt spid="266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2 Rectángulo"/>
          <p:cNvSpPr>
            <a:spLocks noChangeArrowheads="1"/>
          </p:cNvSpPr>
          <p:nvPr/>
        </p:nvSpPr>
        <p:spPr bwMode="auto">
          <a:xfrm>
            <a:off x="2195736" y="836712"/>
            <a:ext cx="5929312" cy="4524315"/>
          </a:xfrm>
          <a:prstGeom prst="rect">
            <a:avLst/>
          </a:prstGeom>
          <a:noFill/>
          <a:ln w="9525">
            <a:noFill/>
            <a:miter lim="800000"/>
            <a:headEnd/>
            <a:tailEnd/>
          </a:ln>
        </p:spPr>
        <p:txBody>
          <a:bodyPr wrap="square">
            <a:spAutoFit/>
          </a:bodyPr>
          <a:lstStyle/>
          <a:p>
            <a:pPr marL="342900" indent="-342900" algn="just"/>
            <a:r>
              <a:rPr lang="es-MX" b="1" dirty="0" smtClean="0"/>
              <a:t>Referencias bibliográficas</a:t>
            </a:r>
            <a:endParaRPr lang="es-MX" b="1" dirty="0"/>
          </a:p>
          <a:p>
            <a:pPr marL="342900" indent="-342900" algn="just"/>
            <a:endParaRPr lang="es-MX" dirty="0"/>
          </a:p>
          <a:p>
            <a:pPr marL="342900" indent="-342900" algn="just"/>
            <a:endParaRPr lang="es-MX" dirty="0"/>
          </a:p>
          <a:p>
            <a:pPr marL="342900" indent="-342900" algn="just"/>
            <a:endParaRPr lang="es-MX" dirty="0"/>
          </a:p>
          <a:p>
            <a:pPr marL="342900" indent="-342900" algn="just"/>
            <a:r>
              <a:rPr lang="es-MX" dirty="0" smtClean="0"/>
              <a:t>ARGANDOÑA, GAMEZ Y MOCHON. (1997) Macroeconomía Avanzada. Tomo I , McGraw-Hill.</a:t>
            </a:r>
          </a:p>
          <a:p>
            <a:pPr marL="342900" indent="-342900" algn="just"/>
            <a:r>
              <a:rPr lang="es-MX" dirty="0" smtClean="0"/>
              <a:t>DORNBUSCH, R., FISCHER, S. Y BEGG, D. (2005). Economía, McGraw-Hill, 8a. ed. España.</a:t>
            </a:r>
          </a:p>
          <a:p>
            <a:pPr marL="342900" indent="-342900" algn="just"/>
            <a:r>
              <a:rPr lang="en-US" dirty="0" smtClean="0"/>
              <a:t>ROMER, DAVID (2000). Advanced Macroeconomics, Mc </a:t>
            </a:r>
            <a:r>
              <a:rPr lang="en-US" dirty="0" err="1" smtClean="0"/>
              <a:t>Graw</a:t>
            </a:r>
            <a:r>
              <a:rPr lang="en-US" dirty="0" smtClean="0"/>
              <a:t> Hill International Editions, 2a. ed.</a:t>
            </a:r>
          </a:p>
          <a:p>
            <a:pPr marL="342900" indent="-342900" algn="just"/>
            <a:r>
              <a:rPr lang="en-US" dirty="0" smtClean="0"/>
              <a:t>ROMER, D. (2000): "Keynesian Macroeconomics without the LM Curve." Journal of Economic Perspectives. Vol. 14, No. 2. Spring.</a:t>
            </a:r>
          </a:p>
          <a:p>
            <a:pPr marL="342900" indent="-342900" algn="just"/>
            <a:r>
              <a:rPr lang="es-MX" dirty="0" smtClean="0"/>
              <a:t>SACHS J. D Y LARRAIN. (1994). Macroeconomía en la economía global, </a:t>
            </a:r>
            <a:r>
              <a:rPr lang="es-MX" dirty="0" err="1" smtClean="0"/>
              <a:t>Prentice</a:t>
            </a:r>
            <a:r>
              <a:rPr lang="es-MX" dirty="0" smtClean="0"/>
              <a:t> Hall.</a:t>
            </a:r>
            <a:endParaRPr lang="es-MX" dirty="0"/>
          </a:p>
          <a:p>
            <a:pPr marL="342900" indent="-342900" algn="just"/>
            <a:endParaRPr lang="es-MX" dirty="0"/>
          </a:p>
        </p:txBody>
      </p:sp>
    </p:spTree>
  </p:cSld>
  <p:clrMapOvr>
    <a:masterClrMapping/>
  </p:clrMapOvr>
  <mc:AlternateContent xmlns:mc="http://schemas.openxmlformats.org/markup-compatibility/2006" xmlns:p14="http://schemas.microsoft.com/office/powerpoint/2010/main">
    <mc:Choice Requires="p14">
      <p:transition spd="slow" p14:dur="20000">
        <p:wedge/>
      </p:transition>
    </mc:Choice>
    <mc:Fallback xmlns="">
      <p:transition spd="slow">
        <p:wedg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 Economía</a:t>
            </a:r>
            <a:r>
              <a:rPr lang="es-MX" dirty="0" smtClean="0">
                <a:latin typeface="Arial" pitchFamily="34" charset="0"/>
                <a:cs typeface="Arial" pitchFamily="34" charset="0"/>
              </a:rPr>
              <a:t> </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a:t>
            </a:r>
            <a:r>
              <a:rPr lang="es-MX" dirty="0" smtClean="0">
                <a:latin typeface="Arial" pitchFamily="34" charset="0"/>
                <a:cs typeface="Arial" pitchFamily="34" charset="0"/>
              </a:rPr>
              <a:t> </a:t>
            </a:r>
            <a:r>
              <a:rPr lang="es-MX" dirty="0" smtClean="0"/>
              <a:t>Demanda de dinero</a:t>
            </a:r>
            <a:endParaRPr lang="es-MX" dirty="0" smtClean="0">
              <a:latin typeface="Arial" pitchFamily="34" charset="0"/>
              <a:cs typeface="Arial" pitchFamily="34" charset="0"/>
            </a:endParaRP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Profesores:</a:t>
            </a:r>
            <a:r>
              <a:rPr lang="es-MX" dirty="0" smtClean="0">
                <a:latin typeface="Arial" pitchFamily="34" charset="0"/>
                <a:cs typeface="Arial" pitchFamily="34" charset="0"/>
              </a:rPr>
              <a:t> </a:t>
            </a:r>
            <a:r>
              <a:rPr lang="es-MX" dirty="0" smtClean="0"/>
              <a:t>Aníbal Terrones Cordero, Yolanda Sánchez Torres </a:t>
            </a:r>
            <a:endParaRPr lang="es-MX" dirty="0" smtClean="0">
              <a:latin typeface="Arial" pitchFamily="34" charset="0"/>
              <a:cs typeface="Arial" pitchFamily="34" charset="0"/>
            </a:endParaRPr>
          </a:p>
          <a:p>
            <a:pPr lvl="1"/>
            <a:endParaRPr lang="es-MX" sz="2000"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a:t>
            </a:r>
            <a:r>
              <a:rPr lang="es-MX" dirty="0" smtClean="0">
                <a:latin typeface="Arial" pitchFamily="34" charset="0"/>
                <a:cs typeface="Arial" pitchFamily="34" charset="0"/>
              </a:rPr>
              <a:t> Enero-junio de 2016</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91680" y="548680"/>
            <a:ext cx="6995120" cy="1143000"/>
          </a:xfrm>
        </p:spPr>
        <p:txBody>
          <a:bodyPr/>
          <a:lstStyle/>
          <a:p>
            <a:r>
              <a:rPr lang="en-US" b="1" u="sng" dirty="0" smtClean="0">
                <a:latin typeface="Arial" pitchFamily="34" charset="0"/>
                <a:cs typeface="Arial" pitchFamily="34" charset="0"/>
              </a:rPr>
              <a:t/>
            </a:r>
            <a:br>
              <a:rPr lang="en-US" b="1" u="sng" dirty="0" smtClean="0">
                <a:latin typeface="Arial" pitchFamily="34" charset="0"/>
                <a:cs typeface="Arial" pitchFamily="34" charset="0"/>
              </a:rPr>
            </a:br>
            <a:r>
              <a:rPr lang="en-US" b="1" u="sng" dirty="0" smtClean="0">
                <a:latin typeface="Arial" pitchFamily="34" charset="0"/>
                <a:cs typeface="Arial" pitchFamily="34" charset="0"/>
              </a:rPr>
              <a:t>Topic: Quantity Theory of Money </a:t>
            </a:r>
            <a:r>
              <a:rPr lang="es-MX" dirty="0" smtClean="0"/>
              <a:t/>
            </a:r>
            <a:br>
              <a:rPr lang="es-MX" dirty="0" smtClean="0"/>
            </a:br>
            <a:endParaRPr lang="es-MX" dirty="0">
              <a:latin typeface="Arial" pitchFamily="34" charset="0"/>
              <a:cs typeface="Arial" pitchFamily="34" charset="0"/>
            </a:endParaRPr>
          </a:p>
        </p:txBody>
      </p:sp>
      <p:sp>
        <p:nvSpPr>
          <p:cNvPr id="3" name="2 Marcador de contenido"/>
          <p:cNvSpPr>
            <a:spLocks noGrp="1"/>
          </p:cNvSpPr>
          <p:nvPr>
            <p:ph idx="1"/>
          </p:nvPr>
        </p:nvSpPr>
        <p:spPr>
          <a:xfrm>
            <a:off x="1655168" y="1844824"/>
            <a:ext cx="6995120" cy="4133056"/>
          </a:xfrm>
        </p:spPr>
        <p:txBody>
          <a:bodyPr>
            <a:normAutofit fontScale="70000" lnSpcReduction="20000"/>
          </a:bodyPr>
          <a:lstStyle/>
          <a:p>
            <a:pPr algn="ct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 Abstract:</a:t>
            </a:r>
          </a:p>
          <a:p>
            <a:pPr>
              <a:lnSpc>
                <a:spcPct val="90000"/>
              </a:lnSpc>
              <a:buNone/>
            </a:pPr>
            <a:endParaRPr lang="fr-FR" dirty="0">
              <a:latin typeface="Arial" pitchFamily="34" charset="0"/>
              <a:cs typeface="Arial" pitchFamily="34" charset="0"/>
            </a:endParaRPr>
          </a:p>
          <a:p>
            <a:pPr marL="0" indent="0" algn="just">
              <a:lnSpc>
                <a:spcPct val="170000"/>
              </a:lnSpc>
              <a:buNone/>
            </a:pPr>
            <a:r>
              <a:rPr lang="en-US" dirty="0" smtClean="0">
                <a:latin typeface="Arial" pitchFamily="34" charset="0"/>
                <a:cs typeface="Arial" pitchFamily="34" charset="0"/>
              </a:rPr>
              <a:t>The purpose of this document is to explain the Keynesian theory of money demand, emphasizing the demand for transactions, cautionary, and speculative.</a:t>
            </a:r>
            <a:endParaRPr lang="fr-FR" dirty="0" smtClean="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gn="just">
              <a:lnSpc>
                <a:spcPct val="170000"/>
              </a:lnSpc>
              <a:buNone/>
            </a:pPr>
            <a:r>
              <a:rPr lang="fr-FR" b="1" u="sng" dirty="0" smtClean="0">
                <a:effectLst>
                  <a:outerShdw blurRad="38100" dist="38100" dir="2700000" algn="tl">
                    <a:srgbClr val="000000">
                      <a:alpha val="43137"/>
                    </a:srgbClr>
                  </a:outerShdw>
                </a:effectLst>
                <a:latin typeface="Arial" pitchFamily="34" charset="0"/>
                <a:cs typeface="Arial" pitchFamily="34" charset="0"/>
              </a:rPr>
              <a:t>Keywords</a:t>
            </a:r>
            <a:r>
              <a:rPr lang="fr-FR" b="1" dirty="0" smtClean="0">
                <a:effectLst>
                  <a:outerShdw blurRad="38100" dist="38100" dir="2700000" algn="tl">
                    <a:srgbClr val="000000">
                      <a:alpha val="43137"/>
                    </a:srgbClr>
                  </a:outerShdw>
                </a:effectLst>
                <a:latin typeface="Arial" pitchFamily="34" charset="0"/>
                <a:cs typeface="Arial" pitchFamily="34" charset="0"/>
              </a:rPr>
              <a:t>: </a:t>
            </a:r>
            <a:r>
              <a:rPr lang="en-US" dirty="0" smtClean="0">
                <a:latin typeface="Arial" pitchFamily="34" charset="0"/>
                <a:cs typeface="Arial" pitchFamily="34" charset="0"/>
              </a:rPr>
              <a:t>Precautionary demand, demand for transactions, speculative demand.</a:t>
            </a:r>
            <a:endParaRPr lang="es-MX" dirty="0">
              <a:latin typeface="Arial" pitchFamily="34" charset="0"/>
              <a:cs typeface="Arial" pitchFamily="34" charset="0"/>
            </a:endParaRPr>
          </a:p>
        </p:txBody>
      </p:sp>
    </p:spTree>
    <p:extLst>
      <p:ext uri="{BB962C8B-B14F-4D97-AF65-F5344CB8AC3E}">
        <p14:creationId xmlns:p14="http://schemas.microsoft.com/office/powerpoint/2010/main" val="1839356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91680" y="404664"/>
            <a:ext cx="6995120" cy="1143000"/>
          </a:xfrm>
        </p:spPr>
        <p:txBody>
          <a:bodyPr/>
          <a:lstStyle/>
          <a:p>
            <a:r>
              <a:rPr lang="fr-FR" b="1" u="sng" dirty="0">
                <a:latin typeface="Arial" pitchFamily="34" charset="0"/>
                <a:cs typeface="Arial" pitchFamily="34" charset="0"/>
              </a:rPr>
              <a:t>Tema</a:t>
            </a:r>
            <a:r>
              <a:rPr lang="fr-FR" b="1" u="sng" dirty="0" smtClean="0">
                <a:latin typeface="Arial" pitchFamily="34" charset="0"/>
                <a:cs typeface="Arial" pitchFamily="34" charset="0"/>
              </a:rPr>
              <a:t>: </a:t>
            </a:r>
            <a:r>
              <a:rPr lang="es-MX" b="1" i="1" dirty="0" smtClean="0"/>
              <a:t>Demand</a:t>
            </a:r>
            <a:r>
              <a:rPr lang="es-MX" b="1" i="1" dirty="0" smtClean="0"/>
              <a:t> </a:t>
            </a:r>
            <a:r>
              <a:rPr lang="es-MX" b="1" i="1" dirty="0" smtClean="0"/>
              <a:t>for</a:t>
            </a:r>
            <a:r>
              <a:rPr lang="es-MX" b="1" i="1" dirty="0" smtClean="0"/>
              <a:t> </a:t>
            </a:r>
            <a:r>
              <a:rPr lang="es-MX" b="1" i="1" dirty="0" smtClean="0"/>
              <a:t>money</a:t>
            </a:r>
            <a:r>
              <a:rPr lang="es-MX" b="1" i="1" dirty="0" smtClean="0"/>
              <a:t> </a:t>
            </a:r>
            <a:r>
              <a:rPr lang="es-MX" dirty="0" smtClean="0"/>
              <a:t/>
            </a:r>
            <a:br>
              <a:rPr lang="es-MX" dirty="0" smtClean="0"/>
            </a:br>
            <a:endParaRPr lang="es-MX" dirty="0">
              <a:latin typeface="Arial" pitchFamily="34" charset="0"/>
              <a:cs typeface="Arial" pitchFamily="34" charset="0"/>
            </a:endParaRPr>
          </a:p>
        </p:txBody>
      </p:sp>
      <p:sp>
        <p:nvSpPr>
          <p:cNvPr id="3" name="2 Marcador de contenido"/>
          <p:cNvSpPr>
            <a:spLocks noGrp="1"/>
          </p:cNvSpPr>
          <p:nvPr>
            <p:ph idx="1"/>
          </p:nvPr>
        </p:nvSpPr>
        <p:spPr>
          <a:xfrm>
            <a:off x="1691680" y="1600201"/>
            <a:ext cx="6995120" cy="3773016"/>
          </a:xfrm>
        </p:spPr>
        <p:txBody>
          <a:bodyPr>
            <a:normAutofit fontScale="62500" lnSpcReduction="20000"/>
          </a:bodyPr>
          <a:lstStyle/>
          <a:p>
            <a:pPr algn="ct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 </a:t>
            </a:r>
            <a:r>
              <a:rPr lang="fr-FR" b="1" u="sng" dirty="0" smtClean="0">
                <a:effectLst>
                  <a:outerShdw blurRad="38100" dist="38100" dir="2700000" algn="tl">
                    <a:srgbClr val="000000">
                      <a:alpha val="43137"/>
                    </a:srgbClr>
                  </a:outerShdw>
                </a:effectLst>
                <a:latin typeface="Arial" pitchFamily="34" charset="0"/>
                <a:cs typeface="Arial" pitchFamily="34" charset="0"/>
              </a:rPr>
              <a:t>Resumen</a:t>
            </a:r>
            <a:r>
              <a:rPr lang="fr-FR" b="1" u="sng" dirty="0" smtClean="0">
                <a:effectLst>
                  <a:outerShdw blurRad="38100" dist="38100" dir="2700000" algn="tl">
                    <a:srgbClr val="000000">
                      <a:alpha val="43137"/>
                    </a:srgbClr>
                  </a:outerShdw>
                </a:effectLst>
                <a:latin typeface="Arial" pitchFamily="34" charset="0"/>
                <a:cs typeface="Arial" pitchFamily="34" charset="0"/>
              </a:rPr>
              <a:t>:</a:t>
            </a:r>
            <a:endParaRPr lang="fr-FR" b="1" u="sng" dirty="0">
              <a:effectLst>
                <a:outerShdw blurRad="38100" dist="38100" dir="2700000" algn="tl">
                  <a:srgbClr val="000000">
                    <a:alpha val="43137"/>
                  </a:srgbClr>
                </a:outerShdw>
              </a:effectLst>
              <a:latin typeface="Arial" pitchFamily="34" charset="0"/>
              <a:cs typeface="Arial" pitchFamily="34" charset="0"/>
            </a:endParaRPr>
          </a:p>
          <a:p>
            <a:pPr marL="0" indent="0" algn="just">
              <a:lnSpc>
                <a:spcPct val="170000"/>
              </a:lnSpc>
              <a:buNone/>
            </a:pPr>
            <a:r>
              <a:rPr lang="es-MX" dirty="0" smtClean="0"/>
              <a:t>El objetivo de este documento es explicar la teoría keynesiana sobre  la demanda de dinero, enfatizando la demanda para transacciones, precautoria,  y especulativa.</a:t>
            </a: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gn="just">
              <a:lnSpc>
                <a:spcPct val="170000"/>
              </a:lnSpc>
              <a:buNone/>
            </a:pPr>
            <a:r>
              <a:rPr lang="fr-FR" b="1" u="sng" dirty="0" smtClean="0">
                <a:effectLst>
                  <a:outerShdw blurRad="38100" dist="38100" dir="2700000" algn="tl">
                    <a:srgbClr val="000000">
                      <a:alpha val="43137"/>
                    </a:srgbClr>
                  </a:outerShdw>
                </a:effectLst>
                <a:latin typeface="Arial" pitchFamily="34" charset="0"/>
                <a:cs typeface="Arial" pitchFamily="34" charset="0"/>
              </a:rPr>
              <a:t>Palabras clave</a:t>
            </a:r>
            <a:r>
              <a:rPr lang="fr-FR" b="1" dirty="0" smtClean="0">
                <a:effectLst>
                  <a:outerShdw blurRad="38100" dist="38100" dir="2700000" algn="tl">
                    <a:srgbClr val="000000">
                      <a:alpha val="43137"/>
                    </a:srgbClr>
                  </a:outerShdw>
                </a:effectLst>
                <a:latin typeface="Arial" pitchFamily="34" charset="0"/>
                <a:cs typeface="Arial" pitchFamily="34" charset="0"/>
              </a:rPr>
              <a:t>: </a:t>
            </a:r>
            <a:r>
              <a:rPr lang="fr-FR" dirty="0" smtClean="0">
                <a:latin typeface="Arial" pitchFamily="34" charset="0"/>
                <a:cs typeface="Arial" pitchFamily="34" charset="0"/>
              </a:rPr>
              <a:t>Demanda </a:t>
            </a:r>
            <a:r>
              <a:rPr lang="fr-FR" dirty="0" smtClean="0">
                <a:latin typeface="Arial" pitchFamily="34" charset="0"/>
                <a:cs typeface="Arial" pitchFamily="34" charset="0"/>
              </a:rPr>
              <a:t>precautoria</a:t>
            </a:r>
            <a:r>
              <a:rPr lang="fr-FR" dirty="0" smtClean="0">
                <a:latin typeface="Arial" pitchFamily="34" charset="0"/>
                <a:cs typeface="Arial" pitchFamily="34" charset="0"/>
              </a:rPr>
              <a:t>, demanda para </a:t>
            </a:r>
            <a:r>
              <a:rPr lang="fr-FR" dirty="0" smtClean="0">
                <a:latin typeface="Arial" pitchFamily="34" charset="0"/>
                <a:cs typeface="Arial" pitchFamily="34" charset="0"/>
              </a:rPr>
              <a:t>transacciones</a:t>
            </a:r>
            <a:r>
              <a:rPr lang="fr-FR" dirty="0" smtClean="0">
                <a:latin typeface="Arial" pitchFamily="34" charset="0"/>
                <a:cs typeface="Arial" pitchFamily="34" charset="0"/>
              </a:rPr>
              <a:t>, demanda </a:t>
            </a:r>
            <a:r>
              <a:rPr lang="fr-FR" dirty="0" smtClean="0">
                <a:latin typeface="Arial" pitchFamily="34" charset="0"/>
                <a:cs typeface="Arial" pitchFamily="34" charset="0"/>
              </a:rPr>
              <a:t>especulativa</a:t>
            </a:r>
            <a:r>
              <a:rPr lang="fr-FR" dirty="0" smtClean="0">
                <a:latin typeface="Arial" pitchFamily="34" charset="0"/>
                <a:cs typeface="Arial" pitchFamily="34" charset="0"/>
              </a:rPr>
              <a:t>.</a:t>
            </a:r>
          </a:p>
        </p:txBody>
      </p:sp>
    </p:spTree>
    <p:extLst>
      <p:ext uri="{BB962C8B-B14F-4D97-AF65-F5344CB8AC3E}">
        <p14:creationId xmlns:p14="http://schemas.microsoft.com/office/powerpoint/2010/main" val="18393560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contenido"/>
          <p:cNvSpPr>
            <a:spLocks noGrp="1"/>
          </p:cNvSpPr>
          <p:nvPr>
            <p:ph idx="1"/>
          </p:nvPr>
        </p:nvSpPr>
        <p:spPr>
          <a:xfrm>
            <a:off x="1643042" y="1600201"/>
            <a:ext cx="7043758" cy="3917032"/>
          </a:xfrm>
        </p:spPr>
        <p:txBody>
          <a:bodyPr/>
          <a:lstStyle/>
          <a:p>
            <a:pPr>
              <a:buNone/>
            </a:pPr>
            <a:r>
              <a:rPr lang="es-MX" b="1" dirty="0" smtClean="0">
                <a:latin typeface="Arial" pitchFamily="34" charset="0"/>
                <a:cs typeface="Arial" pitchFamily="34" charset="0"/>
              </a:rPr>
              <a:t>Objetivo:</a:t>
            </a:r>
          </a:p>
          <a:p>
            <a:pPr marL="0" indent="0" algn="just">
              <a:buNone/>
            </a:pPr>
            <a:r>
              <a:rPr lang="es-MX" dirty="0" smtClean="0">
                <a:latin typeface="Arial" pitchFamily="34" charset="0"/>
                <a:cs typeface="Arial" pitchFamily="34" charset="0"/>
              </a:rPr>
              <a:t>El alumno conocerá la teoría keynesiana sobre la demanda de dinero, analizando las demandas para transacciones, precautoria y especulativa.  </a:t>
            </a:r>
            <a:endParaRPr lang="es-MX"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p:cNvSpPr>
          <p:nvPr>
            <p:ph idx="1"/>
          </p:nvPr>
        </p:nvSpPr>
        <p:spPr>
          <a:xfrm>
            <a:off x="1763688" y="1600200"/>
            <a:ext cx="6923112" cy="4493095"/>
          </a:xfrm>
        </p:spPr>
        <p:txBody>
          <a:bodyPr rtlCol="0">
            <a:noAutofit/>
          </a:bodyPr>
          <a:lstStyle/>
          <a:p>
            <a:pPr algn="just" defTabSz="762000" fontAlgn="auto">
              <a:spcAft>
                <a:spcPts val="0"/>
              </a:spcAft>
              <a:buNone/>
              <a:defRPr/>
            </a:pPr>
            <a:r>
              <a:rPr lang="es-MX" sz="2400" b="1" dirty="0" smtClean="0">
                <a:latin typeface="Arial" panose="020B0604020202020204" pitchFamily="34" charset="0"/>
                <a:cs typeface="Arial" panose="020B0604020202020204" pitchFamily="34" charset="0"/>
              </a:rPr>
              <a:t>Demanda para transacciones</a:t>
            </a:r>
          </a:p>
          <a:p>
            <a:pPr algn="just" defTabSz="762000" fontAlgn="auto">
              <a:spcAft>
                <a:spcPts val="0"/>
              </a:spcAft>
              <a:buNone/>
              <a:defRPr/>
            </a:pPr>
            <a:endParaRPr lang="es-MX" sz="2400" dirty="0" smtClean="0">
              <a:latin typeface="Arial" panose="020B0604020202020204" pitchFamily="34" charset="0"/>
              <a:cs typeface="Arial" panose="020B0604020202020204" pitchFamily="34" charset="0"/>
            </a:endParaRPr>
          </a:p>
          <a:p>
            <a:pPr marL="0" indent="0" algn="just" defTabSz="762000" fontAlgn="auto">
              <a:lnSpc>
                <a:spcPct val="150000"/>
              </a:lnSpc>
              <a:spcAft>
                <a:spcPts val="0"/>
              </a:spcAft>
              <a:buNone/>
              <a:defRPr/>
            </a:pPr>
            <a:r>
              <a:rPr lang="es-MX" sz="2400" dirty="0" smtClean="0">
                <a:latin typeface="Arial" panose="020B0604020202020204" pitchFamily="34" charset="0"/>
                <a:cs typeface="Arial" panose="020B0604020202020204" pitchFamily="34" charset="0"/>
              </a:rPr>
              <a:t>La gente demanda dinero para realizar pagos regulares por la adquisición de bienes y servicios. Todos los meses, se realizan una serie de pagos por el alquiler o un crédito hipotecario, por los alimentos, el vestido, el calzado, el periódico y otras compras. </a:t>
            </a:r>
          </a:p>
          <a:p>
            <a:pPr algn="just" defTabSz="762000" fontAlgn="auto">
              <a:spcAft>
                <a:spcPts val="0"/>
              </a:spcAft>
              <a:buNone/>
              <a:defRPr/>
            </a:pPr>
            <a:endParaRPr lang="es-ES_tradnl" sz="2400" dirty="0" smtClean="0">
              <a:latin typeface="Arial" panose="020B0604020202020204" pitchFamily="34" charset="0"/>
              <a:cs typeface="Arial" panose="020B0604020202020204" pitchFamily="34" charset="0"/>
            </a:endParaRPr>
          </a:p>
          <a:p>
            <a:pPr lvl="1" algn="just" defTabSz="762000" fontAlgn="auto">
              <a:spcAft>
                <a:spcPts val="0"/>
              </a:spcAft>
              <a:buFont typeface="Arial"/>
              <a:buNone/>
              <a:defRPr/>
            </a:pPr>
            <a:endParaRPr lang="es-ES_tradnl" sz="2400" u="sng"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0">
        <p:wedge/>
      </p:transition>
    </mc:Choice>
    <mc:Fallback xmlns="">
      <p:transition spd="slow">
        <p:wedg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http://farm7.static.flickr.com/6105/6329236701_0cdf4f8a80.jpg"/>
          <p:cNvPicPr>
            <a:picLocks noChangeAspect="1" noChangeArrowheads="1"/>
          </p:cNvPicPr>
          <p:nvPr/>
        </p:nvPicPr>
        <p:blipFill>
          <a:blip r:embed="rId2" cstate="print"/>
          <a:srcRect/>
          <a:stretch>
            <a:fillRect/>
          </a:stretch>
        </p:blipFill>
        <p:spPr bwMode="auto">
          <a:xfrm>
            <a:off x="1835696" y="980728"/>
            <a:ext cx="6048672" cy="4608512"/>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slow" p14:dur="20000">
        <p:wedge/>
      </p:transition>
    </mc:Choice>
    <mc:Fallback xmlns="">
      <p:transition spd="slow">
        <p:wedg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fade">
                                      <p:cBhvr>
                                        <p:cTn id="7" dur="1000"/>
                                        <p:tgtEl>
                                          <p:spTgt spid="24578"/>
                                        </p:tgtEl>
                                      </p:cBhvr>
                                    </p:animEffect>
                                    <p:anim calcmode="lin" valueType="num">
                                      <p:cBhvr>
                                        <p:cTn id="8" dur="1000" fill="hold"/>
                                        <p:tgtEl>
                                          <p:spTgt spid="24578"/>
                                        </p:tgtEl>
                                        <p:attrNameLst>
                                          <p:attrName>ppt_x</p:attrName>
                                        </p:attrNameLst>
                                      </p:cBhvr>
                                      <p:tavLst>
                                        <p:tav tm="0">
                                          <p:val>
                                            <p:strVal val="#ppt_x"/>
                                          </p:val>
                                        </p:tav>
                                        <p:tav tm="100000">
                                          <p:val>
                                            <p:strVal val="#ppt_x"/>
                                          </p:val>
                                        </p:tav>
                                      </p:tavLst>
                                    </p:anim>
                                    <p:anim calcmode="lin" valueType="num">
                                      <p:cBhvr>
                                        <p:cTn id="9" dur="1000" fill="hold"/>
                                        <p:tgtEl>
                                          <p:spTgt spid="2457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Título"/>
          <p:cNvSpPr>
            <a:spLocks noGrp="1"/>
          </p:cNvSpPr>
          <p:nvPr>
            <p:ph type="title"/>
          </p:nvPr>
        </p:nvSpPr>
        <p:spPr>
          <a:xfrm>
            <a:off x="1691680" y="1071563"/>
            <a:ext cx="6995120" cy="4357687"/>
          </a:xfrm>
        </p:spPr>
        <p:txBody>
          <a:bodyPr/>
          <a:lstStyle/>
          <a:p>
            <a:pPr algn="l"/>
            <a:r>
              <a:rPr lang="es-MX" sz="1800" b="1" dirty="0" smtClean="0">
                <a:latin typeface="Arial" panose="020B0604020202020204" pitchFamily="34" charset="0"/>
                <a:cs typeface="Arial" panose="020B0604020202020204" pitchFamily="34" charset="0"/>
                <a:hlinkClick r:id="rId2" action="ppaction://hlinksldjump"/>
              </a:rPr>
              <a:t>Demanda precautoria</a:t>
            </a:r>
            <a:r>
              <a:rPr lang="es-MX" sz="1800" b="1" dirty="0" smtClean="0">
                <a:latin typeface="Arial" panose="020B0604020202020204" pitchFamily="34" charset="0"/>
                <a:cs typeface="Arial" panose="020B0604020202020204" pitchFamily="34" charset="0"/>
              </a:rPr>
              <a:t/>
            </a:r>
            <a:br>
              <a:rPr lang="es-MX" sz="1800" b="1" dirty="0" smtClean="0">
                <a:latin typeface="Arial" panose="020B0604020202020204" pitchFamily="34" charset="0"/>
                <a:cs typeface="Arial" panose="020B0604020202020204" pitchFamily="34" charset="0"/>
              </a:rPr>
            </a:br>
            <a:r>
              <a:rPr lang="es-MX" sz="1800" b="1" dirty="0" smtClean="0">
                <a:latin typeface="Arial" panose="020B0604020202020204" pitchFamily="34" charset="0"/>
                <a:cs typeface="Arial" panose="020B0604020202020204" pitchFamily="34" charset="0"/>
              </a:rPr>
              <a:t/>
            </a:r>
            <a:br>
              <a:rPr lang="es-MX" sz="1800" b="1" dirty="0" smtClean="0">
                <a:latin typeface="Arial" panose="020B0604020202020204" pitchFamily="34" charset="0"/>
                <a:cs typeface="Arial" panose="020B0604020202020204" pitchFamily="34" charset="0"/>
              </a:rPr>
            </a:br>
            <a:r>
              <a:rPr lang="es-MX" sz="1800" b="1" dirty="0" smtClean="0">
                <a:latin typeface="Arial" panose="020B0604020202020204" pitchFamily="34" charset="0"/>
                <a:cs typeface="Arial" panose="020B0604020202020204" pitchFamily="34" charset="0"/>
              </a:rPr>
              <a:t/>
            </a:r>
            <a:br>
              <a:rPr lang="es-MX" sz="1800" b="1" dirty="0" smtClean="0">
                <a:latin typeface="Arial" panose="020B0604020202020204" pitchFamily="34" charset="0"/>
                <a:cs typeface="Arial" panose="020B0604020202020204" pitchFamily="34" charset="0"/>
              </a:rPr>
            </a:br>
            <a:r>
              <a:rPr lang="es-MX" sz="1800" dirty="0" smtClean="0">
                <a:latin typeface="Arial" panose="020B0604020202020204" pitchFamily="34" charset="0"/>
                <a:cs typeface="Arial" panose="020B0604020202020204" pitchFamily="34" charset="0"/>
              </a:rPr>
              <a:t>Los individuos no saben con certeza cuántos pagos querrán o tendrán que efectuar. Tal vez decida tomarse un helado o necesite llamar a un taxi en un día de lluvia o tenga que pagar una receta médica. Si no tiene el dinero necesario para pagarlo, incurriría en una pérdida.</a:t>
            </a:r>
            <a:br>
              <a:rPr lang="es-MX" sz="1800" dirty="0" smtClean="0">
                <a:latin typeface="Arial" panose="020B0604020202020204" pitchFamily="34" charset="0"/>
                <a:cs typeface="Arial" panose="020B0604020202020204" pitchFamily="34" charset="0"/>
              </a:rPr>
            </a:br>
            <a:r>
              <a:rPr lang="es-MX" sz="1800" dirty="0" smtClean="0">
                <a:latin typeface="Arial" panose="020B0604020202020204" pitchFamily="34" charset="0"/>
                <a:cs typeface="Arial" panose="020B0604020202020204" pitchFamily="34" charset="0"/>
              </a:rPr>
              <a:t/>
            </a:r>
            <a:br>
              <a:rPr lang="es-MX" sz="1800" dirty="0" smtClean="0">
                <a:latin typeface="Arial" panose="020B0604020202020204" pitchFamily="34" charset="0"/>
                <a:cs typeface="Arial" panose="020B0604020202020204" pitchFamily="34" charset="0"/>
              </a:rPr>
            </a:br>
            <a:r>
              <a:rPr lang="es-MX" sz="1800" dirty="0" smtClean="0">
                <a:latin typeface="Arial" panose="020B0604020202020204" pitchFamily="34" charset="0"/>
                <a:cs typeface="Arial" panose="020B0604020202020204" pitchFamily="34" charset="0"/>
              </a:rPr>
              <a:t>Cuanto más dinero tenga una persona, menos probable es que incurra en los costos que entraña la falta de liquidez (es decir,  el hecho de no tener dinero inmediatamente). Pero cuanto más dinero tenga una persona, más intereses dejará de percibir, además, cuanto mayor es la incertidumbre sobre los ingresos y los gastos, mayor es la demanda de dinero.</a:t>
            </a:r>
            <a:br>
              <a:rPr lang="es-MX" sz="1800" dirty="0" smtClean="0">
                <a:latin typeface="Arial" panose="020B0604020202020204" pitchFamily="34" charset="0"/>
                <a:cs typeface="Arial" panose="020B0604020202020204" pitchFamily="34" charset="0"/>
              </a:rPr>
            </a:br>
            <a:endParaRPr lang="es-MX" sz="1800"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0">
        <p:wedge/>
      </p:transition>
    </mc:Choice>
    <mc:Fallback xmlns="">
      <p:transition spd="slow">
        <p:wedg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http://www.arqhys.com/construcciones/imagenes/Inundaciones%20en%20Mexico.jpg"/>
          <p:cNvPicPr>
            <a:picLocks noChangeAspect="1" noChangeArrowheads="1"/>
          </p:cNvPicPr>
          <p:nvPr/>
        </p:nvPicPr>
        <p:blipFill>
          <a:blip r:embed="rId2" cstate="print"/>
          <a:srcRect/>
          <a:stretch>
            <a:fillRect/>
          </a:stretch>
        </p:blipFill>
        <p:spPr bwMode="auto">
          <a:xfrm>
            <a:off x="1907704" y="1124744"/>
            <a:ext cx="6336704" cy="4824536"/>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slow" p14:dur="20000">
        <p:wedge/>
      </p:transition>
    </mc:Choice>
    <mc:Fallback xmlns="">
      <p:transition spd="slow">
        <p:wedg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fade">
                                      <p:cBhvr>
                                        <p:cTn id="7" dur="500"/>
                                        <p:tgtEl>
                                          <p:spTgt spid="256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TotalTime>
  <Words>320</Words>
  <Application>Microsoft Office PowerPoint</Application>
  <PresentationFormat>Presentación en pantalla (4:3)</PresentationFormat>
  <Paragraphs>40</Paragraphs>
  <Slides>12</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Berlin Sans FB</vt:lpstr>
      <vt:lpstr>Calibri</vt:lpstr>
      <vt:lpstr>Tema de Office</vt:lpstr>
      <vt:lpstr>UNIVERSIDAD AUTÓNOMA DEL ESTADO DE HIDALGO</vt:lpstr>
      <vt:lpstr>Presentación de PowerPoint</vt:lpstr>
      <vt:lpstr> Topic: Quantity Theory of Money  </vt:lpstr>
      <vt:lpstr>Tema: Demand for money  </vt:lpstr>
      <vt:lpstr>Presentación de PowerPoint</vt:lpstr>
      <vt:lpstr>Presentación de PowerPoint</vt:lpstr>
      <vt:lpstr>Presentación de PowerPoint</vt:lpstr>
      <vt:lpstr>Demanda precautoria   Los individuos no saben con certeza cuántos pagos querrán o tendrán que efectuar. Tal vez decida tomarse un helado o necesite llamar a un taxi en un día de lluvia o tenga que pagar una receta médica. Si no tiene el dinero necesario para pagarlo, incurriría en una pérdida.  Cuanto más dinero tenga una persona, menos probable es que incurra en los costos que entraña la falta de liquidez (es decir,  el hecho de no tener dinero inmediatamente). Pero cuanto más dinero tenga una persona, más intereses dejará de percibir, además, cuanto mayor es la incertidumbre sobre los ingresos y los gastos, mayor es la demanda de dinero. </vt:lpstr>
      <vt:lpstr>Presentación de PowerPoint</vt:lpstr>
      <vt:lpstr>Demanda especulativa del dinero  Tanto la demanda de dinero para transacciones como precautoria hacen énfasis en la función del dinero como medio de cambio. La demanda especulativa del dinero centra la atención en el papel que desempeña en la cartera de valores de una persona.   Una persona que posea riqueza ha de tenerla en activos específicos. Éstos constituyen una cartera. De manera lógica, los inversores desean tener los activos que generan los mayores rendimientos. Pero, dado el rendimiento de la mayoría de los activos es incierto, no es prudente tener toda la cartera en un único activo arriesgado. El inversor representativo querrá tener una cierta cantidad de un activo seguro para asegurarse contra las pérdidas de capital que puedan ocasionarle otros cuyos precios varían de una manera incierta. </vt:lpstr>
      <vt:lpstr>Presentación de PowerPoint</vt:lpstr>
      <vt:lpstr>Presentación de PowerPoint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Full name</cp:lastModifiedBy>
  <cp:revision>32</cp:revision>
  <dcterms:created xsi:type="dcterms:W3CDTF">2014-12-12T16:57:31Z</dcterms:created>
  <dcterms:modified xsi:type="dcterms:W3CDTF">2016-05-16T13:57:02Z</dcterms:modified>
</cp:coreProperties>
</file>